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9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547" autoAdjust="0"/>
  </p:normalViewPr>
  <p:slideViewPr>
    <p:cSldViewPr>
      <p:cViewPr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D4E8-3A69-43E8-86FA-D345D5AC534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582F-D0CB-4D71-A859-7E462B314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59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3F353-0800-4743-972C-9794FD3944E6}" type="slidenum">
              <a:rPr lang="en-US"/>
              <a:pPr/>
              <a:t>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Panels 8 ft?</a:t>
            </a:r>
            <a:r>
              <a:rPr lang="en-US" baseline="0" dirty="0" smtClean="0"/>
              <a:t> long (in long. Direction) with 60 deg skew…..</a:t>
            </a: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487E2-A04A-4B8B-A064-BB4781A1FD1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Integral abutment casts in</a:t>
            </a:r>
            <a:r>
              <a:rPr lang="en-US" baseline="0" dirty="0" smtClean="0"/>
              <a:t> place…another step on critical path</a:t>
            </a:r>
          </a:p>
          <a:p>
            <a:r>
              <a:rPr lang="en-US" baseline="0" dirty="0" smtClean="0"/>
              <a:t>High early strength concrete mix in </a:t>
            </a:r>
            <a:r>
              <a:rPr lang="en-US" baseline="0" dirty="0" err="1" smtClean="0"/>
              <a:t>blockouts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F2D3-BCCB-430B-9CA7-978BE90214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ft 1 by 16 ft 1 and 8 ¼ in deep with female to female</a:t>
            </a:r>
            <a:r>
              <a:rPr lang="en-US" baseline="0" dirty="0" smtClean="0"/>
              <a:t> transverse joints and diamond 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F2D3-BCCB-430B-9CA7-978BE90214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896093">
              <a:defRPr/>
            </a:pPr>
            <a:r>
              <a:rPr lang="en-US" sz="2700" dirty="0"/>
              <a:t>Modified LXA beams - spacing 8’-4</a:t>
            </a:r>
          </a:p>
          <a:p>
            <a:r>
              <a:rPr lang="en-US" dirty="0" smtClean="0"/>
              <a:t>Setting Panels</a:t>
            </a:r>
          </a:p>
          <a:p>
            <a:r>
              <a:rPr lang="en-US" dirty="0" smtClean="0"/>
              <a:t>Leveling Panels</a:t>
            </a:r>
          </a:p>
          <a:p>
            <a:r>
              <a:rPr lang="en-US" dirty="0" smtClean="0"/>
              <a:t>Casting Transverse Joints</a:t>
            </a:r>
          </a:p>
          <a:p>
            <a:r>
              <a:rPr lang="en-US" dirty="0" smtClean="0"/>
              <a:t>Post-Tensioning</a:t>
            </a:r>
          </a:p>
          <a:p>
            <a:r>
              <a:rPr lang="en-US" dirty="0" smtClean="0"/>
              <a:t>Casting Longitudinal Joints and Abutment Diaphragms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F2D3-BCCB-430B-9CA7-978BE90214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055CD-11C4-415C-8D6B-1B55698412C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Technical part is </a:t>
            </a:r>
            <a:r>
              <a:rPr lang="en-US" dirty="0" err="1" smtClean="0"/>
              <a:t>obj</a:t>
            </a:r>
            <a:r>
              <a:rPr lang="en-US" dirty="0" smtClean="0"/>
              <a:t> 1</a:t>
            </a:r>
          </a:p>
          <a:p>
            <a:pPr eaLnBrk="1" hangingPunct="1"/>
            <a:r>
              <a:rPr lang="en-US" dirty="0" smtClean="0"/>
              <a:t>Important nontechnical issue is to request supplemental funding to produce a better product from work research already initiated and funded by others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37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8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09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216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1838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30081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0246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56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6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9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80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40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57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37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8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32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4582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Boone County Mackey Bridge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2755" name="Picture 3" descr="DSCN0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379058" cy="3276600"/>
          </a:xfrm>
          <a:prstGeom prst="rect">
            <a:avLst/>
          </a:prstGeom>
          <a:noFill/>
        </p:spPr>
      </p:pic>
      <p:pic>
        <p:nvPicPr>
          <p:cNvPr id="4" name="Picture 2" descr="HPIM09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5878" y="3200399"/>
            <a:ext cx="4878122" cy="365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26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4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Overview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3400" y="1184275"/>
            <a:ext cx="7848600" cy="5140325"/>
          </a:xfrm>
        </p:spPr>
        <p:txBody>
          <a:bodyPr>
            <a:normAutofit/>
          </a:bodyPr>
          <a:lstStyle/>
          <a:p>
            <a:r>
              <a:rPr lang="en-US" dirty="0" smtClean="0"/>
              <a:t>Design by Iowa DOT</a:t>
            </a:r>
          </a:p>
          <a:p>
            <a:pPr lvl="1"/>
            <a:r>
              <a:rPr lang="en-US" dirty="0" smtClean="0"/>
              <a:t>First ABC concept in Iowa</a:t>
            </a:r>
          </a:p>
          <a:p>
            <a:r>
              <a:rPr lang="en-US" dirty="0" smtClean="0"/>
              <a:t>3 span pre-stressed girder</a:t>
            </a:r>
          </a:p>
          <a:p>
            <a:pPr lvl="1"/>
            <a:r>
              <a:rPr lang="en-US" dirty="0" smtClean="0"/>
              <a:t>47’-5, 56’-6, 47’-5 Spans </a:t>
            </a:r>
          </a:p>
          <a:p>
            <a:pPr lvl="1"/>
            <a:r>
              <a:rPr lang="en-US" dirty="0" smtClean="0"/>
              <a:t>151’ long x 33’ wide</a:t>
            </a:r>
          </a:p>
          <a:p>
            <a:r>
              <a:rPr lang="en-US" dirty="0" smtClean="0"/>
              <a:t>Precast substructure and superstructure elements</a:t>
            </a:r>
          </a:p>
          <a:p>
            <a:r>
              <a:rPr lang="en-US" dirty="0" smtClean="0"/>
              <a:t>Winning Bid Total $737,098</a:t>
            </a:r>
          </a:p>
          <a:p>
            <a:r>
              <a:rPr lang="en-US" dirty="0" smtClean="0"/>
              <a:t>Bridge Bid $509,173</a:t>
            </a:r>
          </a:p>
          <a:p>
            <a:r>
              <a:rPr lang="en-US" dirty="0" smtClean="0"/>
              <a:t>Bridge Unit Cost $90/SF</a:t>
            </a:r>
          </a:p>
        </p:txBody>
      </p:sp>
    </p:spTree>
    <p:extLst>
      <p:ext uri="{BB962C8B-B14F-4D97-AF65-F5344CB8AC3E}">
        <p14:creationId xmlns:p14="http://schemas.microsoft.com/office/powerpoint/2010/main" xmlns="" val="374258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 descr="Abut Arriv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0"/>
            <a:ext cx="5181600" cy="2057400"/>
          </a:xfrm>
          <a:prstGeom prst="rect">
            <a:avLst/>
          </a:prstGeom>
          <a:noFill/>
        </p:spPr>
      </p:pic>
      <p:pic>
        <p:nvPicPr>
          <p:cNvPr id="577540" name="Picture 4" descr="Abut Swi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1143000"/>
            <a:ext cx="3276600" cy="2438400"/>
          </a:xfrm>
          <a:prstGeom prst="rect">
            <a:avLst/>
          </a:prstGeom>
          <a:noFill/>
        </p:spPr>
      </p:pic>
      <p:pic>
        <p:nvPicPr>
          <p:cNvPr id="577542" name="Picture 6" descr="Abut Connectio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886200"/>
            <a:ext cx="4217504" cy="28956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Substructure</a:t>
            </a:r>
            <a:endParaRPr lang="en-US" dirty="0"/>
          </a:p>
        </p:txBody>
      </p:sp>
      <p:pic>
        <p:nvPicPr>
          <p:cNvPr id="9" name="Picture 4" descr="Longitudinal Joints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09928" y="3886200"/>
            <a:ext cx="433407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024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229600" cy="4530725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32 Interior deck </a:t>
            </a:r>
            <a:r>
              <a:rPr lang="en-US" sz="2800" dirty="0" smtClean="0"/>
              <a:t>panels</a:t>
            </a:r>
          </a:p>
          <a:p>
            <a:pPr lvl="2"/>
            <a:r>
              <a:rPr lang="en-US" dirty="0" smtClean="0"/>
              <a:t>Each ½ bridge width</a:t>
            </a:r>
            <a:endParaRPr lang="en-US" dirty="0"/>
          </a:p>
          <a:p>
            <a:r>
              <a:rPr lang="en-US" sz="2800" dirty="0"/>
              <a:t>4 End panels with PT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anchorage zones</a:t>
            </a:r>
          </a:p>
          <a:p>
            <a:r>
              <a:rPr lang="en-US" sz="2800" dirty="0" smtClean="0"/>
              <a:t>Pretensioned  transversely</a:t>
            </a:r>
          </a:p>
          <a:p>
            <a:r>
              <a:rPr lang="en-US" sz="2800" dirty="0" smtClean="0"/>
              <a:t>Post-tensioned longitudinally</a:t>
            </a:r>
            <a:endParaRPr lang="en-US" sz="2800" dirty="0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4105275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Superstructure</a:t>
            </a:r>
            <a:endParaRPr lang="en-US" dirty="0"/>
          </a:p>
        </p:txBody>
      </p:sp>
      <p:pic>
        <p:nvPicPr>
          <p:cNvPr id="4" name="Picture 2" descr="Deck Fabrication 1"/>
          <p:cNvPicPr>
            <a:picLocks noChangeAspect="1" noChangeArrowheads="1"/>
          </p:cNvPicPr>
          <p:nvPr/>
        </p:nvPicPr>
        <p:blipFill>
          <a:blip r:embed="rId3" cstate="screen"/>
          <a:srcRect t="12432"/>
          <a:stretch>
            <a:fillRect/>
          </a:stretch>
        </p:blipFill>
        <p:spPr bwMode="auto">
          <a:xfrm>
            <a:off x="4410925" y="228600"/>
            <a:ext cx="4504475" cy="3657600"/>
          </a:xfrm>
          <a:prstGeom prst="rect">
            <a:avLst/>
          </a:prstGeom>
          <a:noFill/>
        </p:spPr>
      </p:pic>
      <p:pic>
        <p:nvPicPr>
          <p:cNvPr id="6" name="Picture 4" descr="Deck Fabrication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4038600"/>
            <a:ext cx="3581400" cy="255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4893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10-28-06-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616325"/>
            <a:ext cx="4429660" cy="3317875"/>
          </a:xfrm>
          <a:prstGeom prst="rect">
            <a:avLst/>
          </a:prstGeom>
          <a:noFill/>
          <a:ln/>
        </p:spPr>
      </p:pic>
      <p:pic>
        <p:nvPicPr>
          <p:cNvPr id="607234" name="Picture 2" descr="Panel Installation 1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607235" name="Picture 3" descr="Panel Installation 2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607237" name="Picture 5" descr="Transverse Joints 1"/>
          <p:cNvPicPr>
            <a:picLocks noChangeAspect="1" noChangeArrowheads="1"/>
          </p:cNvPicPr>
          <p:nvPr/>
        </p:nvPicPr>
        <p:blipFill>
          <a:blip r:embed="rId6" cstate="screen"/>
          <a:srcRect b="-4071"/>
          <a:stretch>
            <a:fillRect/>
          </a:stretch>
        </p:blipFill>
        <p:spPr bwMode="auto">
          <a:xfrm>
            <a:off x="4419600" y="3370263"/>
            <a:ext cx="4724400" cy="368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616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1"/>
            <a:ext cx="8001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Evaluate</a:t>
            </a:r>
          </a:p>
          <a:p>
            <a:pPr lvl="1"/>
            <a:r>
              <a:rPr lang="en-US" dirty="0" smtClean="0"/>
              <a:t>Structural performance of precast concrete bridge elements in the laboratory</a:t>
            </a:r>
          </a:p>
          <a:p>
            <a:pPr lvl="1"/>
            <a:r>
              <a:rPr lang="en-US" dirty="0" smtClean="0"/>
              <a:t>Constructability of connections</a:t>
            </a:r>
          </a:p>
          <a:p>
            <a:pPr lvl="1"/>
            <a:r>
              <a:rPr lang="en-US" dirty="0" smtClean="0"/>
              <a:t>Handling of components</a:t>
            </a:r>
          </a:p>
          <a:p>
            <a:r>
              <a:rPr lang="en-US" dirty="0" smtClean="0"/>
              <a:t>Monitor and evaluate structural performance of  bridge during and after construction </a:t>
            </a:r>
          </a:p>
          <a:p>
            <a:pPr lvl="1"/>
            <a:endParaRPr lang="en-US" sz="2400" dirty="0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9088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Monitoring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131532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100_12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4000" contrast="6000"/>
          </a:blip>
          <a:stretch>
            <a:fillRect/>
          </a:stretch>
        </p:blipFill>
        <p:spPr>
          <a:xfrm>
            <a:off x="914399" y="1295400"/>
            <a:ext cx="2485361" cy="2590800"/>
          </a:xfrm>
        </p:spPr>
      </p:pic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7827" y="152400"/>
            <a:ext cx="4517573" cy="1143000"/>
          </a:xfrm>
        </p:spPr>
        <p:txBody>
          <a:bodyPr/>
          <a:lstStyle/>
          <a:p>
            <a:r>
              <a:rPr lang="en-US" dirty="0" smtClean="0"/>
              <a:t>Laboratory Tests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038600"/>
            <a:ext cx="3657600" cy="271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IMG_118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799" y="381000"/>
            <a:ext cx="359228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IMG_1348"/>
          <p:cNvPicPr>
            <a:picLocks noChangeAspect="1" noChangeArrowheads="1"/>
          </p:cNvPicPr>
          <p:nvPr/>
        </p:nvPicPr>
        <p:blipFill>
          <a:blip r:embed="rId5" cstate="screen">
            <a:lum bright="12000"/>
          </a:blip>
          <a:srcRect/>
          <a:stretch>
            <a:fillRect/>
          </a:stretch>
        </p:blipFill>
        <p:spPr bwMode="auto">
          <a:xfrm>
            <a:off x="4953000" y="3352800"/>
            <a:ext cx="3962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7485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218</Words>
  <Application>Microsoft Office PowerPoint</Application>
  <PresentationFormat>On-screen Show (4:3)</PresentationFormat>
  <Paragraphs>45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Boone County Mackey Bridge</vt:lpstr>
      <vt:lpstr>Overview</vt:lpstr>
      <vt:lpstr> Substructure</vt:lpstr>
      <vt:lpstr>Superstructure</vt:lpstr>
      <vt:lpstr>Slide 5</vt:lpstr>
      <vt:lpstr>Monitoring Program</vt:lpstr>
      <vt:lpstr>Laboratory Tests</vt:lpstr>
    </vt:vector>
  </TitlesOfParts>
  <Company>Iowa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Owner’s Perspective: PBES vs. Conventional</dc:title>
  <dc:creator>aabuhaw</dc:creator>
  <cp:lastModifiedBy>Ahmad Abu-Hawah</cp:lastModifiedBy>
  <cp:revision>93</cp:revision>
  <dcterms:created xsi:type="dcterms:W3CDTF">2011-10-14T12:42:52Z</dcterms:created>
  <dcterms:modified xsi:type="dcterms:W3CDTF">2011-12-15T15:17:47Z</dcterms:modified>
</cp:coreProperties>
</file>