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handoutMasterIdLst>
    <p:handoutMasterId r:id="rId61"/>
  </p:handoutMasterIdLst>
  <p:sldIdLst>
    <p:sldId id="310" r:id="rId2"/>
    <p:sldId id="317" r:id="rId3"/>
    <p:sldId id="257" r:id="rId4"/>
    <p:sldId id="258" r:id="rId5"/>
    <p:sldId id="311" r:id="rId6"/>
    <p:sldId id="277" r:id="rId7"/>
    <p:sldId id="276" r:id="rId8"/>
    <p:sldId id="275" r:id="rId9"/>
    <p:sldId id="300" r:id="rId10"/>
    <p:sldId id="313" r:id="rId11"/>
    <p:sldId id="307" r:id="rId12"/>
    <p:sldId id="259" r:id="rId13"/>
    <p:sldId id="296" r:id="rId14"/>
    <p:sldId id="297" r:id="rId15"/>
    <p:sldId id="279" r:id="rId16"/>
    <p:sldId id="306" r:id="rId17"/>
    <p:sldId id="292" r:id="rId18"/>
    <p:sldId id="270" r:id="rId19"/>
    <p:sldId id="318" r:id="rId20"/>
    <p:sldId id="260" r:id="rId21"/>
    <p:sldId id="271" r:id="rId22"/>
    <p:sldId id="261" r:id="rId23"/>
    <p:sldId id="262" r:id="rId24"/>
    <p:sldId id="281" r:id="rId25"/>
    <p:sldId id="299" r:id="rId26"/>
    <p:sldId id="272" r:id="rId27"/>
    <p:sldId id="282" r:id="rId28"/>
    <p:sldId id="320" r:id="rId29"/>
    <p:sldId id="314" r:id="rId30"/>
    <p:sldId id="274" r:id="rId31"/>
    <p:sldId id="284" r:id="rId32"/>
    <p:sldId id="265" r:id="rId33"/>
    <p:sldId id="298" r:id="rId34"/>
    <p:sldId id="273" r:id="rId35"/>
    <p:sldId id="266" r:id="rId36"/>
    <p:sldId id="264" r:id="rId37"/>
    <p:sldId id="294" r:id="rId38"/>
    <p:sldId id="293" r:id="rId39"/>
    <p:sldId id="267" r:id="rId40"/>
    <p:sldId id="290" r:id="rId41"/>
    <p:sldId id="291" r:id="rId42"/>
    <p:sldId id="295" r:id="rId43"/>
    <p:sldId id="315" r:id="rId44"/>
    <p:sldId id="263" r:id="rId45"/>
    <p:sldId id="286" r:id="rId46"/>
    <p:sldId id="285" r:id="rId47"/>
    <p:sldId id="301" r:id="rId48"/>
    <p:sldId id="302" r:id="rId49"/>
    <p:sldId id="316" r:id="rId50"/>
    <p:sldId id="288" r:id="rId51"/>
    <p:sldId id="303" r:id="rId52"/>
    <p:sldId id="304" r:id="rId53"/>
    <p:sldId id="305" r:id="rId54"/>
    <p:sldId id="289" r:id="rId55"/>
    <p:sldId id="287" r:id="rId56"/>
    <p:sldId id="268" r:id="rId57"/>
    <p:sldId id="319" r:id="rId58"/>
    <p:sldId id="309" r:id="rId5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7" autoAdjust="0"/>
  </p:normalViewPr>
  <p:slideViewPr>
    <p:cSldViewPr>
      <p:cViewPr varScale="1">
        <p:scale>
          <a:sx n="91" d="100"/>
          <a:sy n="91"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8F16251F-41EF-4D49-89DA-9906951ADEC9}" type="datetimeFigureOut">
              <a:rPr lang="en-US" smtClean="0"/>
              <a:pPr/>
              <a:t>10/4/2012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24557989-17F0-4E80-8C40-7C550A9963DC}" type="slidenum">
              <a:rPr lang="en-US" smtClean="0"/>
              <a:pPr/>
              <a:t>‹#›</a:t>
            </a:fld>
            <a:endParaRPr lang="en-US"/>
          </a:p>
        </p:txBody>
      </p:sp>
    </p:spTree>
    <p:extLst>
      <p:ext uri="{BB962C8B-B14F-4D97-AF65-F5344CB8AC3E}">
        <p14:creationId xmlns="" xmlns:p14="http://schemas.microsoft.com/office/powerpoint/2010/main" val="15996054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05D88FE-BBB8-415B-B8D2-4D880F5EEEB3}" type="datetimeFigureOut">
              <a:rPr lang="en-US" smtClean="0"/>
              <a:pPr/>
              <a:t>10/4/2012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7364110-712F-486E-8C64-F638D582122D}" type="slidenum">
              <a:rPr lang="en-US" smtClean="0"/>
              <a:pPr/>
              <a:t>‹#›</a:t>
            </a:fld>
            <a:endParaRPr lang="en-US"/>
          </a:p>
        </p:txBody>
      </p:sp>
    </p:spTree>
    <p:extLst>
      <p:ext uri="{BB962C8B-B14F-4D97-AF65-F5344CB8AC3E}">
        <p14:creationId xmlns="" xmlns:p14="http://schemas.microsoft.com/office/powerpoint/2010/main" val="13371886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F2FDB6-2C70-42E0-879B-F2827943EA15}" type="datetime1">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39E24-CC3F-4547-88A3-02D11D14CB48}" type="datetime1">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64F6E-E04D-4B18-B5B5-AE4F7F9D5294}" type="datetime1">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12DF3-05D2-433F-82B9-2DD78D258421}" type="datetime1">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F0A62-6800-443D-B1D3-631EC3AB3B0D}" type="datetime1">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5FF53-77EB-4D45-8F72-860EB9C3970F}" type="datetime1">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88C8B0-EF5E-4385-97B3-5BEF51455B03}" type="datetime1">
              <a:rPr lang="en-US" smtClean="0"/>
              <a:pPr/>
              <a:t>10/4/2012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A62F4-FE15-47CE-8ACD-F5676926B1E1}" type="datetime1">
              <a:rPr lang="en-US" smtClean="0"/>
              <a:pPr/>
              <a:t>10/4/2012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49EB9-428D-4AFE-AE3F-C98FDDF275A8}" type="datetime1">
              <a:rPr lang="en-US" smtClean="0"/>
              <a:pPr/>
              <a:t>10/4/2012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155FD-C482-43B9-A0D5-7FDDD6020FEC}" type="datetime1">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DD95A-851B-4970-A0C5-B6F2CF32F40B}" type="datetime1">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84B58-0370-4375-9935-5C3F6E36C7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5CB43-621D-4EC4-8546-F9CB848AAE92}" type="datetime1">
              <a:rPr lang="en-US" smtClean="0"/>
              <a:pPr/>
              <a:t>10/4/2012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84B58-0370-4375-9935-5C3F6E36C7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fta.dot.gov/map21/" TargetMode="External"/><Relationship Id="rId2" Type="http://schemas.openxmlformats.org/officeDocument/2006/relationships/hyperlink" Target="http://www.fhwa.dot.gov/map21/" TargetMode="External"/><Relationship Id="rId1" Type="http://schemas.openxmlformats.org/officeDocument/2006/relationships/slideLayout" Target="../slideLayouts/slideLayout2.xml"/><Relationship Id="rId4" Type="http://schemas.openxmlformats.org/officeDocument/2006/relationships/hyperlink" Target="http://www.iowadot.gov/map-21.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endParaRPr lang="en-US"/>
          </a:p>
        </p:txBody>
      </p:sp>
      <p:sp>
        <p:nvSpPr>
          <p:cNvPr id="9" name="Subtitle 8"/>
          <p:cNvSpPr>
            <a:spLocks noGrp="1"/>
          </p:cNvSpPr>
          <p:nvPr>
            <p:ph type="subTitle" idx="1"/>
          </p:nvPr>
        </p:nvSpPr>
        <p:spPr/>
        <p:txBody>
          <a:bodyPr/>
          <a:lstStyle/>
          <a:p>
            <a:endParaRPr lang="en-US" dirty="0"/>
          </a:p>
        </p:txBody>
      </p:sp>
      <p:sp>
        <p:nvSpPr>
          <p:cNvPr id="2" name="Slide Number Placeholder 1"/>
          <p:cNvSpPr>
            <a:spLocks noGrp="1"/>
          </p:cNvSpPr>
          <p:nvPr>
            <p:ph type="sldNum" sz="quarter" idx="12"/>
          </p:nvPr>
        </p:nvSpPr>
        <p:spPr/>
        <p:txBody>
          <a:bodyPr/>
          <a:lstStyle/>
          <a:p>
            <a:fld id="{71A84B58-0370-4375-9935-5C3F6E36C7DB}" type="slidenum">
              <a:rPr lang="en-US" smtClean="0"/>
              <a:pPr/>
              <a:t>1</a:t>
            </a:fld>
            <a:endParaRPr lang="en-US"/>
          </a:p>
        </p:txBody>
      </p:sp>
      <p:pic>
        <p:nvPicPr>
          <p:cNvPr id="10" name="Picture 9" descr="MAP-21 ppt title page design.jpg"/>
          <p:cNvPicPr>
            <a:picLocks noChangeAspect="1"/>
          </p:cNvPicPr>
          <p:nvPr/>
        </p:nvPicPr>
        <p:blipFill>
          <a:blip r:embed="rId2" cstate="print"/>
          <a:stretch>
            <a:fillRect/>
          </a:stretch>
        </p:blipFill>
        <p:spPr>
          <a:xfrm>
            <a:off x="0" y="0"/>
            <a:ext cx="93726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Program Restructuring</a:t>
            </a:r>
            <a:endParaRPr lang="en-US" i="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A84B58-0370-4375-9935-5C3F6E36C7DB}" type="slidenum">
              <a:rPr lang="en-US" smtClean="0"/>
              <a:pPr/>
              <a:t>11</a:t>
            </a:fld>
            <a:endParaRPr lang="en-US"/>
          </a:p>
        </p:txBody>
      </p:sp>
      <p:graphicFrame>
        <p:nvGraphicFramePr>
          <p:cNvPr id="1025" name="Object 1"/>
          <p:cNvGraphicFramePr>
            <a:graphicFrameLocks noChangeAspect="1"/>
          </p:cNvGraphicFramePr>
          <p:nvPr/>
        </p:nvGraphicFramePr>
        <p:xfrm>
          <a:off x="98738" y="533400"/>
          <a:ext cx="8831228" cy="5715000"/>
        </p:xfrm>
        <a:graphic>
          <a:graphicData uri="http://schemas.openxmlformats.org/presentationml/2006/ole">
            <p:oleObj spid="_x0000_s1026" name="Acrobat Document" r:id="rId3" imgW="11658523" imgH="7543646" progId="AcroExch.Document.7">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14400"/>
          </a:xfrm>
        </p:spPr>
        <p:txBody>
          <a:bodyPr>
            <a:norm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133600"/>
            <a:ext cx="8229600" cy="4191000"/>
          </a:xfrm>
        </p:spPr>
        <p:txBody>
          <a:bodyPr>
            <a:normAutofit/>
          </a:bodyPr>
          <a:lstStyle/>
          <a:p>
            <a:r>
              <a:rPr lang="en-US" sz="2800" dirty="0" smtClean="0"/>
              <a:t>Beginning with FFY 2013, the Federal-aid programs were consolidated </a:t>
            </a:r>
          </a:p>
          <a:p>
            <a:r>
              <a:rPr lang="en-US" sz="2800" dirty="0" smtClean="0"/>
              <a:t>Following are the key apportioned programs:</a:t>
            </a:r>
          </a:p>
          <a:p>
            <a:pPr lvl="1"/>
            <a:r>
              <a:rPr lang="en-US" sz="2400" dirty="0" smtClean="0"/>
              <a:t>National Highway Performance Program (NHPP)</a:t>
            </a:r>
          </a:p>
          <a:p>
            <a:pPr lvl="1"/>
            <a:r>
              <a:rPr lang="en-US" sz="2400" dirty="0" smtClean="0"/>
              <a:t>Surface Transportation Program (STP)</a:t>
            </a:r>
          </a:p>
          <a:p>
            <a:pPr lvl="1"/>
            <a:r>
              <a:rPr lang="en-US" sz="2400" dirty="0" smtClean="0"/>
              <a:t>Highway Safety Improvement Program (HSIP)</a:t>
            </a:r>
          </a:p>
          <a:p>
            <a:pPr lvl="1"/>
            <a:r>
              <a:rPr lang="en-US" sz="2400" dirty="0" smtClean="0"/>
              <a:t>Congestion Mitigation and Air Quality Program (CMAQ)</a:t>
            </a:r>
          </a:p>
          <a:p>
            <a:pPr lvl="1"/>
            <a:r>
              <a:rPr lang="en-US" sz="2400" dirty="0" smtClean="0"/>
              <a:t>Transportation Alternatives Program (TAP)</a:t>
            </a:r>
          </a:p>
          <a:p>
            <a:pPr lvl="1"/>
            <a:r>
              <a:rPr lang="en-US" sz="2400" dirty="0" smtClean="0"/>
              <a:t>Metropolitan Planning Program</a:t>
            </a:r>
          </a:p>
          <a:p>
            <a:pPr lvl="1">
              <a:buNone/>
            </a:pPr>
            <a:endParaRPr lang="en-US" sz="2400"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14400"/>
          </a:xfrm>
        </p:spPr>
        <p:txBody>
          <a:bodyPr>
            <a:normAutofit/>
          </a:bodyPr>
          <a:lstStyle/>
          <a:p>
            <a:r>
              <a:rPr lang="en-US" sz="3600" i="1" dirty="0" smtClean="0"/>
              <a:t>Highway Program Restructuring</a:t>
            </a:r>
            <a:endParaRPr lang="en-US" sz="3600" i="1" dirty="0"/>
          </a:p>
        </p:txBody>
      </p:sp>
      <p:graphicFrame>
        <p:nvGraphicFramePr>
          <p:cNvPr id="5" name="Content Placeholder 4"/>
          <p:cNvGraphicFramePr>
            <a:graphicFrameLocks noGrp="1"/>
          </p:cNvGraphicFramePr>
          <p:nvPr>
            <p:ph idx="1"/>
          </p:nvPr>
        </p:nvGraphicFramePr>
        <p:xfrm>
          <a:off x="457200" y="2133600"/>
          <a:ext cx="8229600" cy="4013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Current</a:t>
                      </a:r>
                      <a:endParaRPr lang="en-US" dirty="0"/>
                    </a:p>
                  </a:txBody>
                  <a:tcPr/>
                </a:tc>
                <a:tc>
                  <a:txBody>
                    <a:bodyPr/>
                    <a:lstStyle/>
                    <a:p>
                      <a:pPr algn="ctr"/>
                      <a:r>
                        <a:rPr lang="en-US" dirty="0" smtClean="0"/>
                        <a:t>MAP-21</a:t>
                      </a:r>
                      <a:endParaRPr lang="en-US" dirty="0"/>
                    </a:p>
                  </a:txBody>
                  <a:tcPr/>
                </a:tc>
              </a:tr>
              <a:tr h="370840">
                <a:tc>
                  <a:txBody>
                    <a:bodyPr/>
                    <a:lstStyle/>
                    <a:p>
                      <a:r>
                        <a:rPr lang="en-US" dirty="0" smtClean="0"/>
                        <a:t>National</a:t>
                      </a:r>
                      <a:r>
                        <a:rPr lang="en-US" baseline="0" dirty="0" smtClean="0"/>
                        <a:t> Highway System &amp;</a:t>
                      </a:r>
                    </a:p>
                    <a:p>
                      <a:r>
                        <a:rPr lang="en-US" baseline="0" dirty="0" smtClean="0"/>
                        <a:t> Interstate Maintenance</a:t>
                      </a:r>
                      <a:endParaRPr lang="en-US" dirty="0"/>
                    </a:p>
                  </a:txBody>
                  <a:tcPr/>
                </a:tc>
                <a:tc>
                  <a:txBody>
                    <a:bodyPr/>
                    <a:lstStyle/>
                    <a:p>
                      <a:r>
                        <a:rPr lang="en-US" dirty="0" smtClean="0"/>
                        <a:t>National Highway Performance Program (NHPP)</a:t>
                      </a:r>
                      <a:endParaRPr lang="en-US" dirty="0"/>
                    </a:p>
                  </a:txBody>
                  <a:tcPr/>
                </a:tc>
              </a:tr>
              <a:tr h="370840">
                <a:tc>
                  <a:txBody>
                    <a:bodyPr/>
                    <a:lstStyle/>
                    <a:p>
                      <a:r>
                        <a:rPr lang="en-US" dirty="0" smtClean="0"/>
                        <a:t>Surface Transportation</a:t>
                      </a:r>
                      <a:r>
                        <a:rPr lang="en-US" baseline="0" dirty="0" smtClean="0"/>
                        <a:t> Program  - </a:t>
                      </a:r>
                      <a:r>
                        <a:rPr lang="en-US" sz="1600" baseline="0" dirty="0" smtClean="0"/>
                        <a:t> </a:t>
                      </a:r>
                    </a:p>
                    <a:p>
                      <a:r>
                        <a:rPr lang="en-US" sz="1600" b="1" baseline="0" dirty="0" smtClean="0"/>
                        <a:t>with</a:t>
                      </a:r>
                      <a:r>
                        <a:rPr lang="en-US" sz="1600" baseline="0" dirty="0" smtClean="0"/>
                        <a:t> Transportation Enhancement set-aside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Surface Transportation</a:t>
                      </a:r>
                      <a:r>
                        <a:rPr lang="en-US" baseline="0" dirty="0" smtClean="0"/>
                        <a:t> Program  (STP) -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without</a:t>
                      </a:r>
                      <a:r>
                        <a:rPr lang="en-US" sz="1600" baseline="0" dirty="0" smtClean="0"/>
                        <a:t> Transportation Enhancement set-aside</a:t>
                      </a:r>
                      <a:endParaRPr lang="en-US" sz="1600" dirty="0"/>
                    </a:p>
                  </a:txBody>
                  <a:tcPr/>
                </a:tc>
              </a:tr>
              <a:tr h="370840">
                <a:tc>
                  <a:txBody>
                    <a:bodyPr/>
                    <a:lstStyle/>
                    <a:p>
                      <a:r>
                        <a:rPr lang="en-US" dirty="0" smtClean="0"/>
                        <a:t>Bridge</a:t>
                      </a:r>
                      <a:endParaRPr lang="en-US" dirty="0"/>
                    </a:p>
                  </a:txBody>
                  <a:tcPr/>
                </a:tc>
                <a:tc>
                  <a:txBody>
                    <a:bodyPr/>
                    <a:lstStyle/>
                    <a:p>
                      <a:r>
                        <a:rPr lang="en-US" dirty="0" smtClean="0"/>
                        <a:t>“NHS system” bridges to NHPP</a:t>
                      </a:r>
                    </a:p>
                    <a:p>
                      <a:r>
                        <a:rPr lang="en-US" dirty="0" smtClean="0"/>
                        <a:t>All bridges eligible under STP</a:t>
                      </a:r>
                      <a:endParaRPr lang="en-US" dirty="0"/>
                    </a:p>
                  </a:txBody>
                  <a:tcPr/>
                </a:tc>
              </a:tr>
              <a:tr h="370840">
                <a:tc>
                  <a:txBody>
                    <a:bodyPr/>
                    <a:lstStyle/>
                    <a:p>
                      <a:r>
                        <a:rPr lang="en-US" dirty="0" smtClean="0"/>
                        <a:t>Congestion</a:t>
                      </a:r>
                      <a:r>
                        <a:rPr lang="en-US" baseline="0" dirty="0" smtClean="0"/>
                        <a:t> Mitigation and Air Quality Program</a:t>
                      </a:r>
                      <a:endParaRPr lang="en-US" dirty="0"/>
                    </a:p>
                  </a:txBody>
                  <a:tcPr/>
                </a:tc>
                <a:tc>
                  <a:txBody>
                    <a:bodyPr/>
                    <a:lstStyle/>
                    <a:p>
                      <a:r>
                        <a:rPr lang="en-US" dirty="0" smtClean="0"/>
                        <a:t>Congestion</a:t>
                      </a:r>
                      <a:r>
                        <a:rPr lang="en-US" baseline="0" dirty="0" smtClean="0"/>
                        <a:t> Mitigation and Air Quality Program</a:t>
                      </a:r>
                      <a:endParaRPr lang="en-US" dirty="0"/>
                    </a:p>
                  </a:txBody>
                  <a:tcPr/>
                </a:tc>
              </a:tr>
              <a:tr h="370840">
                <a:tc>
                  <a:txBody>
                    <a:bodyPr/>
                    <a:lstStyle/>
                    <a:p>
                      <a:r>
                        <a:rPr lang="en-US" dirty="0" smtClean="0"/>
                        <a:t>Metropolitan Planning</a:t>
                      </a:r>
                      <a:endParaRPr lang="en-US" dirty="0"/>
                    </a:p>
                  </a:txBody>
                  <a:tcPr/>
                </a:tc>
                <a:tc>
                  <a:txBody>
                    <a:bodyPr/>
                    <a:lstStyle/>
                    <a:p>
                      <a:r>
                        <a:rPr lang="en-US" dirty="0" smtClean="0"/>
                        <a:t>Metropolitan Planning</a:t>
                      </a:r>
                      <a:endParaRPr lang="en-US" dirty="0"/>
                    </a:p>
                  </a:txBody>
                  <a:tcPr/>
                </a:tc>
              </a:tr>
              <a:tr h="370840">
                <a:tc>
                  <a:txBody>
                    <a:bodyPr/>
                    <a:lstStyle/>
                    <a:p>
                      <a:r>
                        <a:rPr lang="en-US" dirty="0" smtClean="0"/>
                        <a:t>State Planning and Research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State Planning and Research</a:t>
                      </a:r>
                      <a:endParaRPr lang="en-US" sz="1400" i="1" dirty="0"/>
                    </a:p>
                  </a:txBody>
                  <a:tcPr/>
                </a:tc>
              </a:tr>
              <a:tr h="370840">
                <a:tc>
                  <a:txBody>
                    <a:bodyPr/>
                    <a:lstStyle/>
                    <a:p>
                      <a:endParaRPr lang="en-US" dirty="0"/>
                    </a:p>
                  </a:txBody>
                  <a:tcPr/>
                </a:tc>
                <a:tc>
                  <a:txBody>
                    <a:bodyPr/>
                    <a:lstStyle/>
                    <a:p>
                      <a:pPr algn="r"/>
                      <a:r>
                        <a:rPr lang="en-US" sz="1400" i="1" dirty="0" smtClean="0"/>
                        <a:t>(Programs</a:t>
                      </a:r>
                      <a:r>
                        <a:rPr lang="en-US" sz="1400" i="1" baseline="0" dirty="0" smtClean="0"/>
                        <a:t> continue on next slide)</a:t>
                      </a:r>
                      <a:endParaRPr lang="en-US" sz="1400" i="1" dirty="0"/>
                    </a:p>
                  </a:txBody>
                  <a:tcPr/>
                </a:tc>
              </a:tr>
            </a:tbl>
          </a:graphicData>
        </a:graphic>
      </p:graphicFrame>
      <p:sp>
        <p:nvSpPr>
          <p:cNvPr id="4" name="Slide Number Placeholder 3"/>
          <p:cNvSpPr>
            <a:spLocks noGrp="1"/>
          </p:cNvSpPr>
          <p:nvPr>
            <p:ph type="sldNum" sz="quarter" idx="12"/>
          </p:nvPr>
        </p:nvSpPr>
        <p:spPr/>
        <p:txBody>
          <a:bodyPr/>
          <a:lstStyle/>
          <a:p>
            <a:fld id="{71A84B58-0370-4375-9935-5C3F6E36C7D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14400"/>
          </a:xfrm>
        </p:spPr>
        <p:txBody>
          <a:bodyPr>
            <a:normAutofit/>
          </a:bodyPr>
          <a:lstStyle/>
          <a:p>
            <a:r>
              <a:rPr lang="en-US" sz="3600" i="1" dirty="0" smtClean="0"/>
              <a:t>Highway Program Restructuring </a:t>
            </a:r>
            <a:r>
              <a:rPr lang="en-US" sz="2000" i="1" dirty="0" smtClean="0"/>
              <a:t>– cont’d</a:t>
            </a:r>
            <a:endParaRPr lang="en-US" sz="2000" i="1" dirty="0"/>
          </a:p>
        </p:txBody>
      </p:sp>
      <p:graphicFrame>
        <p:nvGraphicFramePr>
          <p:cNvPr id="5" name="Content Placeholder 4"/>
          <p:cNvGraphicFramePr>
            <a:graphicFrameLocks noGrp="1"/>
          </p:cNvGraphicFramePr>
          <p:nvPr>
            <p:ph idx="1"/>
          </p:nvPr>
        </p:nvGraphicFramePr>
        <p:xfrm>
          <a:off x="457200" y="2133600"/>
          <a:ext cx="8229600" cy="3581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Current</a:t>
                      </a:r>
                      <a:endParaRPr lang="en-US" dirty="0"/>
                    </a:p>
                  </a:txBody>
                  <a:tcPr/>
                </a:tc>
                <a:tc>
                  <a:txBody>
                    <a:bodyPr/>
                    <a:lstStyle/>
                    <a:p>
                      <a:pPr algn="ctr"/>
                      <a:r>
                        <a:rPr lang="en-US" dirty="0" smtClean="0"/>
                        <a:t>MAP-21</a:t>
                      </a:r>
                      <a:endParaRPr lang="en-US" dirty="0"/>
                    </a:p>
                  </a:txBody>
                  <a:tcPr/>
                </a:tc>
              </a:tr>
              <a:tr h="370840">
                <a:tc>
                  <a:txBody>
                    <a:bodyPr/>
                    <a:lstStyle/>
                    <a:p>
                      <a:r>
                        <a:rPr lang="en-US" dirty="0" smtClean="0"/>
                        <a:t>Highway</a:t>
                      </a:r>
                      <a:r>
                        <a:rPr lang="en-US" baseline="0" dirty="0" smtClean="0"/>
                        <a:t> Safety Improvement Program </a:t>
                      </a:r>
                      <a:r>
                        <a:rPr lang="en-US" sz="1600" b="1" baseline="0" dirty="0" smtClean="0"/>
                        <a:t>with</a:t>
                      </a:r>
                      <a:r>
                        <a:rPr lang="en-US" sz="1600" baseline="0" dirty="0" smtClean="0"/>
                        <a:t> High Risk Rural Roads (HRRR) set-aside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Highway</a:t>
                      </a:r>
                      <a:r>
                        <a:rPr lang="en-US" baseline="0" dirty="0" smtClean="0"/>
                        <a:t> Safety Improvement Program </a:t>
                      </a:r>
                      <a:r>
                        <a:rPr lang="en-US" sz="1600" b="1" baseline="0" dirty="0" smtClean="0"/>
                        <a:t>without</a:t>
                      </a:r>
                      <a:r>
                        <a:rPr lang="en-US" sz="1600" baseline="0" dirty="0" smtClean="0"/>
                        <a:t> </a:t>
                      </a:r>
                      <a:r>
                        <a:rPr lang="en-US" sz="1800" baseline="0" dirty="0" smtClean="0"/>
                        <a:t>HRRR set-aside</a:t>
                      </a:r>
                      <a:endParaRPr lang="en-US" dirty="0" smtClean="0"/>
                    </a:p>
                  </a:txBody>
                  <a:tcPr/>
                </a:tc>
              </a:tr>
              <a:tr h="370840">
                <a:tc>
                  <a:txBody>
                    <a:bodyPr/>
                    <a:lstStyle/>
                    <a:p>
                      <a:r>
                        <a:rPr lang="en-US" sz="1800" dirty="0" smtClean="0"/>
                        <a:t>Railroad-Highway Grade Crossing</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Railroad crossing projects receive funding</a:t>
                      </a:r>
                      <a:r>
                        <a:rPr lang="en-US" sz="1800" baseline="0" dirty="0" smtClean="0"/>
                        <a:t> from a HSIP s</a:t>
                      </a:r>
                      <a:r>
                        <a:rPr lang="en-US" sz="1800" dirty="0" smtClean="0"/>
                        <a:t>et-aside</a:t>
                      </a:r>
                      <a:endParaRPr lang="en-US" sz="1800" dirty="0"/>
                    </a:p>
                  </a:txBody>
                  <a:tcPr/>
                </a:tc>
              </a:tr>
              <a:tr h="370840">
                <a:tc>
                  <a:txBody>
                    <a:bodyPr/>
                    <a:lstStyle/>
                    <a:p>
                      <a:r>
                        <a:rPr lang="en-US" dirty="0" smtClean="0"/>
                        <a:t>Transportation Enhancements</a:t>
                      </a:r>
                    </a:p>
                    <a:p>
                      <a:r>
                        <a:rPr lang="en-US" dirty="0" smtClean="0"/>
                        <a:t>Recreational Trails</a:t>
                      </a:r>
                    </a:p>
                    <a:p>
                      <a:r>
                        <a:rPr lang="en-US" dirty="0" smtClean="0"/>
                        <a:t>Safe Routes</a:t>
                      </a:r>
                      <a:r>
                        <a:rPr lang="en-US" baseline="0" dirty="0" smtClean="0"/>
                        <a:t> to Schools</a:t>
                      </a:r>
                    </a:p>
                    <a:p>
                      <a:r>
                        <a:rPr lang="en-US" baseline="0" dirty="0" smtClean="0"/>
                        <a:t>Scenic Byways</a:t>
                      </a:r>
                      <a:endParaRPr lang="en-US" dirty="0"/>
                    </a:p>
                  </a:txBody>
                  <a:tcPr/>
                </a:tc>
                <a:tc>
                  <a:txBody>
                    <a:bodyPr/>
                    <a:lstStyle/>
                    <a:p>
                      <a:endParaRPr lang="en-US" dirty="0" smtClean="0"/>
                    </a:p>
                    <a:p>
                      <a:r>
                        <a:rPr lang="en-US" dirty="0" smtClean="0"/>
                        <a:t>Transportation</a:t>
                      </a:r>
                      <a:r>
                        <a:rPr lang="en-US" baseline="0" dirty="0" smtClean="0"/>
                        <a:t> Alternatives Program</a:t>
                      </a:r>
                      <a:endParaRPr lang="en-US" dirty="0"/>
                    </a:p>
                  </a:txBody>
                  <a:tcPr/>
                </a:tc>
              </a:tr>
              <a:tr h="370840">
                <a:tc>
                  <a:txBody>
                    <a:bodyPr/>
                    <a:lstStyle/>
                    <a:p>
                      <a:r>
                        <a:rPr lang="en-US" dirty="0" smtClean="0"/>
                        <a:t>Equity Bonus Program</a:t>
                      </a:r>
                      <a:endParaRPr lang="en-US" dirty="0"/>
                    </a:p>
                  </a:txBody>
                  <a:tcPr/>
                </a:tc>
                <a:tc>
                  <a:txBody>
                    <a:bodyPr/>
                    <a:lstStyle/>
                    <a:p>
                      <a:r>
                        <a:rPr lang="en-US" sz="1600" dirty="0" smtClean="0"/>
                        <a:t>NA</a:t>
                      </a:r>
                      <a:endParaRPr lang="en-US" sz="1600" dirty="0"/>
                    </a:p>
                  </a:txBody>
                  <a:tcPr/>
                </a:tc>
              </a:tr>
              <a:tr h="370840">
                <a:tc>
                  <a:txBody>
                    <a:bodyPr/>
                    <a:lstStyle/>
                    <a:p>
                      <a:r>
                        <a:rPr lang="en-US" dirty="0" smtClean="0"/>
                        <a:t>Earmarks</a:t>
                      </a:r>
                      <a:endParaRPr lang="en-US" dirty="0"/>
                    </a:p>
                  </a:txBody>
                  <a:tcPr/>
                </a:tc>
                <a:tc>
                  <a:txBody>
                    <a:bodyPr/>
                    <a:lstStyle/>
                    <a:p>
                      <a:r>
                        <a:rPr lang="en-US" sz="1600" dirty="0" smtClean="0"/>
                        <a:t>NA</a:t>
                      </a: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71A84B58-0370-4375-9935-5C3F6E36C7D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a:bodyPr>
          <a:lstStyle/>
          <a:p>
            <a:r>
              <a:rPr lang="en-US" sz="3600" i="1" dirty="0" smtClean="0"/>
              <a:t>Highway Program Restructuring</a:t>
            </a:r>
            <a:endParaRPr lang="en-US" sz="3600" dirty="0"/>
          </a:p>
        </p:txBody>
      </p:sp>
      <p:graphicFrame>
        <p:nvGraphicFramePr>
          <p:cNvPr id="5" name="Content Placeholder 4"/>
          <p:cNvGraphicFramePr>
            <a:graphicFrameLocks noGrp="1"/>
          </p:cNvGraphicFramePr>
          <p:nvPr>
            <p:ph idx="1"/>
          </p:nvPr>
        </p:nvGraphicFramePr>
        <p:xfrm>
          <a:off x="1143000" y="1905002"/>
          <a:ext cx="7010400" cy="4518394"/>
        </p:xfrm>
        <a:graphic>
          <a:graphicData uri="http://schemas.openxmlformats.org/drawingml/2006/table">
            <a:tbl>
              <a:tblPr firstRow="1" bandRow="1">
                <a:tableStyleId>{5C22544A-7EE6-4342-B048-85BDC9FD1C3A}</a:tableStyleId>
              </a:tblPr>
              <a:tblGrid>
                <a:gridCol w="3505200"/>
                <a:gridCol w="1905000"/>
                <a:gridCol w="1600200"/>
              </a:tblGrid>
              <a:tr h="526044">
                <a:tc>
                  <a:txBody>
                    <a:bodyPr/>
                    <a:lstStyle/>
                    <a:p>
                      <a:pPr algn="ctr"/>
                      <a:r>
                        <a:rPr lang="en-US" sz="1400" dirty="0" smtClean="0"/>
                        <a:t>Federal-aid Highways</a:t>
                      </a:r>
                      <a:endParaRPr lang="en-US" sz="1400" dirty="0"/>
                    </a:p>
                  </a:txBody>
                  <a:tcPr/>
                </a:tc>
                <a:tc>
                  <a:txBody>
                    <a:bodyPr/>
                    <a:lstStyle/>
                    <a:p>
                      <a:pPr algn="ctr"/>
                      <a:r>
                        <a:rPr lang="en-US" sz="1400" dirty="0" smtClean="0"/>
                        <a:t>Estimated Iowa </a:t>
                      </a:r>
                    </a:p>
                    <a:p>
                      <a:pPr algn="ctr"/>
                      <a:r>
                        <a:rPr lang="en-US" sz="1400" dirty="0" smtClean="0"/>
                        <a:t>FFY 2013</a:t>
                      </a:r>
                      <a:endParaRPr lang="en-US" sz="1400" dirty="0"/>
                    </a:p>
                  </a:txBody>
                  <a:tcPr/>
                </a:tc>
                <a:tc>
                  <a:txBody>
                    <a:bodyPr/>
                    <a:lstStyle/>
                    <a:p>
                      <a:pPr algn="ctr"/>
                      <a:r>
                        <a:rPr lang="en-US" sz="1400" dirty="0" smtClean="0"/>
                        <a:t>Share of National</a:t>
                      </a:r>
                      <a:endParaRPr lang="en-US" sz="1400" dirty="0"/>
                    </a:p>
                  </a:txBody>
                  <a:tcPr/>
                </a:tc>
              </a:tr>
              <a:tr h="388354">
                <a:tc>
                  <a:txBody>
                    <a:bodyPr/>
                    <a:lstStyle/>
                    <a:p>
                      <a:r>
                        <a:rPr lang="en-US" sz="1800" dirty="0" smtClean="0"/>
                        <a:t>National Highway Performance Program</a:t>
                      </a:r>
                      <a:endParaRPr lang="en-US" sz="1800" dirty="0"/>
                    </a:p>
                  </a:txBody>
                  <a:tcPr/>
                </a:tc>
                <a:tc>
                  <a:txBody>
                    <a:bodyPr/>
                    <a:lstStyle/>
                    <a:p>
                      <a:pPr algn="r"/>
                      <a:r>
                        <a:rPr lang="en-US" sz="1800" dirty="0" smtClean="0"/>
                        <a:t>$280,409,241</a:t>
                      </a:r>
                      <a:endParaRPr lang="en-US" sz="1800" dirty="0"/>
                    </a:p>
                  </a:txBody>
                  <a:tcPr/>
                </a:tc>
                <a:tc>
                  <a:txBody>
                    <a:bodyPr/>
                    <a:lstStyle/>
                    <a:p>
                      <a:pPr algn="r"/>
                      <a:r>
                        <a:rPr lang="en-US" sz="1800" dirty="0" smtClean="0"/>
                        <a:t>1.29%</a:t>
                      </a:r>
                      <a:endParaRPr lang="en-US" sz="1800" dirty="0"/>
                    </a:p>
                  </a:txBody>
                  <a:tcPr/>
                </a:tc>
              </a:tr>
              <a:tr h="395710">
                <a:tc>
                  <a:txBody>
                    <a:bodyPr/>
                    <a:lstStyle/>
                    <a:p>
                      <a:r>
                        <a:rPr lang="en-US" sz="1800" dirty="0" smtClean="0"/>
                        <a:t>Surface Transportation Program</a:t>
                      </a:r>
                      <a:endParaRPr lang="en-US" sz="1800" dirty="0"/>
                    </a:p>
                  </a:txBody>
                  <a:tcPr/>
                </a:tc>
                <a:tc>
                  <a:txBody>
                    <a:bodyPr/>
                    <a:lstStyle/>
                    <a:p>
                      <a:pPr algn="r"/>
                      <a:r>
                        <a:rPr lang="en-US" sz="1800" dirty="0" smtClean="0"/>
                        <a:t>$128,979,447</a:t>
                      </a:r>
                      <a:endParaRPr lang="en-US" sz="1800" dirty="0"/>
                    </a:p>
                  </a:txBody>
                  <a:tcPr/>
                </a:tc>
                <a:tc>
                  <a:txBody>
                    <a:bodyPr/>
                    <a:lstStyle/>
                    <a:p>
                      <a:pPr algn="r"/>
                      <a:r>
                        <a:rPr lang="en-US" sz="1800" dirty="0" smtClean="0"/>
                        <a:t>1.29%</a:t>
                      </a:r>
                      <a:endParaRPr lang="en-US" sz="1800" dirty="0"/>
                    </a:p>
                  </a:txBody>
                  <a:tcPr/>
                </a:tc>
              </a:tr>
              <a:tr h="403066">
                <a:tc>
                  <a:txBody>
                    <a:bodyPr/>
                    <a:lstStyle/>
                    <a:p>
                      <a:r>
                        <a:rPr lang="en-US" sz="1800" dirty="0" smtClean="0"/>
                        <a:t>Highway Safety Improvement Program</a:t>
                      </a:r>
                      <a:endParaRPr lang="en-US" sz="1800" dirty="0"/>
                    </a:p>
                  </a:txBody>
                  <a:tcPr/>
                </a:tc>
                <a:tc>
                  <a:txBody>
                    <a:bodyPr/>
                    <a:lstStyle/>
                    <a:p>
                      <a:pPr algn="r"/>
                      <a:r>
                        <a:rPr lang="en-US" sz="1800" dirty="0" smtClean="0"/>
                        <a:t>$30,814,202</a:t>
                      </a:r>
                      <a:endParaRPr lang="en-US" sz="1800" dirty="0"/>
                    </a:p>
                  </a:txBody>
                  <a:tcPr/>
                </a:tc>
                <a:tc>
                  <a:txBody>
                    <a:bodyPr/>
                    <a:lstStyle/>
                    <a:p>
                      <a:pPr algn="r"/>
                      <a:r>
                        <a:rPr lang="en-US" sz="1800" dirty="0" smtClean="0"/>
                        <a:t>1.29%</a:t>
                      </a:r>
                      <a:endParaRPr lang="en-US" sz="1800" dirty="0"/>
                    </a:p>
                  </a:txBody>
                  <a:tcPr/>
                </a:tc>
              </a:tr>
              <a:tr h="526044">
                <a:tc>
                  <a:txBody>
                    <a:bodyPr/>
                    <a:lstStyle/>
                    <a:p>
                      <a:r>
                        <a:rPr lang="en-US" sz="1800" dirty="0" smtClean="0"/>
                        <a:t>Congestion Mitigation and Air Quality Program</a:t>
                      </a:r>
                      <a:endParaRPr lang="en-US" sz="1800" dirty="0"/>
                    </a:p>
                  </a:txBody>
                  <a:tcPr/>
                </a:tc>
                <a:tc>
                  <a:txBody>
                    <a:bodyPr/>
                    <a:lstStyle/>
                    <a:p>
                      <a:pPr algn="r"/>
                      <a:r>
                        <a:rPr lang="en-US" sz="1800" dirty="0" smtClean="0"/>
                        <a:t>$10,551,629</a:t>
                      </a:r>
                      <a:endParaRPr lang="en-US" sz="1800" dirty="0"/>
                    </a:p>
                  </a:txBody>
                  <a:tcPr/>
                </a:tc>
                <a:tc>
                  <a:txBody>
                    <a:bodyPr/>
                    <a:lstStyle/>
                    <a:p>
                      <a:pPr algn="r"/>
                      <a:r>
                        <a:rPr lang="en-US" sz="1800" dirty="0" smtClean="0"/>
                        <a:t>0.48%</a:t>
                      </a:r>
                      <a:endParaRPr lang="en-US" sz="1800" dirty="0"/>
                    </a:p>
                  </a:txBody>
                  <a:tcPr/>
                </a:tc>
              </a:tr>
              <a:tr h="341578">
                <a:tc>
                  <a:txBody>
                    <a:bodyPr/>
                    <a:lstStyle/>
                    <a:p>
                      <a:r>
                        <a:rPr lang="en-US" sz="1800" dirty="0" smtClean="0"/>
                        <a:t>Transportation Alternatives Program</a:t>
                      </a:r>
                      <a:endParaRPr lang="en-US" sz="1800" dirty="0"/>
                    </a:p>
                  </a:txBody>
                  <a:tcPr/>
                </a:tc>
                <a:tc>
                  <a:txBody>
                    <a:bodyPr/>
                    <a:lstStyle/>
                    <a:p>
                      <a:pPr algn="r"/>
                      <a:r>
                        <a:rPr lang="en-US" sz="1800" dirty="0" smtClean="0"/>
                        <a:t>$10,241,972</a:t>
                      </a:r>
                      <a:endParaRPr lang="en-US" sz="1800" dirty="0"/>
                    </a:p>
                  </a:txBody>
                  <a:tcPr/>
                </a:tc>
                <a:tc>
                  <a:txBody>
                    <a:bodyPr/>
                    <a:lstStyle/>
                    <a:p>
                      <a:pPr algn="r"/>
                      <a:r>
                        <a:rPr lang="en-US" sz="1800" dirty="0" smtClean="0"/>
                        <a:t>0.59%</a:t>
                      </a:r>
                      <a:endParaRPr lang="en-US" sz="1800" dirty="0"/>
                    </a:p>
                  </a:txBody>
                  <a:tcPr/>
                </a:tc>
              </a:tr>
              <a:tr h="300596">
                <a:tc>
                  <a:txBody>
                    <a:bodyPr/>
                    <a:lstStyle/>
                    <a:p>
                      <a:r>
                        <a:rPr lang="en-US" sz="1800" dirty="0" smtClean="0"/>
                        <a:t>Metropolitan Planning</a:t>
                      </a:r>
                      <a:endParaRPr lang="en-US" sz="1800" dirty="0"/>
                    </a:p>
                  </a:txBody>
                  <a:tcPr/>
                </a:tc>
                <a:tc>
                  <a:txBody>
                    <a:bodyPr/>
                    <a:lstStyle/>
                    <a:p>
                      <a:pPr algn="r"/>
                      <a:r>
                        <a:rPr lang="en-US" sz="1800" dirty="0" smtClean="0"/>
                        <a:t>$1,834,310</a:t>
                      </a:r>
                      <a:endParaRPr lang="en-US" sz="1800" dirty="0"/>
                    </a:p>
                  </a:txBody>
                  <a:tcPr/>
                </a:tc>
                <a:tc>
                  <a:txBody>
                    <a:bodyPr/>
                    <a:lstStyle/>
                    <a:p>
                      <a:pPr algn="r"/>
                      <a:r>
                        <a:rPr lang="en-US" sz="1800" dirty="0" smtClean="0"/>
                        <a:t>1.27%</a:t>
                      </a:r>
                      <a:endParaRPr lang="en-US" sz="1800" dirty="0"/>
                    </a:p>
                  </a:txBody>
                  <a:tcPr/>
                </a:tc>
              </a:tr>
              <a:tr h="300596">
                <a:tc>
                  <a:txBody>
                    <a:bodyPr/>
                    <a:lstStyle/>
                    <a:p>
                      <a:pPr algn="ctr"/>
                      <a:r>
                        <a:rPr lang="en-US" sz="1800" dirty="0" smtClean="0"/>
                        <a:t>TOTAL</a:t>
                      </a:r>
                      <a:endParaRPr lang="en-US" sz="1800" dirty="0"/>
                    </a:p>
                  </a:txBody>
                  <a:tcPr/>
                </a:tc>
                <a:tc>
                  <a:txBody>
                    <a:bodyPr/>
                    <a:lstStyle/>
                    <a:p>
                      <a:pPr algn="r"/>
                      <a:r>
                        <a:rPr lang="en-US" sz="1800" dirty="0" smtClean="0"/>
                        <a:t>$462,830,801</a:t>
                      </a:r>
                      <a:endParaRPr lang="en-US" sz="1800" dirty="0"/>
                    </a:p>
                  </a:txBody>
                  <a:tcPr/>
                </a:tc>
                <a:tc>
                  <a:txBody>
                    <a:bodyPr/>
                    <a:lstStyle/>
                    <a:p>
                      <a:pPr algn="r"/>
                      <a:r>
                        <a:rPr lang="en-US" sz="1800" dirty="0" smtClean="0"/>
                        <a:t>1.23%</a:t>
                      </a:r>
                      <a:endParaRPr lang="en-US" sz="1800" dirty="0"/>
                    </a:p>
                  </a:txBody>
                  <a:tcPr/>
                </a:tc>
              </a:tr>
              <a:tr h="281145">
                <a:tc gridSpan="3">
                  <a:txBody>
                    <a:bodyPr/>
                    <a:lstStyle/>
                    <a:p>
                      <a:pPr algn="r"/>
                      <a:r>
                        <a:rPr lang="en-US" sz="1400" i="1" dirty="0" smtClean="0"/>
                        <a:t>Source: </a:t>
                      </a:r>
                      <a:r>
                        <a:rPr lang="en-US" sz="1400" i="0" dirty="0" smtClean="0"/>
                        <a:t>Federal Highway Administration (N4510.755)</a:t>
                      </a:r>
                      <a:endParaRPr lang="en-US" sz="1400" i="0" dirty="0"/>
                    </a:p>
                  </a:txBody>
                  <a:tcPr/>
                </a:tc>
                <a:tc hMerge="1">
                  <a:txBody>
                    <a:bodyPr/>
                    <a:lstStyle/>
                    <a:p>
                      <a:pPr algn="r"/>
                      <a:endParaRPr lang="en-US" dirty="0"/>
                    </a:p>
                  </a:txBody>
                  <a:tcPr/>
                </a:tc>
                <a:tc hMerge="1">
                  <a:txBody>
                    <a:bodyPr/>
                    <a:lstStyle/>
                    <a:p>
                      <a:pPr algn="r"/>
                      <a:endParaRPr lang="en-US" dirty="0"/>
                    </a:p>
                  </a:txBody>
                  <a:tcPr/>
                </a:tc>
              </a:tr>
            </a:tbl>
          </a:graphicData>
        </a:graphic>
      </p:graphicFrame>
      <p:sp>
        <p:nvSpPr>
          <p:cNvPr id="4" name="Slide Number Placeholder 3"/>
          <p:cNvSpPr>
            <a:spLocks noGrp="1"/>
          </p:cNvSpPr>
          <p:nvPr>
            <p:ph type="sldNum" sz="quarter" idx="12"/>
          </p:nvPr>
        </p:nvSpPr>
        <p:spPr/>
        <p:txBody>
          <a:bodyPr/>
          <a:lstStyle/>
          <a:p>
            <a:fld id="{71A84B58-0370-4375-9935-5C3F6E36C7DB}"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a:bodyPr>
          <a:lstStyle/>
          <a:p>
            <a:r>
              <a:rPr lang="en-US" sz="3600" i="1" dirty="0" smtClean="0"/>
              <a:t>Highway Program Restructuring</a:t>
            </a:r>
            <a:endParaRPr lang="en-US" sz="3600" dirty="0"/>
          </a:p>
        </p:txBody>
      </p:sp>
      <p:graphicFrame>
        <p:nvGraphicFramePr>
          <p:cNvPr id="5" name="Content Placeholder 4"/>
          <p:cNvGraphicFramePr>
            <a:graphicFrameLocks noGrp="1"/>
          </p:cNvGraphicFramePr>
          <p:nvPr>
            <p:ph idx="1"/>
          </p:nvPr>
        </p:nvGraphicFramePr>
        <p:xfrm>
          <a:off x="1143000" y="1981200"/>
          <a:ext cx="7097054" cy="4382573"/>
        </p:xfrm>
        <a:graphic>
          <a:graphicData uri="http://schemas.openxmlformats.org/drawingml/2006/table">
            <a:tbl>
              <a:tblPr firstRow="1" bandRow="1">
                <a:tableStyleId>{5C22544A-7EE6-4342-B048-85BDC9FD1C3A}</a:tableStyleId>
              </a:tblPr>
              <a:tblGrid>
                <a:gridCol w="4258232"/>
                <a:gridCol w="1867645"/>
                <a:gridCol w="971177"/>
              </a:tblGrid>
              <a:tr h="482484">
                <a:tc>
                  <a:txBody>
                    <a:bodyPr/>
                    <a:lstStyle/>
                    <a:p>
                      <a:pPr algn="ctr"/>
                      <a:r>
                        <a:rPr lang="en-US" sz="1200" dirty="0" smtClean="0"/>
                        <a:t>Federal-aid Highways</a:t>
                      </a:r>
                      <a:endParaRPr lang="en-US" sz="1200" dirty="0"/>
                    </a:p>
                  </a:txBody>
                  <a:tcPr marL="89647" marR="89647" marT="44824" marB="44824"/>
                </a:tc>
                <a:tc>
                  <a:txBody>
                    <a:bodyPr/>
                    <a:lstStyle/>
                    <a:p>
                      <a:pPr algn="ctr"/>
                      <a:r>
                        <a:rPr lang="en-US" sz="1200" dirty="0" smtClean="0"/>
                        <a:t>Estimated Iowa </a:t>
                      </a:r>
                    </a:p>
                    <a:p>
                      <a:pPr algn="ctr"/>
                      <a:r>
                        <a:rPr lang="en-US" sz="1200" dirty="0" smtClean="0"/>
                        <a:t>FFY 2013</a:t>
                      </a:r>
                      <a:endParaRPr lang="en-US" sz="1200" dirty="0"/>
                    </a:p>
                  </a:txBody>
                  <a:tcPr marL="89647" marR="89647" marT="44824" marB="44824"/>
                </a:tc>
                <a:tc>
                  <a:txBody>
                    <a:bodyPr/>
                    <a:lstStyle/>
                    <a:p>
                      <a:pPr algn="ctr"/>
                      <a:r>
                        <a:rPr lang="en-US" sz="1200" dirty="0" smtClean="0"/>
                        <a:t>Share of State Total </a:t>
                      </a:r>
                      <a:endParaRPr lang="en-US" sz="1200" dirty="0"/>
                    </a:p>
                  </a:txBody>
                  <a:tcPr marL="89647" marR="89647" marT="44824" marB="44824"/>
                </a:tc>
              </a:tr>
              <a:tr h="356196">
                <a:tc>
                  <a:txBody>
                    <a:bodyPr/>
                    <a:lstStyle/>
                    <a:p>
                      <a:r>
                        <a:rPr lang="en-US" sz="1600" dirty="0" smtClean="0"/>
                        <a:t>National Highway Performance Program</a:t>
                      </a:r>
                      <a:endParaRPr lang="en-US" sz="1600" dirty="0"/>
                    </a:p>
                  </a:txBody>
                  <a:tcPr marL="89647" marR="89647" marT="44824" marB="44824"/>
                </a:tc>
                <a:tc>
                  <a:txBody>
                    <a:bodyPr/>
                    <a:lstStyle/>
                    <a:p>
                      <a:pPr algn="r"/>
                      <a:r>
                        <a:rPr lang="en-US" sz="1600" dirty="0" smtClean="0"/>
                        <a:t>$274,801,056</a:t>
                      </a:r>
                      <a:endParaRPr lang="en-US" sz="1600" dirty="0"/>
                    </a:p>
                  </a:txBody>
                  <a:tcPr marL="89647" marR="89647" marT="44824" marB="44824"/>
                </a:tc>
                <a:tc>
                  <a:txBody>
                    <a:bodyPr/>
                    <a:lstStyle/>
                    <a:p>
                      <a:pPr algn="r"/>
                      <a:r>
                        <a:rPr lang="en-US" sz="1600" dirty="0" smtClean="0"/>
                        <a:t>59.4%</a:t>
                      </a:r>
                      <a:endParaRPr lang="en-US" sz="1600" dirty="0"/>
                    </a:p>
                  </a:txBody>
                  <a:tcPr marL="89647" marR="89647" marT="44824" marB="44824"/>
                </a:tc>
              </a:tr>
              <a:tr h="556496">
                <a:tc>
                  <a:txBody>
                    <a:bodyPr/>
                    <a:lstStyle/>
                    <a:p>
                      <a:r>
                        <a:rPr lang="en-US" sz="1600" dirty="0" smtClean="0"/>
                        <a:t>Surface Transportation Program</a:t>
                      </a:r>
                    </a:p>
                    <a:p>
                      <a:r>
                        <a:rPr lang="en-US" sz="1400" dirty="0" smtClean="0"/>
                        <a:t>       (set-aside</a:t>
                      </a:r>
                      <a:r>
                        <a:rPr lang="en-US" sz="1400" baseline="0" dirty="0" smtClean="0"/>
                        <a:t> for off-system bridges)</a:t>
                      </a:r>
                      <a:endParaRPr lang="en-US" sz="1400" dirty="0"/>
                    </a:p>
                  </a:txBody>
                  <a:tcPr marL="89647" marR="89647" marT="44824" marB="44824"/>
                </a:tc>
                <a:tc>
                  <a:txBody>
                    <a:bodyPr/>
                    <a:lstStyle/>
                    <a:p>
                      <a:pPr algn="r"/>
                      <a:r>
                        <a:rPr lang="en-US" sz="1600" dirty="0" smtClean="0"/>
                        <a:t>$126,399,858</a:t>
                      </a:r>
                      <a:endParaRPr lang="en-US" sz="1600" dirty="0"/>
                    </a:p>
                  </a:txBody>
                  <a:tcPr marL="89647" marR="89647" marT="44824" marB="44824"/>
                </a:tc>
                <a:tc>
                  <a:txBody>
                    <a:bodyPr/>
                    <a:lstStyle/>
                    <a:p>
                      <a:pPr algn="r"/>
                      <a:r>
                        <a:rPr lang="en-US" sz="1600" dirty="0" smtClean="0"/>
                        <a:t>27.3%</a:t>
                      </a:r>
                      <a:endParaRPr lang="en-US" sz="1600" dirty="0"/>
                    </a:p>
                  </a:txBody>
                  <a:tcPr marL="89647" marR="89647" marT="44824" marB="44824"/>
                </a:tc>
              </a:tr>
              <a:tr h="556496">
                <a:tc>
                  <a:txBody>
                    <a:bodyPr/>
                    <a:lstStyle/>
                    <a:p>
                      <a:r>
                        <a:rPr lang="en-US" sz="1600" dirty="0" smtClean="0"/>
                        <a:t>Highway Safety Improvement Program</a:t>
                      </a:r>
                    </a:p>
                    <a:p>
                      <a:r>
                        <a:rPr lang="en-US" sz="1400" dirty="0" smtClean="0"/>
                        <a:t>       (set-aside</a:t>
                      </a:r>
                      <a:r>
                        <a:rPr lang="en-US" sz="1400" baseline="0" dirty="0" smtClean="0"/>
                        <a:t> for Railroad  Grade Crossings)</a:t>
                      </a:r>
                      <a:endParaRPr lang="en-US" sz="1400" dirty="0"/>
                    </a:p>
                  </a:txBody>
                  <a:tcPr marL="89647" marR="89647" marT="44824" marB="44824"/>
                </a:tc>
                <a:tc>
                  <a:txBody>
                    <a:bodyPr/>
                    <a:lstStyle/>
                    <a:p>
                      <a:pPr algn="r"/>
                      <a:r>
                        <a:rPr lang="en-US" sz="1600" dirty="0" smtClean="0"/>
                        <a:t>$30,197,918</a:t>
                      </a:r>
                      <a:endParaRPr lang="en-US" sz="1600" dirty="0"/>
                    </a:p>
                  </a:txBody>
                  <a:tcPr marL="89647" marR="89647" marT="44824" marB="44824"/>
                </a:tc>
                <a:tc>
                  <a:txBody>
                    <a:bodyPr/>
                    <a:lstStyle/>
                    <a:p>
                      <a:pPr algn="r"/>
                      <a:r>
                        <a:rPr lang="en-US" sz="1600" dirty="0" smtClean="0"/>
                        <a:t>6.5%</a:t>
                      </a:r>
                      <a:endParaRPr lang="en-US" sz="1600" dirty="0"/>
                    </a:p>
                  </a:txBody>
                  <a:tcPr marL="89647" marR="89647" marT="44824" marB="44824"/>
                </a:tc>
              </a:tr>
              <a:tr h="363427">
                <a:tc>
                  <a:txBody>
                    <a:bodyPr/>
                    <a:lstStyle/>
                    <a:p>
                      <a:r>
                        <a:rPr lang="en-US" sz="1600" dirty="0" smtClean="0"/>
                        <a:t>Congestion Mitigation and Air Quality Program</a:t>
                      </a:r>
                      <a:endParaRPr lang="en-US" sz="1600" dirty="0"/>
                    </a:p>
                  </a:txBody>
                  <a:tcPr marL="89647" marR="89647" marT="44824" marB="44824"/>
                </a:tc>
                <a:tc>
                  <a:txBody>
                    <a:bodyPr/>
                    <a:lstStyle/>
                    <a:p>
                      <a:pPr algn="r"/>
                      <a:r>
                        <a:rPr lang="en-US" sz="1600" dirty="0" smtClean="0"/>
                        <a:t>$10,340,596</a:t>
                      </a:r>
                      <a:endParaRPr lang="en-US" sz="1600" dirty="0"/>
                    </a:p>
                  </a:txBody>
                  <a:tcPr marL="89647" marR="89647" marT="44824" marB="44824"/>
                </a:tc>
                <a:tc>
                  <a:txBody>
                    <a:bodyPr/>
                    <a:lstStyle/>
                    <a:p>
                      <a:pPr algn="r"/>
                      <a:r>
                        <a:rPr lang="en-US" sz="1600" dirty="0" smtClean="0"/>
                        <a:t>2.2%</a:t>
                      </a:r>
                      <a:endParaRPr lang="en-US" sz="1600" dirty="0"/>
                    </a:p>
                  </a:txBody>
                  <a:tcPr marL="89647" marR="89647" marT="44824" marB="44824"/>
                </a:tc>
              </a:tr>
              <a:tr h="556496">
                <a:tc>
                  <a:txBody>
                    <a:bodyPr/>
                    <a:lstStyle/>
                    <a:p>
                      <a:r>
                        <a:rPr lang="en-US" sz="1600" dirty="0" smtClean="0"/>
                        <a:t>Transportation Alternatives Program</a:t>
                      </a:r>
                    </a:p>
                    <a:p>
                      <a:r>
                        <a:rPr lang="en-US" sz="1400" dirty="0" smtClean="0"/>
                        <a:t>       (set-aside for Recreational Trails)</a:t>
                      </a:r>
                      <a:endParaRPr lang="en-US" sz="1400" dirty="0"/>
                    </a:p>
                  </a:txBody>
                  <a:tcPr marL="89647" marR="89647" marT="44824" marB="44824"/>
                </a:tc>
                <a:tc>
                  <a:txBody>
                    <a:bodyPr/>
                    <a:lstStyle/>
                    <a:p>
                      <a:pPr algn="r"/>
                      <a:r>
                        <a:rPr lang="en-US" sz="1600" dirty="0" smtClean="0"/>
                        <a:t>$10,241,972</a:t>
                      </a:r>
                      <a:endParaRPr lang="en-US" sz="1600" dirty="0"/>
                    </a:p>
                  </a:txBody>
                  <a:tcPr marL="89647" marR="89647" marT="44824" marB="44824"/>
                </a:tc>
                <a:tc>
                  <a:txBody>
                    <a:bodyPr/>
                    <a:lstStyle/>
                    <a:p>
                      <a:pPr algn="r"/>
                      <a:r>
                        <a:rPr lang="en-US" sz="1600" dirty="0" smtClean="0"/>
                        <a:t>2.2%</a:t>
                      </a:r>
                      <a:endParaRPr lang="en-US" sz="1600" dirty="0"/>
                    </a:p>
                  </a:txBody>
                  <a:tcPr marL="89647" marR="89647" marT="44824" marB="44824"/>
                </a:tc>
              </a:tr>
              <a:tr h="340081">
                <a:tc>
                  <a:txBody>
                    <a:bodyPr/>
                    <a:lstStyle/>
                    <a:p>
                      <a:r>
                        <a:rPr lang="en-US" sz="1600" dirty="0" smtClean="0"/>
                        <a:t>Metropolitan Planning</a:t>
                      </a:r>
                      <a:endParaRPr lang="en-US" sz="1600" dirty="0"/>
                    </a:p>
                  </a:txBody>
                  <a:tcPr marL="89647" marR="89647" marT="44824" marB="44824"/>
                </a:tc>
                <a:tc>
                  <a:txBody>
                    <a:bodyPr/>
                    <a:lstStyle/>
                    <a:p>
                      <a:pPr algn="r"/>
                      <a:r>
                        <a:rPr lang="en-US" sz="1600" dirty="0" smtClean="0"/>
                        <a:t>$1,834,310</a:t>
                      </a:r>
                      <a:endParaRPr lang="en-US" sz="1600" dirty="0"/>
                    </a:p>
                  </a:txBody>
                  <a:tcPr marL="89647" marR="89647" marT="44824" marB="44824"/>
                </a:tc>
                <a:tc>
                  <a:txBody>
                    <a:bodyPr/>
                    <a:lstStyle/>
                    <a:p>
                      <a:pPr algn="r"/>
                      <a:r>
                        <a:rPr lang="en-US" sz="1600" dirty="0" smtClean="0"/>
                        <a:t>0.4%</a:t>
                      </a:r>
                      <a:endParaRPr lang="en-US" sz="1600" dirty="0"/>
                    </a:p>
                  </a:txBody>
                  <a:tcPr marL="89647" marR="89647" marT="44824" marB="44824"/>
                </a:tc>
              </a:tr>
              <a:tr h="556496">
                <a:tc>
                  <a:txBody>
                    <a:bodyPr/>
                    <a:lstStyle/>
                    <a:p>
                      <a:pPr algn="l"/>
                      <a:r>
                        <a:rPr lang="en-US" sz="1600" dirty="0" smtClean="0"/>
                        <a:t>State Planning and Research  </a:t>
                      </a:r>
                    </a:p>
                    <a:p>
                      <a:pPr algn="l"/>
                      <a:r>
                        <a:rPr lang="en-US" sz="1400" dirty="0" smtClean="0"/>
                        <a:t>       (2% was</a:t>
                      </a:r>
                      <a:r>
                        <a:rPr lang="en-US" sz="1400" baseline="0" dirty="0" smtClean="0"/>
                        <a:t> taken from  NHPP, STP, CMAQ and HSIP)</a:t>
                      </a:r>
                      <a:endParaRPr lang="en-US" sz="1400" dirty="0"/>
                    </a:p>
                  </a:txBody>
                  <a:tcPr marL="89647" marR="89647" marT="44824" marB="44824"/>
                </a:tc>
                <a:tc>
                  <a:txBody>
                    <a:bodyPr/>
                    <a:lstStyle/>
                    <a:p>
                      <a:pPr algn="r"/>
                      <a:r>
                        <a:rPr lang="en-US" sz="1600" dirty="0" smtClean="0"/>
                        <a:t>$9,015,090</a:t>
                      </a:r>
                      <a:endParaRPr lang="en-US" sz="1600" dirty="0"/>
                    </a:p>
                  </a:txBody>
                  <a:tcPr marL="89647" marR="89647" marT="44824" marB="44824"/>
                </a:tc>
                <a:tc>
                  <a:txBody>
                    <a:bodyPr/>
                    <a:lstStyle/>
                    <a:p>
                      <a:pPr algn="r"/>
                      <a:r>
                        <a:rPr lang="en-US" sz="1600" dirty="0" smtClean="0"/>
                        <a:t>1.9%</a:t>
                      </a:r>
                      <a:endParaRPr lang="en-US" sz="1600" dirty="0"/>
                    </a:p>
                  </a:txBody>
                  <a:tcPr marL="89647" marR="89647" marT="44824" marB="44824"/>
                </a:tc>
              </a:tr>
              <a:tr h="340081">
                <a:tc>
                  <a:txBody>
                    <a:bodyPr/>
                    <a:lstStyle/>
                    <a:p>
                      <a:pPr algn="ctr"/>
                      <a:r>
                        <a:rPr lang="en-US" sz="1600" dirty="0" smtClean="0"/>
                        <a:t>TOTAL</a:t>
                      </a:r>
                      <a:endParaRPr lang="en-US" sz="1600" dirty="0"/>
                    </a:p>
                  </a:txBody>
                  <a:tcPr marL="89647" marR="89647" marT="44824" marB="44824"/>
                </a:tc>
                <a:tc>
                  <a:txBody>
                    <a:bodyPr/>
                    <a:lstStyle/>
                    <a:p>
                      <a:pPr algn="r"/>
                      <a:r>
                        <a:rPr lang="en-US" sz="1600" dirty="0" smtClean="0"/>
                        <a:t>$462,830,801</a:t>
                      </a:r>
                      <a:endParaRPr lang="en-US" sz="1600" dirty="0"/>
                    </a:p>
                  </a:txBody>
                  <a:tcPr marL="89647" marR="89647" marT="44824" marB="44824"/>
                </a:tc>
                <a:tc>
                  <a:txBody>
                    <a:bodyPr/>
                    <a:lstStyle/>
                    <a:p>
                      <a:pPr algn="r"/>
                      <a:endParaRPr lang="en-US" sz="1600" dirty="0"/>
                    </a:p>
                  </a:txBody>
                  <a:tcPr marL="89647" marR="89647" marT="44824" marB="44824"/>
                </a:tc>
              </a:tr>
              <a:tr h="274320">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i="1" dirty="0" smtClean="0"/>
                        <a:t>Source: </a:t>
                      </a:r>
                      <a:r>
                        <a:rPr lang="en-US" sz="1200" i="0" dirty="0" smtClean="0"/>
                        <a:t>Federal Highway Administration (N4510.755)</a:t>
                      </a:r>
                      <a:endParaRPr lang="en-US" sz="1200" dirty="0"/>
                    </a:p>
                  </a:txBody>
                  <a:tcPr marL="89647" marR="89647" marT="44824" marB="44824"/>
                </a:tc>
                <a:tc hMerge="1">
                  <a:txBody>
                    <a:bodyPr/>
                    <a:lstStyle/>
                    <a:p>
                      <a:pPr algn="r"/>
                      <a:endParaRPr lang="en-US" sz="1600" dirty="0"/>
                    </a:p>
                  </a:txBody>
                  <a:tcPr/>
                </a:tc>
                <a:tc hMerge="1">
                  <a:txBody>
                    <a:bodyPr/>
                    <a:lstStyle/>
                    <a:p>
                      <a:pPr algn="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71A84B58-0370-4375-9935-5C3F6E36C7D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219200"/>
          </a:xfrm>
        </p:spPr>
        <p:txBody>
          <a:bodyPr>
            <a:normAutofit/>
          </a:bodyPr>
          <a:lstStyle/>
          <a:p>
            <a:r>
              <a:rPr lang="en-US" sz="3600" i="1" dirty="0" smtClean="0"/>
              <a:t>Highway Program Restructuring</a:t>
            </a:r>
            <a:endParaRPr lang="en-US" sz="3600" dirty="0"/>
          </a:p>
        </p:txBody>
      </p:sp>
      <p:sp>
        <p:nvSpPr>
          <p:cNvPr id="3" name="Content Placeholder 2"/>
          <p:cNvSpPr>
            <a:spLocks noGrp="1"/>
          </p:cNvSpPr>
          <p:nvPr>
            <p:ph idx="1"/>
          </p:nvPr>
        </p:nvSpPr>
        <p:spPr>
          <a:xfrm>
            <a:off x="457200" y="2667000"/>
            <a:ext cx="8229600" cy="3459163"/>
          </a:xfrm>
        </p:spPr>
        <p:txBody>
          <a:bodyPr>
            <a:normAutofit fontScale="92500"/>
          </a:bodyPr>
          <a:lstStyle/>
          <a:p>
            <a:r>
              <a:rPr lang="en-US" sz="2800" dirty="0" smtClean="0"/>
              <a:t>National Highway Performance Program (NHPP)</a:t>
            </a:r>
          </a:p>
          <a:p>
            <a:pPr lvl="1"/>
            <a:r>
              <a:rPr lang="en-US" sz="2400" dirty="0" smtClean="0"/>
              <a:t>Consolidates Interstate Maintenance, National Highway System (NHS) programs and bridges on the NHS routes</a:t>
            </a:r>
          </a:p>
          <a:p>
            <a:pPr lvl="1"/>
            <a:r>
              <a:rPr lang="en-US" sz="2400" dirty="0" smtClean="0"/>
              <a:t>NHS mileage cap is expanded from 159,000 miles to an estimated 220,000 miles.  Iowa mileage could increase from 3,209 miles to an estimated 5,063 miles.</a:t>
            </a:r>
          </a:p>
          <a:p>
            <a:pPr lvl="1"/>
            <a:r>
              <a:rPr lang="en-US" sz="2400" dirty="0" smtClean="0"/>
              <a:t>Secretary will set minimum standards for Interstate and NHS bridge condition – and can direct funds if standards are not met</a:t>
            </a:r>
          </a:p>
          <a:p>
            <a:pPr lvl="1"/>
            <a:r>
              <a:rPr lang="en-US" sz="2400" dirty="0" smtClean="0"/>
              <a:t>Match can vary depending on the use of funds</a:t>
            </a:r>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362200"/>
            <a:ext cx="8229600" cy="3763963"/>
          </a:xfrm>
        </p:spPr>
        <p:txBody>
          <a:bodyPr>
            <a:normAutofit/>
          </a:bodyPr>
          <a:lstStyle/>
          <a:p>
            <a:r>
              <a:rPr lang="en-US" sz="2800" dirty="0" smtClean="0"/>
              <a:t>Surface Transportation Program (STP)</a:t>
            </a:r>
          </a:p>
          <a:p>
            <a:pPr lvl="1"/>
            <a:r>
              <a:rPr lang="en-US" sz="2400" dirty="0" smtClean="0"/>
              <a:t>Projects on the remainder of federal-aid highways, which includes routes other than rural minor collector and local</a:t>
            </a:r>
          </a:p>
          <a:p>
            <a:pPr lvl="1"/>
            <a:r>
              <a:rPr lang="en-US" sz="2400" dirty="0" smtClean="0"/>
              <a:t>50 percent of apportionments are suballocated to areas within the state based on share of population</a:t>
            </a:r>
          </a:p>
          <a:p>
            <a:pPr lvl="2"/>
            <a:r>
              <a:rPr lang="en-US" sz="2000" dirty="0" smtClean="0"/>
              <a:t>Over 200,000       (22 percent)</a:t>
            </a:r>
          </a:p>
          <a:p>
            <a:pPr lvl="2"/>
            <a:r>
              <a:rPr lang="en-US" sz="2000" dirty="0" smtClean="0"/>
              <a:t>5,001 to 200,000 (39 percent)</a:t>
            </a:r>
          </a:p>
          <a:p>
            <a:pPr lvl="2"/>
            <a:r>
              <a:rPr lang="en-US" sz="2000" dirty="0" smtClean="0"/>
              <a:t>5,000 and under  (39 percent)</a:t>
            </a:r>
          </a:p>
          <a:p>
            <a:pPr lvl="1"/>
            <a:r>
              <a:rPr lang="en-US" sz="2400" dirty="0" smtClean="0"/>
              <a:t>50 percent available to any area of the state</a:t>
            </a:r>
          </a:p>
          <a:p>
            <a:pPr lvl="1"/>
            <a:endParaRPr lang="en-US" sz="2400"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362200"/>
            <a:ext cx="8229600" cy="3763963"/>
          </a:xfrm>
        </p:spPr>
        <p:txBody>
          <a:bodyPr>
            <a:normAutofit/>
          </a:bodyPr>
          <a:lstStyle/>
          <a:p>
            <a:r>
              <a:rPr lang="en-US" sz="2800" dirty="0" smtClean="0"/>
              <a:t>Surface Transportation Program (STP)</a:t>
            </a:r>
          </a:p>
          <a:p>
            <a:pPr lvl="1"/>
            <a:r>
              <a:rPr lang="en-US" sz="2400" dirty="0" smtClean="0"/>
              <a:t>No set-aside for Transportation Enhancements</a:t>
            </a:r>
          </a:p>
          <a:p>
            <a:pPr lvl="1"/>
            <a:r>
              <a:rPr lang="en-US" sz="2400" dirty="0" smtClean="0"/>
              <a:t>Includes a minimum set-aside for “off-system” bridges </a:t>
            </a:r>
            <a:r>
              <a:rPr lang="en-US" sz="2000" dirty="0" smtClean="0"/>
              <a:t>– estimated to be $9.3 million for Iowa</a:t>
            </a:r>
            <a:endParaRPr lang="en-US" sz="2600" dirty="0" smtClean="0"/>
          </a:p>
          <a:p>
            <a:pPr lvl="1"/>
            <a:r>
              <a:rPr lang="en-US" sz="2400" dirty="0" smtClean="0"/>
              <a:t>Eligibility includes transportation alternatives activities, recreational trails, transit vehicles/facilities, truck parking facilities, highway and transit safety infrastructure improvements</a:t>
            </a:r>
            <a:r>
              <a:rPr lang="en-US" sz="2400" smtClean="0"/>
              <a:t>, management </a:t>
            </a:r>
            <a:r>
              <a:rPr lang="en-US" sz="2400" dirty="0" smtClean="0"/>
              <a:t>systems ……. and </a:t>
            </a:r>
          </a:p>
          <a:p>
            <a:pPr lvl="1"/>
            <a:r>
              <a:rPr lang="en-US" sz="2400" dirty="0" smtClean="0"/>
              <a:t>Highway bridges on any public road</a:t>
            </a:r>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0"/>
            <a:ext cx="7772400" cy="2667000"/>
          </a:xfrm>
        </p:spPr>
        <p:txBody>
          <a:bodyPr>
            <a:normAutofit fontScale="90000"/>
          </a:bodyPr>
          <a:lstStyle/>
          <a:p>
            <a:r>
              <a:rPr lang="en-US" sz="5300" dirty="0" smtClean="0"/>
              <a:t/>
            </a:r>
            <a:br>
              <a:rPr lang="en-US" sz="5300" dirty="0" smtClean="0"/>
            </a:br>
            <a:r>
              <a:rPr lang="en-US" sz="6000" i="1" dirty="0" smtClean="0"/>
              <a:t>MAP-21 </a:t>
            </a:r>
            <a:r>
              <a:rPr lang="en-US" sz="5300" i="1" dirty="0" smtClean="0"/>
              <a:t/>
            </a:r>
            <a:br>
              <a:rPr lang="en-US" sz="5300" i="1" dirty="0" smtClean="0"/>
            </a:br>
            <a:r>
              <a:rPr lang="en-US" sz="5300" i="1" dirty="0" smtClean="0"/>
              <a:t>Overview and Implementation</a:t>
            </a:r>
            <a:br>
              <a:rPr lang="en-US" sz="5300" i="1" dirty="0" smtClean="0"/>
            </a:br>
            <a:r>
              <a:rPr lang="en-US" i="1" dirty="0" smtClean="0"/>
              <a:t/>
            </a:r>
            <a:br>
              <a:rPr lang="en-US" i="1" dirty="0" smtClean="0"/>
            </a:br>
            <a:endParaRPr lang="en-US" i="1" dirty="0"/>
          </a:p>
        </p:txBody>
      </p:sp>
      <p:sp>
        <p:nvSpPr>
          <p:cNvPr id="3" name="Subtitle 2"/>
          <p:cNvSpPr>
            <a:spLocks noGrp="1"/>
          </p:cNvSpPr>
          <p:nvPr>
            <p:ph type="subTitle" idx="1"/>
          </p:nvPr>
        </p:nvSpPr>
        <p:spPr>
          <a:xfrm>
            <a:off x="1371600" y="5105400"/>
            <a:ext cx="6400800" cy="533400"/>
          </a:xfrm>
        </p:spPr>
        <p:txBody>
          <a:bodyPr>
            <a:noAutofit/>
          </a:bodyPr>
          <a:lstStyle/>
          <a:p>
            <a:pPr algn="r"/>
            <a:r>
              <a:rPr lang="en-US" sz="2800" i="1" dirty="0" smtClean="0"/>
              <a:t>As of </a:t>
            </a:r>
            <a:r>
              <a:rPr lang="en-US" sz="2800" i="1" smtClean="0"/>
              <a:t>October </a:t>
            </a:r>
            <a:r>
              <a:rPr lang="en-US" sz="2800" i="1" smtClean="0"/>
              <a:t>4, </a:t>
            </a:r>
            <a:r>
              <a:rPr lang="en-US" sz="2800" i="1" dirty="0" smtClean="0"/>
              <a:t>2012</a:t>
            </a:r>
            <a:br>
              <a:rPr lang="en-US" sz="2800" i="1" dirty="0" smtClean="0"/>
            </a:b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normAutofit/>
          </a:bodyPr>
          <a:lstStyle/>
          <a:p>
            <a:r>
              <a:rPr lang="en-US" sz="3600" i="1" dirty="0" smtClean="0"/>
              <a:t>Highway Program Restructuring</a:t>
            </a:r>
            <a:endParaRPr lang="en-US" sz="4000" i="1" dirty="0"/>
          </a:p>
        </p:txBody>
      </p:sp>
      <p:sp>
        <p:nvSpPr>
          <p:cNvPr id="3" name="Content Placeholder 2"/>
          <p:cNvSpPr>
            <a:spLocks noGrp="1"/>
          </p:cNvSpPr>
          <p:nvPr>
            <p:ph idx="1"/>
          </p:nvPr>
        </p:nvSpPr>
        <p:spPr>
          <a:xfrm>
            <a:off x="457200" y="2514600"/>
            <a:ext cx="8229600" cy="3611563"/>
          </a:xfrm>
        </p:spPr>
        <p:txBody>
          <a:bodyPr>
            <a:normAutofit fontScale="92500"/>
          </a:bodyPr>
          <a:lstStyle/>
          <a:p>
            <a:r>
              <a:rPr lang="en-US" sz="2800" dirty="0" smtClean="0"/>
              <a:t>Highway Safety Improvement Program (HSIP)</a:t>
            </a:r>
          </a:p>
          <a:p>
            <a:pPr lvl="1"/>
            <a:r>
              <a:rPr lang="en-US" sz="2400" dirty="0" smtClean="0"/>
              <a:t>Eliminates required set-aside for High Risk Rural Roads (HRRR) – </a:t>
            </a:r>
            <a:r>
              <a:rPr lang="en-US" sz="2000" dirty="0" smtClean="0"/>
              <a:t>unless HRRR fatality rate increases, then set-aside of 200% of FY 2009 HRRR apportionment</a:t>
            </a:r>
            <a:endParaRPr lang="en-US" sz="2400" dirty="0" smtClean="0"/>
          </a:p>
          <a:p>
            <a:pPr lvl="1"/>
            <a:r>
              <a:rPr lang="en-US" sz="2400" dirty="0" smtClean="0"/>
              <a:t>Adds set-aside for Rail-Highway Grade Crossings – </a:t>
            </a:r>
            <a:r>
              <a:rPr lang="en-US" sz="2000" dirty="0" smtClean="0"/>
              <a:t>estimated to be $4.7 million for Iowa</a:t>
            </a:r>
          </a:p>
          <a:p>
            <a:pPr lvl="1"/>
            <a:r>
              <a:rPr lang="en-US" sz="2400" dirty="0" smtClean="0"/>
              <a:t>Requirement for regular update of Strategic Highway Safety Plan</a:t>
            </a:r>
          </a:p>
          <a:p>
            <a:pPr lvl="1"/>
            <a:r>
              <a:rPr lang="en-US" sz="2400" dirty="0" smtClean="0"/>
              <a:t>Requirement for a program of projects or strategies to reduce identified safety problems</a:t>
            </a:r>
            <a:endParaRPr lang="en-US"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066800"/>
          </a:xfrm>
        </p:spPr>
        <p:txBody>
          <a:bodyPr>
            <a:norm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438400"/>
            <a:ext cx="8229600" cy="3687763"/>
          </a:xfrm>
        </p:spPr>
        <p:txBody>
          <a:bodyPr>
            <a:normAutofit fontScale="92500" lnSpcReduction="10000"/>
          </a:bodyPr>
          <a:lstStyle/>
          <a:p>
            <a:r>
              <a:rPr lang="en-US" sz="2800" dirty="0" smtClean="0"/>
              <a:t>Congestion Mitigation and Air Quality (CMAQ)</a:t>
            </a:r>
          </a:p>
          <a:p>
            <a:pPr lvl="1"/>
            <a:r>
              <a:rPr lang="en-US" sz="2400" dirty="0" smtClean="0"/>
              <a:t>Generally unchanged</a:t>
            </a:r>
          </a:p>
          <a:p>
            <a:pPr lvl="1"/>
            <a:r>
              <a:rPr lang="en-US" sz="2400" dirty="0" smtClean="0"/>
              <a:t>States without a non-attainment or maintenance area can use funds for any STP or CMAQ eligible project</a:t>
            </a:r>
          </a:p>
          <a:p>
            <a:pPr lvl="1"/>
            <a:r>
              <a:rPr lang="en-US" sz="2400" dirty="0" smtClean="0"/>
              <a:t>Evaluation of air quality continues and can result in additional non-attainment areas</a:t>
            </a:r>
          </a:p>
          <a:p>
            <a:r>
              <a:rPr lang="en-US" sz="2800" dirty="0" smtClean="0"/>
              <a:t>Metropolitan Planning</a:t>
            </a:r>
          </a:p>
          <a:p>
            <a:pPr lvl="1"/>
            <a:r>
              <a:rPr lang="en-US" sz="2400" dirty="0" smtClean="0"/>
              <a:t>Generally unchanged</a:t>
            </a:r>
          </a:p>
          <a:p>
            <a:pPr lvl="1"/>
            <a:r>
              <a:rPr lang="en-US" sz="2400" dirty="0" smtClean="0"/>
              <a:t>After discussions of redefining MPOs as urbanized areas over 100,000 or 200,000 or higher  – stayed with 50,000 </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norm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590800"/>
            <a:ext cx="8229600" cy="3535363"/>
          </a:xfrm>
        </p:spPr>
        <p:txBody>
          <a:bodyPr>
            <a:normAutofit fontScale="92500" lnSpcReduction="10000"/>
          </a:bodyPr>
          <a:lstStyle/>
          <a:p>
            <a:r>
              <a:rPr lang="en-US" sz="2800" dirty="0" smtClean="0"/>
              <a:t>Transportation Alternatives Program (TAP)</a:t>
            </a:r>
          </a:p>
          <a:p>
            <a:pPr lvl="1"/>
            <a:r>
              <a:rPr lang="en-US" sz="2400" dirty="0" smtClean="0"/>
              <a:t>Eliminated the </a:t>
            </a:r>
            <a:r>
              <a:rPr lang="en-US" sz="2400" u="sng" dirty="0" smtClean="0"/>
              <a:t>categorical funding </a:t>
            </a:r>
            <a:r>
              <a:rPr lang="en-US" sz="2400" dirty="0" smtClean="0"/>
              <a:t>for following grant programs:</a:t>
            </a:r>
          </a:p>
          <a:p>
            <a:pPr lvl="2"/>
            <a:r>
              <a:rPr lang="en-US" sz="2200" dirty="0" smtClean="0"/>
              <a:t>Transportation Enhancements (TE)</a:t>
            </a:r>
          </a:p>
          <a:p>
            <a:pPr lvl="2"/>
            <a:r>
              <a:rPr lang="en-US" sz="2200" dirty="0" smtClean="0"/>
              <a:t>Safe Routes to School (SRTS)</a:t>
            </a:r>
          </a:p>
          <a:p>
            <a:pPr lvl="2"/>
            <a:r>
              <a:rPr lang="en-US" sz="2200" dirty="0" smtClean="0"/>
              <a:t>Recreational Trails</a:t>
            </a:r>
          </a:p>
          <a:p>
            <a:pPr lvl="2"/>
            <a:r>
              <a:rPr lang="en-US" sz="2200" dirty="0" smtClean="0"/>
              <a:t>National Scenic Byways</a:t>
            </a:r>
            <a:endParaRPr lang="en-US" dirty="0" smtClean="0"/>
          </a:p>
          <a:p>
            <a:pPr lvl="1"/>
            <a:r>
              <a:rPr lang="en-US" sz="2400" dirty="0" smtClean="0"/>
              <a:t>Estimated 35 percent reduction compared to previous eligible program funding</a:t>
            </a:r>
            <a:endParaRPr lang="en-US" sz="1600" dirty="0" smtClean="0">
              <a:solidFill>
                <a:schemeClr val="accent5">
                  <a:lumMod val="75000"/>
                </a:schemeClr>
              </a:solidFill>
            </a:endParaRPr>
          </a:p>
          <a:p>
            <a:pPr lvl="1"/>
            <a:r>
              <a:rPr lang="en-US" sz="2400" dirty="0" smtClean="0"/>
              <a:t>Former TE, SRTS, Rec. Trails  activities are eligible for funding under the TAP </a:t>
            </a:r>
            <a:r>
              <a:rPr lang="en-US" sz="2000" dirty="0" smtClean="0"/>
              <a:t>(with a few exceptions such as transportation museums)</a:t>
            </a:r>
            <a:endParaRPr lang="en-US" sz="2400"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09600"/>
          </a:xfrm>
        </p:spPr>
        <p:txBody>
          <a:bodyPr>
            <a:no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209800"/>
            <a:ext cx="8229600" cy="4114800"/>
          </a:xfrm>
        </p:spPr>
        <p:txBody>
          <a:bodyPr>
            <a:noAutofit/>
          </a:bodyPr>
          <a:lstStyle/>
          <a:p>
            <a:r>
              <a:rPr lang="en-US" sz="2800" dirty="0" smtClean="0"/>
              <a:t>Transportation Alternatives Program </a:t>
            </a:r>
            <a:r>
              <a:rPr lang="en-US" sz="1800" dirty="0" smtClean="0"/>
              <a:t>(continued)</a:t>
            </a:r>
            <a:endParaRPr lang="en-US" sz="2800" dirty="0" smtClean="0"/>
          </a:p>
          <a:p>
            <a:pPr lvl="1"/>
            <a:r>
              <a:rPr lang="en-US" sz="2400" dirty="0" smtClean="0"/>
              <a:t>Recreational Trails program is continued with funding  (2009 level) from this program; unless a State chooses to opt out</a:t>
            </a:r>
          </a:p>
          <a:p>
            <a:pPr lvl="1"/>
            <a:r>
              <a:rPr lang="en-US" sz="2400" dirty="0" smtClean="0"/>
              <a:t>After TAP set aside; 50 percent of funding suballocated to areas within the state based on population and awarded competitively</a:t>
            </a:r>
          </a:p>
          <a:p>
            <a:pPr lvl="1"/>
            <a:r>
              <a:rPr lang="en-US" sz="2400" dirty="0" smtClean="0"/>
              <a:t>Remaining 50 percent can be used for eligible activities anywhere in the state or transferred to other programs</a:t>
            </a:r>
          </a:p>
        </p:txBody>
      </p:sp>
      <p:sp>
        <p:nvSpPr>
          <p:cNvPr id="4" name="Slide Number Placeholder 3"/>
          <p:cNvSpPr>
            <a:spLocks noGrp="1"/>
          </p:cNvSpPr>
          <p:nvPr>
            <p:ph type="sldNum" sz="quarter" idx="12"/>
          </p:nvPr>
        </p:nvSpPr>
        <p:spPr/>
        <p:txBody>
          <a:bodyPr/>
          <a:lstStyle/>
          <a:p>
            <a:fld id="{71A84B58-0370-4375-9935-5C3F6E36C7D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066800"/>
          </a:xfrm>
        </p:spPr>
        <p:txBody>
          <a:bodyPr>
            <a:no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438400"/>
            <a:ext cx="8229600" cy="3687763"/>
          </a:xfrm>
        </p:spPr>
        <p:txBody>
          <a:bodyPr>
            <a:normAutofit/>
          </a:bodyPr>
          <a:lstStyle/>
          <a:p>
            <a:r>
              <a:rPr lang="en-US" sz="2800" dirty="0" smtClean="0"/>
              <a:t>Transferability Between Programs</a:t>
            </a:r>
          </a:p>
          <a:p>
            <a:pPr lvl="1"/>
            <a:r>
              <a:rPr lang="en-US" sz="2400" dirty="0" smtClean="0"/>
              <a:t>A state may transfer up to 50 percent of the annual apportionments from NHPP, STP, HSIP, CMAQ and TAP funds to any other program </a:t>
            </a:r>
          </a:p>
          <a:p>
            <a:pPr lvl="1"/>
            <a:r>
              <a:rPr lang="en-US" sz="2400" dirty="0" smtClean="0"/>
              <a:t>STP and TAP funds suballocated to areas based on population shall not be transferred</a:t>
            </a:r>
          </a:p>
          <a:p>
            <a:pPr lvl="1"/>
            <a:r>
              <a:rPr lang="en-US" sz="2400" dirty="0" smtClean="0"/>
              <a:t>The Metropolitan Planning funds shall not be transferred</a:t>
            </a:r>
          </a:p>
          <a:p>
            <a:pPr lvl="8" algn="r">
              <a:buNone/>
            </a:pPr>
            <a:r>
              <a:rPr lang="en-US" i="1" dirty="0" smtClean="0"/>
              <a:t>	</a:t>
            </a:r>
            <a:endParaRPr lang="en-US" sz="1300" i="1" dirty="0" smtClean="0"/>
          </a:p>
          <a:p>
            <a:pPr lvl="8"/>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09600"/>
          </a:xfrm>
        </p:spPr>
        <p:txBody>
          <a:bodyPr>
            <a:noAutofit/>
          </a:bodyPr>
          <a:lstStyle/>
          <a:p>
            <a:r>
              <a:rPr lang="en-US" sz="3600" i="1" dirty="0" smtClean="0"/>
              <a:t>Highway Program Restructuring</a:t>
            </a:r>
            <a:endParaRPr lang="en-US" sz="3600" i="1" dirty="0"/>
          </a:p>
        </p:txBody>
      </p:sp>
      <p:sp>
        <p:nvSpPr>
          <p:cNvPr id="3" name="Content Placeholder 2"/>
          <p:cNvSpPr>
            <a:spLocks noGrp="1"/>
          </p:cNvSpPr>
          <p:nvPr>
            <p:ph idx="1"/>
          </p:nvPr>
        </p:nvSpPr>
        <p:spPr>
          <a:xfrm>
            <a:off x="457200" y="2133600"/>
            <a:ext cx="8229600" cy="4191000"/>
          </a:xfrm>
        </p:spPr>
        <p:txBody>
          <a:bodyPr>
            <a:noAutofit/>
          </a:bodyPr>
          <a:lstStyle/>
          <a:p>
            <a:r>
              <a:rPr lang="en-US" sz="2800" dirty="0" smtClean="0"/>
              <a:t>Emergency Relief Program</a:t>
            </a:r>
          </a:p>
          <a:p>
            <a:pPr lvl="1"/>
            <a:r>
              <a:rPr lang="en-US" sz="2400" dirty="0" smtClean="0"/>
              <a:t>Authorized at current level of $100 million per year</a:t>
            </a:r>
          </a:p>
          <a:p>
            <a:pPr lvl="1"/>
            <a:r>
              <a:rPr lang="en-US" sz="2400" dirty="0" smtClean="0"/>
              <a:t>State must apply and provide complete list of projects and costs within 2 years of event</a:t>
            </a:r>
          </a:p>
          <a:p>
            <a:pPr lvl="1"/>
            <a:r>
              <a:rPr lang="en-US" sz="2400" dirty="0" smtClean="0"/>
              <a:t>Option for the Secretary to extend the 180-day limit on emergency repairs at </a:t>
            </a:r>
            <a:r>
              <a:rPr lang="en-US" sz="2400" smtClean="0"/>
              <a:t>100 percent </a:t>
            </a:r>
            <a:r>
              <a:rPr lang="en-US" sz="2400" dirty="0" smtClean="0"/>
              <a:t>when access to site is limited</a:t>
            </a:r>
          </a:p>
          <a:p>
            <a:pPr lvl="1"/>
            <a:r>
              <a:rPr lang="en-US" sz="2400" dirty="0" smtClean="0"/>
              <a:t>Debris removal from Stafford Act disasters (Presidential declaration) funded by FEMA</a:t>
            </a:r>
          </a:p>
        </p:txBody>
      </p:sp>
      <p:sp>
        <p:nvSpPr>
          <p:cNvPr id="4" name="Slide Number Placeholder 3"/>
          <p:cNvSpPr>
            <a:spLocks noGrp="1"/>
          </p:cNvSpPr>
          <p:nvPr>
            <p:ph type="sldNum" sz="quarter" idx="12"/>
          </p:nvPr>
        </p:nvSpPr>
        <p:spPr/>
        <p:txBody>
          <a:bodyPr/>
          <a:lstStyle/>
          <a:p>
            <a:fld id="{71A84B58-0370-4375-9935-5C3F6E36C7D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90600"/>
          </a:xfrm>
        </p:spPr>
        <p:txBody>
          <a:bodyPr>
            <a:normAutofit/>
          </a:bodyPr>
          <a:lstStyle/>
          <a:p>
            <a:r>
              <a:rPr lang="en-US" sz="3600" i="1" dirty="0" smtClean="0"/>
              <a:t>Highway Program Restructuring</a:t>
            </a:r>
            <a:endParaRPr lang="en-US" sz="4000" i="1" dirty="0"/>
          </a:p>
        </p:txBody>
      </p:sp>
      <p:sp>
        <p:nvSpPr>
          <p:cNvPr id="3" name="Content Placeholder 2"/>
          <p:cNvSpPr>
            <a:spLocks noGrp="1"/>
          </p:cNvSpPr>
          <p:nvPr>
            <p:ph idx="1"/>
          </p:nvPr>
        </p:nvSpPr>
        <p:spPr>
          <a:xfrm>
            <a:off x="457200" y="2590800"/>
            <a:ext cx="8229600" cy="3535363"/>
          </a:xfrm>
        </p:spPr>
        <p:txBody>
          <a:bodyPr>
            <a:normAutofit/>
          </a:bodyPr>
          <a:lstStyle/>
          <a:p>
            <a:r>
              <a:rPr lang="en-US" sz="2800" dirty="0" smtClean="0"/>
              <a:t>Projects of National and Regional Significance (PNRS)</a:t>
            </a:r>
          </a:p>
          <a:p>
            <a:pPr lvl="1"/>
            <a:r>
              <a:rPr lang="en-US" sz="2400" dirty="0" smtClean="0"/>
              <a:t>National discretionary program – awaiting guidance but could be similar to the TIGER program</a:t>
            </a:r>
          </a:p>
          <a:p>
            <a:pPr lvl="1"/>
            <a:r>
              <a:rPr lang="en-US" sz="2400" dirty="0" smtClean="0"/>
              <a:t>$500 million for FFY 2013 from General Fund; subject to being funded through appropriations for grants in a wide variety of transportation modes</a:t>
            </a:r>
          </a:p>
          <a:p>
            <a:pPr lvl="1"/>
            <a:r>
              <a:rPr lang="en-US" sz="2400" dirty="0" smtClean="0"/>
              <a:t>No funding authorized for FFY 2014</a:t>
            </a:r>
          </a:p>
        </p:txBody>
      </p:sp>
      <p:sp>
        <p:nvSpPr>
          <p:cNvPr id="4" name="Slide Number Placeholder 3"/>
          <p:cNvSpPr>
            <a:spLocks noGrp="1"/>
          </p:cNvSpPr>
          <p:nvPr>
            <p:ph type="sldNum" sz="quarter" idx="12"/>
          </p:nvPr>
        </p:nvSpPr>
        <p:spPr/>
        <p:txBody>
          <a:bodyPr/>
          <a:lstStyle/>
          <a:p>
            <a:fld id="{71A84B58-0370-4375-9935-5C3F6E36C7D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295400"/>
          </a:xfrm>
        </p:spPr>
        <p:txBody>
          <a:bodyPr>
            <a:normAutofit/>
          </a:bodyPr>
          <a:lstStyle/>
          <a:p>
            <a:r>
              <a:rPr lang="en-US" sz="3600" i="1" dirty="0" smtClean="0"/>
              <a:t>National Bridge and Tunnel Inventory and Inspection Standards</a:t>
            </a:r>
            <a:endParaRPr lang="en-US" sz="3600" i="1" dirty="0"/>
          </a:p>
        </p:txBody>
      </p:sp>
      <p:sp>
        <p:nvSpPr>
          <p:cNvPr id="3" name="Content Placeholder 2"/>
          <p:cNvSpPr>
            <a:spLocks noGrp="1"/>
          </p:cNvSpPr>
          <p:nvPr>
            <p:ph idx="1"/>
          </p:nvPr>
        </p:nvSpPr>
        <p:spPr>
          <a:xfrm>
            <a:off x="457200" y="2667000"/>
            <a:ext cx="8229600" cy="3459163"/>
          </a:xfrm>
        </p:spPr>
        <p:txBody>
          <a:bodyPr>
            <a:normAutofit lnSpcReduction="10000"/>
          </a:bodyPr>
          <a:lstStyle/>
          <a:p>
            <a:r>
              <a:rPr lang="en-US" sz="2200" dirty="0" smtClean="0"/>
              <a:t>States will need to identify bridges on the updated NHS in their April 2013 National Bridge Inventory</a:t>
            </a:r>
          </a:p>
          <a:p>
            <a:r>
              <a:rPr lang="en-US" sz="2200" dirty="0" smtClean="0"/>
              <a:t>The Secretary in consultation with the states shall inventory all highway bridges on public roads</a:t>
            </a:r>
          </a:p>
          <a:p>
            <a:r>
              <a:rPr lang="en-US" sz="2200" dirty="0" smtClean="0"/>
              <a:t>The Secretary shall establish and maintain inspection standards and annually review state compliance</a:t>
            </a:r>
          </a:p>
          <a:p>
            <a:r>
              <a:rPr lang="en-US" sz="2200" dirty="0" smtClean="0"/>
              <a:t>Bridge condition data submitted by the states in April 2014, 2015 and 2016 will be used to determine compliance </a:t>
            </a:r>
          </a:p>
          <a:p>
            <a:r>
              <a:rPr lang="en-US" sz="2200" dirty="0" smtClean="0"/>
              <a:t>The future implementation guidance will determine any changes to our current practice</a:t>
            </a:r>
            <a:endParaRPr lang="en-US" sz="2400"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National Highway System (NHS)</a:t>
            </a:r>
          </a:p>
          <a:p>
            <a:pPr lvl="1"/>
            <a:r>
              <a:rPr lang="en-US" dirty="0" smtClean="0"/>
              <a:t>The expanded NHS will include:</a:t>
            </a:r>
          </a:p>
          <a:p>
            <a:pPr lvl="2"/>
            <a:r>
              <a:rPr lang="en-US" dirty="0" smtClean="0"/>
              <a:t>The Interstate System</a:t>
            </a:r>
          </a:p>
          <a:p>
            <a:pPr lvl="2"/>
            <a:r>
              <a:rPr lang="en-US" dirty="0" smtClean="0"/>
              <a:t>All principle arterials and border crossings on those routes</a:t>
            </a:r>
          </a:p>
          <a:p>
            <a:pPr lvl="2"/>
            <a:r>
              <a:rPr lang="en-US" dirty="0" smtClean="0"/>
              <a:t>Intermodal connectors – highways that provide access between the NHS and major intermodal facilities</a:t>
            </a:r>
          </a:p>
          <a:p>
            <a:pPr lvl="2"/>
            <a:r>
              <a:rPr lang="en-US" dirty="0" smtClean="0"/>
              <a:t>STRAHNET – a network on highways important to U.S. strategic defense</a:t>
            </a:r>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Program Delivery and Planning</a:t>
            </a:r>
            <a:endParaRPr lang="en-US" i="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Summary</a:t>
            </a:r>
            <a:endParaRPr lang="en-US" sz="3600" i="1" dirty="0"/>
          </a:p>
        </p:txBody>
      </p:sp>
      <p:sp>
        <p:nvSpPr>
          <p:cNvPr id="3" name="Content Placeholder 2"/>
          <p:cNvSpPr>
            <a:spLocks noGrp="1"/>
          </p:cNvSpPr>
          <p:nvPr>
            <p:ph idx="1"/>
          </p:nvPr>
        </p:nvSpPr>
        <p:spPr>
          <a:xfrm>
            <a:off x="457200" y="2514600"/>
            <a:ext cx="8229600" cy="3611563"/>
          </a:xfrm>
        </p:spPr>
        <p:txBody>
          <a:bodyPr>
            <a:normAutofit/>
          </a:bodyPr>
          <a:lstStyle/>
          <a:p>
            <a:r>
              <a:rPr lang="en-US" sz="2800" dirty="0" smtClean="0"/>
              <a:t>Signed into law July 6, 2012 – P.L. 112-141</a:t>
            </a:r>
          </a:p>
          <a:p>
            <a:r>
              <a:rPr lang="en-US" sz="2800" dirty="0" smtClean="0"/>
              <a:t>Extended SAFETEA-LU for the final three months of FFY 2012</a:t>
            </a:r>
          </a:p>
          <a:p>
            <a:r>
              <a:rPr lang="en-US" sz="2800" dirty="0" smtClean="0"/>
              <a:t>Authorized surface transportation programs with program restructuring for FFY 2013 and FFY 2014</a:t>
            </a:r>
          </a:p>
          <a:p>
            <a:r>
              <a:rPr lang="en-US" sz="2800" dirty="0" smtClean="0"/>
              <a:t>Most new provisions went into effect Oct. 1, 2012</a:t>
            </a:r>
          </a:p>
        </p:txBody>
      </p:sp>
      <p:sp>
        <p:nvSpPr>
          <p:cNvPr id="4" name="Slide Number Placeholder 3"/>
          <p:cNvSpPr>
            <a:spLocks noGrp="1"/>
          </p:cNvSpPr>
          <p:nvPr>
            <p:ph type="sldNum" sz="quarter" idx="12"/>
          </p:nvPr>
        </p:nvSpPr>
        <p:spPr/>
        <p:txBody>
          <a:bodyPr/>
          <a:lstStyle/>
          <a:p>
            <a:fld id="{71A84B58-0370-4375-9935-5C3F6E36C7D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600" i="1" dirty="0" smtClean="0"/>
              <a:t> Accelerated Project Delivery</a:t>
            </a:r>
            <a:endParaRPr lang="en-US" sz="3600" i="1" dirty="0"/>
          </a:p>
        </p:txBody>
      </p:sp>
      <p:sp>
        <p:nvSpPr>
          <p:cNvPr id="3" name="Content Placeholder 2"/>
          <p:cNvSpPr>
            <a:spLocks noGrp="1"/>
          </p:cNvSpPr>
          <p:nvPr>
            <p:ph idx="1"/>
          </p:nvPr>
        </p:nvSpPr>
        <p:spPr>
          <a:xfrm>
            <a:off x="457200" y="2438400"/>
            <a:ext cx="8229600" cy="3687763"/>
          </a:xfrm>
        </p:spPr>
        <p:txBody>
          <a:bodyPr>
            <a:normAutofit/>
          </a:bodyPr>
          <a:lstStyle/>
          <a:p>
            <a:r>
              <a:rPr lang="en-US" sz="2400" dirty="0" smtClean="0"/>
              <a:t>Federal guidance and interpretation of the legislative language will help determine the impact of these provisions</a:t>
            </a:r>
          </a:p>
          <a:p>
            <a:r>
              <a:rPr lang="en-US" sz="2400" dirty="0" smtClean="0"/>
              <a:t>Secretary is directed to designate certain types of projects as categorical exclusions, including any project within the existing operational right of way</a:t>
            </a:r>
          </a:p>
          <a:p>
            <a:r>
              <a:rPr lang="en-US" sz="2400" dirty="0" smtClean="0"/>
              <a:t>Allows a State to proceed with numerous project activities including ROW acquisition prior to completion of NEPA</a:t>
            </a:r>
          </a:p>
          <a:p>
            <a:pPr>
              <a:buNone/>
            </a:pPr>
            <a:endParaRPr lang="en-US" sz="2800"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95400"/>
          </a:xfrm>
        </p:spPr>
        <p:txBody>
          <a:bodyPr>
            <a:normAutofit/>
          </a:bodyPr>
          <a:lstStyle/>
          <a:p>
            <a:r>
              <a:rPr lang="en-US" sz="3600" i="1" dirty="0" smtClean="0"/>
              <a:t>Research, Technology Deployment, Training and Education</a:t>
            </a:r>
            <a:endParaRPr lang="en-US" sz="3600" i="1" dirty="0"/>
          </a:p>
        </p:txBody>
      </p:sp>
      <p:sp>
        <p:nvSpPr>
          <p:cNvPr id="3" name="Content Placeholder 2"/>
          <p:cNvSpPr>
            <a:spLocks noGrp="1"/>
          </p:cNvSpPr>
          <p:nvPr>
            <p:ph idx="1"/>
          </p:nvPr>
        </p:nvSpPr>
        <p:spPr>
          <a:xfrm>
            <a:off x="457200" y="2743200"/>
            <a:ext cx="8229600" cy="3382963"/>
          </a:xfrm>
        </p:spPr>
        <p:txBody>
          <a:bodyPr>
            <a:normAutofit/>
          </a:bodyPr>
          <a:lstStyle/>
          <a:p>
            <a:r>
              <a:rPr lang="en-US" sz="2400" dirty="0" smtClean="0"/>
              <a:t>Secretary is to provide leadership for the national coordination of research and technology transfer activities</a:t>
            </a:r>
          </a:p>
          <a:p>
            <a:r>
              <a:rPr lang="en-US" sz="2400" dirty="0" smtClean="0"/>
              <a:t>Secretary is directed to develop a 5-year research and development strategic plan</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066800"/>
          </a:xfrm>
        </p:spPr>
        <p:txBody>
          <a:bodyPr>
            <a:normAutofit/>
          </a:bodyPr>
          <a:lstStyle/>
          <a:p>
            <a:r>
              <a:rPr lang="en-US" sz="3600" i="1" dirty="0" smtClean="0"/>
              <a:t>Performance Measurement</a:t>
            </a:r>
            <a:endParaRPr lang="en-US" sz="3600" i="1" dirty="0"/>
          </a:p>
        </p:txBody>
      </p:sp>
      <p:sp>
        <p:nvSpPr>
          <p:cNvPr id="3" name="Content Placeholder 2"/>
          <p:cNvSpPr>
            <a:spLocks noGrp="1"/>
          </p:cNvSpPr>
          <p:nvPr>
            <p:ph idx="1"/>
          </p:nvPr>
        </p:nvSpPr>
        <p:spPr>
          <a:xfrm>
            <a:off x="457200" y="2590800"/>
            <a:ext cx="8229600" cy="3535363"/>
          </a:xfrm>
        </p:spPr>
        <p:txBody>
          <a:bodyPr>
            <a:normAutofit fontScale="92500" lnSpcReduction="10000"/>
          </a:bodyPr>
          <a:lstStyle/>
          <a:p>
            <a:r>
              <a:rPr lang="en-US" sz="2800" dirty="0" smtClean="0"/>
              <a:t>National Goals</a:t>
            </a:r>
          </a:p>
          <a:p>
            <a:pPr lvl="1"/>
            <a:r>
              <a:rPr lang="en-US" sz="2600" dirty="0" smtClean="0"/>
              <a:t>The Federal aid Highway program is to focus on the following National Goals</a:t>
            </a:r>
          </a:p>
          <a:p>
            <a:pPr lvl="2"/>
            <a:r>
              <a:rPr lang="en-US" sz="2200" dirty="0" smtClean="0"/>
              <a:t>Safety</a:t>
            </a:r>
          </a:p>
          <a:p>
            <a:pPr lvl="2"/>
            <a:r>
              <a:rPr lang="en-US" sz="2200" dirty="0" smtClean="0"/>
              <a:t>Infrastructure Condition</a:t>
            </a:r>
          </a:p>
          <a:p>
            <a:pPr lvl="2"/>
            <a:r>
              <a:rPr lang="en-US" sz="2200" dirty="0" smtClean="0"/>
              <a:t>Congestion Reduction</a:t>
            </a:r>
          </a:p>
          <a:p>
            <a:pPr lvl="2"/>
            <a:r>
              <a:rPr lang="en-US" sz="2200" dirty="0" smtClean="0"/>
              <a:t>System Reliability</a:t>
            </a:r>
          </a:p>
          <a:p>
            <a:pPr lvl="2"/>
            <a:r>
              <a:rPr lang="en-US" sz="2200" dirty="0" smtClean="0"/>
              <a:t>Freight Movement and Economic Vitality</a:t>
            </a:r>
          </a:p>
          <a:p>
            <a:pPr lvl="2"/>
            <a:r>
              <a:rPr lang="en-US" sz="2200" dirty="0" smtClean="0"/>
              <a:t>Environmental Sustainability</a:t>
            </a:r>
          </a:p>
          <a:p>
            <a:pPr lvl="2"/>
            <a:r>
              <a:rPr lang="en-US" sz="2200" dirty="0" smtClean="0"/>
              <a:t>Reduced Project Delivery Delays</a:t>
            </a:r>
          </a:p>
        </p:txBody>
      </p:sp>
      <p:sp>
        <p:nvSpPr>
          <p:cNvPr id="4" name="Slide Number Placeholder 3"/>
          <p:cNvSpPr>
            <a:spLocks noGrp="1"/>
          </p:cNvSpPr>
          <p:nvPr>
            <p:ph type="sldNum" sz="quarter" idx="12"/>
          </p:nvPr>
        </p:nvSpPr>
        <p:spPr/>
        <p:txBody>
          <a:bodyPr/>
          <a:lstStyle/>
          <a:p>
            <a:fld id="{71A84B58-0370-4375-9935-5C3F6E36C7D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95400"/>
          </a:xfrm>
        </p:spPr>
        <p:txBody>
          <a:bodyPr>
            <a:normAutofit/>
          </a:bodyPr>
          <a:lstStyle/>
          <a:p>
            <a:r>
              <a:rPr lang="en-US" sz="3600" i="1" dirty="0" smtClean="0"/>
              <a:t>Performance Measurement</a:t>
            </a:r>
            <a:endParaRPr lang="en-US" sz="3600" i="1" dirty="0"/>
          </a:p>
        </p:txBody>
      </p:sp>
      <p:sp>
        <p:nvSpPr>
          <p:cNvPr id="3" name="Content Placeholder 2"/>
          <p:cNvSpPr>
            <a:spLocks noGrp="1"/>
          </p:cNvSpPr>
          <p:nvPr>
            <p:ph idx="1"/>
          </p:nvPr>
        </p:nvSpPr>
        <p:spPr>
          <a:xfrm>
            <a:off x="457200" y="2590800"/>
            <a:ext cx="8229600" cy="3535363"/>
          </a:xfrm>
        </p:spPr>
        <p:txBody>
          <a:bodyPr>
            <a:normAutofit/>
          </a:bodyPr>
          <a:lstStyle/>
          <a:p>
            <a:r>
              <a:rPr lang="en-US" sz="2800" dirty="0" smtClean="0"/>
              <a:t>Establish Performance Measures and Targets</a:t>
            </a:r>
          </a:p>
          <a:p>
            <a:pPr lvl="1"/>
            <a:r>
              <a:rPr lang="en-US" sz="2400" u="sng" dirty="0" smtClean="0"/>
              <a:t>Secretary shall establish </a:t>
            </a:r>
            <a:r>
              <a:rPr lang="en-US" sz="2400" dirty="0" smtClean="0"/>
              <a:t>through formal rulemaking performance measures and standards within 18 months.</a:t>
            </a:r>
          </a:p>
          <a:p>
            <a:pPr lvl="1"/>
            <a:r>
              <a:rPr lang="en-US" sz="2400" dirty="0" smtClean="0"/>
              <a:t>MAP-21 is very specific in the measures that are to assess system performance</a:t>
            </a:r>
          </a:p>
          <a:p>
            <a:pPr lvl="1"/>
            <a:r>
              <a:rPr lang="en-US" sz="2400" u="sng" dirty="0" smtClean="0"/>
              <a:t>States will have one year </a:t>
            </a:r>
            <a:r>
              <a:rPr lang="en-US" sz="2400" dirty="0" smtClean="0"/>
              <a:t>after rulemaking to establish targets</a:t>
            </a:r>
          </a:p>
          <a:p>
            <a:pPr lvl="1"/>
            <a:r>
              <a:rPr lang="en-US" sz="2400" u="sng" dirty="0" smtClean="0"/>
              <a:t>MPOs will have 180 days </a:t>
            </a:r>
            <a:r>
              <a:rPr lang="en-US" sz="2400" dirty="0" smtClean="0"/>
              <a:t>after State to establish targets</a:t>
            </a:r>
          </a:p>
        </p:txBody>
      </p:sp>
      <p:sp>
        <p:nvSpPr>
          <p:cNvPr id="4" name="Slide Number Placeholder 3"/>
          <p:cNvSpPr>
            <a:spLocks noGrp="1"/>
          </p:cNvSpPr>
          <p:nvPr>
            <p:ph type="sldNum" sz="quarter" idx="12"/>
          </p:nvPr>
        </p:nvSpPr>
        <p:spPr/>
        <p:txBody>
          <a:bodyPr/>
          <a:lstStyle/>
          <a:p>
            <a:fld id="{71A84B58-0370-4375-9935-5C3F6E36C7D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Performance Measurement</a:t>
            </a:r>
            <a:endParaRPr lang="en-US" sz="3600" i="1" dirty="0"/>
          </a:p>
        </p:txBody>
      </p:sp>
      <p:sp>
        <p:nvSpPr>
          <p:cNvPr id="3" name="Content Placeholder 2"/>
          <p:cNvSpPr>
            <a:spLocks noGrp="1"/>
          </p:cNvSpPr>
          <p:nvPr>
            <p:ph idx="1"/>
          </p:nvPr>
        </p:nvSpPr>
        <p:spPr>
          <a:xfrm>
            <a:off x="457200" y="2514600"/>
            <a:ext cx="8229600" cy="3382963"/>
          </a:xfrm>
        </p:spPr>
        <p:txBody>
          <a:bodyPr>
            <a:normAutofit fontScale="92500" lnSpcReduction="10000"/>
          </a:bodyPr>
          <a:lstStyle/>
          <a:p>
            <a:r>
              <a:rPr lang="en-US" sz="2800" dirty="0" smtClean="0"/>
              <a:t>Reporting on Performance Targets</a:t>
            </a:r>
          </a:p>
          <a:p>
            <a:pPr lvl="1"/>
            <a:r>
              <a:rPr lang="en-US" sz="2600" dirty="0" smtClean="0"/>
              <a:t>Within four years of enactment and every two years after, state must submit report:</a:t>
            </a:r>
          </a:p>
          <a:p>
            <a:pPr lvl="2"/>
            <a:r>
              <a:rPr lang="en-US" sz="2600" dirty="0" smtClean="0"/>
              <a:t>Condition/Performance of NHS</a:t>
            </a:r>
          </a:p>
          <a:p>
            <a:pPr lvl="2"/>
            <a:r>
              <a:rPr lang="en-US" sz="2600" dirty="0" smtClean="0"/>
              <a:t>Effectiveness of investment strategy</a:t>
            </a:r>
          </a:p>
          <a:p>
            <a:pPr lvl="2"/>
            <a:r>
              <a:rPr lang="en-US" sz="2600" dirty="0" smtClean="0"/>
              <a:t>Progress in achieving targets</a:t>
            </a:r>
          </a:p>
          <a:p>
            <a:pPr lvl="2"/>
            <a:r>
              <a:rPr lang="en-US" sz="2600" dirty="0" smtClean="0"/>
              <a:t>How State is addressing congestion at freight bottlenecks</a:t>
            </a:r>
            <a:endParaRPr lang="en-US" sz="26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14400"/>
          </a:xfrm>
        </p:spPr>
        <p:txBody>
          <a:bodyPr>
            <a:normAutofit/>
          </a:bodyPr>
          <a:lstStyle/>
          <a:p>
            <a:r>
              <a:rPr lang="en-US" sz="3600" i="1" dirty="0" smtClean="0"/>
              <a:t>Asset Management</a:t>
            </a:r>
            <a:endParaRPr lang="en-US" sz="3600" i="1" dirty="0"/>
          </a:p>
        </p:txBody>
      </p:sp>
      <p:sp>
        <p:nvSpPr>
          <p:cNvPr id="3" name="Content Placeholder 2"/>
          <p:cNvSpPr>
            <a:spLocks noGrp="1"/>
          </p:cNvSpPr>
          <p:nvPr>
            <p:ph idx="1"/>
          </p:nvPr>
        </p:nvSpPr>
        <p:spPr>
          <a:xfrm>
            <a:off x="457200" y="2286000"/>
            <a:ext cx="8229600" cy="3840163"/>
          </a:xfrm>
        </p:spPr>
        <p:txBody>
          <a:bodyPr>
            <a:normAutofit/>
          </a:bodyPr>
          <a:lstStyle/>
          <a:p>
            <a:r>
              <a:rPr lang="en-US" sz="2800" dirty="0" smtClean="0"/>
              <a:t>Under the National Highway Performance Program</a:t>
            </a:r>
          </a:p>
          <a:p>
            <a:pPr lvl="1"/>
            <a:r>
              <a:rPr lang="en-US" sz="2400" dirty="0" smtClean="0"/>
              <a:t>Develop asset management plans and performance targets for NHS</a:t>
            </a:r>
          </a:p>
          <a:p>
            <a:pPr lvl="1"/>
            <a:r>
              <a:rPr lang="en-US" sz="2400" dirty="0" smtClean="0"/>
              <a:t>Establish a process to develop a state asset management plan within 18 months of enactment</a:t>
            </a:r>
          </a:p>
          <a:p>
            <a:pPr lvl="1"/>
            <a:r>
              <a:rPr lang="en-US" sz="2400" dirty="0" smtClean="0"/>
              <a:t>Asset Management Plan implemented within two fiscal years</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09600"/>
          </a:xfrm>
        </p:spPr>
        <p:txBody>
          <a:bodyPr>
            <a:noAutofit/>
          </a:bodyPr>
          <a:lstStyle/>
          <a:p>
            <a:r>
              <a:rPr lang="en-US" sz="3600" i="1" dirty="0" smtClean="0"/>
              <a:t>Planning</a:t>
            </a:r>
            <a:endParaRPr lang="en-US" sz="3600" i="1" dirty="0"/>
          </a:p>
        </p:txBody>
      </p:sp>
      <p:sp>
        <p:nvSpPr>
          <p:cNvPr id="3" name="Content Placeholder 2"/>
          <p:cNvSpPr>
            <a:spLocks noGrp="1"/>
          </p:cNvSpPr>
          <p:nvPr>
            <p:ph idx="1"/>
          </p:nvPr>
        </p:nvSpPr>
        <p:spPr>
          <a:xfrm>
            <a:off x="457200" y="2133600"/>
            <a:ext cx="8229600" cy="3992563"/>
          </a:xfrm>
        </p:spPr>
        <p:txBody>
          <a:bodyPr>
            <a:noAutofit/>
          </a:bodyPr>
          <a:lstStyle/>
          <a:p>
            <a:r>
              <a:rPr lang="en-US" sz="2600" dirty="0" smtClean="0"/>
              <a:t>Existing planning structure for metropolitan areas is retained </a:t>
            </a:r>
          </a:p>
          <a:p>
            <a:r>
              <a:rPr lang="en-US" sz="2600" dirty="0" smtClean="0"/>
              <a:t>MPO population threshold remains at 50,000</a:t>
            </a:r>
          </a:p>
          <a:p>
            <a:r>
              <a:rPr lang="en-US" sz="2600" dirty="0" smtClean="0"/>
              <a:t>Acknowledges the importance of regional planning organizations, similar to what Iowa established after ISTEA.</a:t>
            </a:r>
          </a:p>
          <a:p>
            <a:endParaRPr lang="en-US" sz="2600"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Autofit/>
          </a:bodyPr>
          <a:lstStyle/>
          <a:p>
            <a:r>
              <a:rPr lang="en-US" sz="3600" i="1" dirty="0" smtClean="0"/>
              <a:t>Freight Planning</a:t>
            </a:r>
            <a:endParaRPr lang="en-US" sz="3600" i="1" dirty="0"/>
          </a:p>
        </p:txBody>
      </p:sp>
      <p:sp>
        <p:nvSpPr>
          <p:cNvPr id="3" name="Content Placeholder 2"/>
          <p:cNvSpPr>
            <a:spLocks noGrp="1"/>
          </p:cNvSpPr>
          <p:nvPr>
            <p:ph idx="1"/>
          </p:nvPr>
        </p:nvSpPr>
        <p:spPr>
          <a:xfrm>
            <a:off x="457200" y="2133600"/>
            <a:ext cx="8229600" cy="3992563"/>
          </a:xfrm>
        </p:spPr>
        <p:txBody>
          <a:bodyPr>
            <a:noAutofit/>
          </a:bodyPr>
          <a:lstStyle/>
          <a:p>
            <a:r>
              <a:rPr lang="en-US" sz="2400" dirty="0" smtClean="0"/>
              <a:t>Act includes an increased emphasis of freight planning, including a national freight policy, network and strategic plan</a:t>
            </a:r>
          </a:p>
          <a:p>
            <a:r>
              <a:rPr lang="en-US" sz="2400" dirty="0" smtClean="0"/>
              <a:t>The Secretary shall designate a primary freight network</a:t>
            </a:r>
          </a:p>
          <a:p>
            <a:r>
              <a:rPr lang="en-US" sz="2400" dirty="0" smtClean="0"/>
              <a:t>States may designate critical rural freight corridors within their state</a:t>
            </a:r>
          </a:p>
          <a:p>
            <a:r>
              <a:rPr lang="en-US" sz="2400" dirty="0" smtClean="0"/>
              <a:t>The National Freight Network consists of the primary freight network, the remaining Interstate system and the critical rural freight corridors</a:t>
            </a:r>
          </a:p>
        </p:txBody>
      </p:sp>
      <p:sp>
        <p:nvSpPr>
          <p:cNvPr id="4" name="Slide Number Placeholder 3"/>
          <p:cNvSpPr>
            <a:spLocks noGrp="1"/>
          </p:cNvSpPr>
          <p:nvPr>
            <p:ph type="sldNum" sz="quarter" idx="12"/>
          </p:nvPr>
        </p:nvSpPr>
        <p:spPr/>
        <p:txBody>
          <a:bodyPr/>
          <a:lstStyle/>
          <a:p>
            <a:fld id="{71A84B58-0370-4375-9935-5C3F6E36C7D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Autofit/>
          </a:bodyPr>
          <a:lstStyle/>
          <a:p>
            <a:r>
              <a:rPr lang="en-US" sz="3600" i="1" dirty="0" smtClean="0"/>
              <a:t>Freight Planning</a:t>
            </a:r>
            <a:endParaRPr lang="en-US" sz="3600" i="1" dirty="0"/>
          </a:p>
        </p:txBody>
      </p:sp>
      <p:sp>
        <p:nvSpPr>
          <p:cNvPr id="3" name="Content Placeholder 2"/>
          <p:cNvSpPr>
            <a:spLocks noGrp="1"/>
          </p:cNvSpPr>
          <p:nvPr>
            <p:ph idx="1"/>
          </p:nvPr>
        </p:nvSpPr>
        <p:spPr>
          <a:xfrm>
            <a:off x="457200" y="2133600"/>
            <a:ext cx="8229600" cy="3992563"/>
          </a:xfrm>
        </p:spPr>
        <p:txBody>
          <a:bodyPr>
            <a:noAutofit/>
          </a:bodyPr>
          <a:lstStyle/>
          <a:p>
            <a:r>
              <a:rPr lang="en-US" sz="2400" dirty="0" smtClean="0"/>
              <a:t>The Secretary shall prepare a condition and performance report of the national freight network </a:t>
            </a:r>
          </a:p>
          <a:p>
            <a:r>
              <a:rPr lang="en-US" sz="2400" dirty="0" smtClean="0"/>
              <a:t>The Secretary shall establish freight performance measures and the states and regions will set targets.</a:t>
            </a:r>
          </a:p>
          <a:p>
            <a:r>
              <a:rPr lang="en-US" sz="2400" dirty="0" smtClean="0"/>
              <a:t>States are encouraged to develop freight plans and state freight advisory committees</a:t>
            </a:r>
          </a:p>
          <a:p>
            <a:pPr>
              <a:buNone/>
            </a:pPr>
            <a:endParaRPr lang="en-US" sz="26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838200"/>
          </a:xfrm>
        </p:spPr>
        <p:txBody>
          <a:bodyPr>
            <a:normAutofit/>
          </a:bodyPr>
          <a:lstStyle/>
          <a:p>
            <a:r>
              <a:rPr lang="en-US" sz="3600" i="1" dirty="0" smtClean="0"/>
              <a:t>Miscellaneous</a:t>
            </a:r>
            <a:endParaRPr lang="en-US" sz="3600" i="1" dirty="0"/>
          </a:p>
        </p:txBody>
      </p:sp>
      <p:sp>
        <p:nvSpPr>
          <p:cNvPr id="3" name="Content Placeholder 2"/>
          <p:cNvSpPr>
            <a:spLocks noGrp="1"/>
          </p:cNvSpPr>
          <p:nvPr>
            <p:ph idx="1"/>
          </p:nvPr>
        </p:nvSpPr>
        <p:spPr>
          <a:xfrm>
            <a:off x="457200" y="2057400"/>
            <a:ext cx="8229600" cy="4191000"/>
          </a:xfrm>
        </p:spPr>
        <p:txBody>
          <a:bodyPr>
            <a:noAutofit/>
          </a:bodyPr>
          <a:lstStyle/>
          <a:p>
            <a:r>
              <a:rPr lang="en-US" sz="2800" dirty="0" smtClean="0"/>
              <a:t>Commercial Motor Vehicle Parking - Within 18 months, US DOT will survey every state to assess adequacy of truck parking facilities</a:t>
            </a:r>
          </a:p>
          <a:p>
            <a:r>
              <a:rPr lang="en-US" sz="2800" dirty="0" smtClean="0"/>
              <a:t>Rest Area Commercial Activity</a:t>
            </a:r>
          </a:p>
          <a:p>
            <a:pPr lvl="1"/>
            <a:r>
              <a:rPr lang="en-US" sz="2400" dirty="0" smtClean="0"/>
              <a:t>Allows limited commercial activity (including private operators) under certain conditions</a:t>
            </a:r>
          </a:p>
          <a:p>
            <a:pPr lvl="1"/>
            <a:r>
              <a:rPr lang="en-US" sz="2400" dirty="0" smtClean="0"/>
              <a:t>Revenue must go towards rest area costs</a:t>
            </a:r>
          </a:p>
          <a:p>
            <a:pPr lvl="1"/>
            <a:r>
              <a:rPr lang="en-US" sz="2400" dirty="0" smtClean="0"/>
              <a:t>States may permit installation of sponsorship signs with US DOT established criteria</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a:bodyPr>
          <a:lstStyle/>
          <a:p>
            <a:r>
              <a:rPr lang="en-US" sz="3600" i="1" dirty="0" smtClean="0"/>
              <a:t>Finance and Revenue</a:t>
            </a:r>
            <a:endParaRPr lang="en-US" sz="3600" i="1" dirty="0"/>
          </a:p>
        </p:txBody>
      </p:sp>
      <p:sp>
        <p:nvSpPr>
          <p:cNvPr id="3" name="Content Placeholder 2"/>
          <p:cNvSpPr>
            <a:spLocks noGrp="1"/>
          </p:cNvSpPr>
          <p:nvPr>
            <p:ph idx="1"/>
          </p:nvPr>
        </p:nvSpPr>
        <p:spPr>
          <a:xfrm>
            <a:off x="457200" y="2057400"/>
            <a:ext cx="8229600" cy="4068763"/>
          </a:xfrm>
        </p:spPr>
        <p:txBody>
          <a:bodyPr>
            <a:normAutofit lnSpcReduction="10000"/>
          </a:bodyPr>
          <a:lstStyle/>
          <a:p>
            <a:r>
              <a:rPr lang="en-US" sz="2800" dirty="0" smtClean="0"/>
              <a:t>Extends highway-related user fees through September 30, 2016  - </a:t>
            </a:r>
            <a:r>
              <a:rPr lang="en-US" sz="2400" dirty="0" smtClean="0"/>
              <a:t>Heavy vehicle use tax through 9/30/2017</a:t>
            </a:r>
            <a:endParaRPr lang="en-US" sz="2800" dirty="0" smtClean="0"/>
          </a:p>
          <a:p>
            <a:r>
              <a:rPr lang="en-US" sz="2800" dirty="0" smtClean="0"/>
              <a:t>Provides $21.2 billion in additional revenue to make up for shortfall in highway-related fees</a:t>
            </a:r>
          </a:p>
          <a:p>
            <a:pPr lvl="1"/>
            <a:r>
              <a:rPr lang="en-US" sz="2400" dirty="0" smtClean="0"/>
              <a:t>A one-time transfer from the Leaking Underground Storage Tank (LUST) trust fund to the Highway Account of the HTF - $2.4 billion</a:t>
            </a:r>
          </a:p>
          <a:p>
            <a:pPr lvl="1"/>
            <a:r>
              <a:rPr lang="en-US" sz="2400" dirty="0" smtClean="0"/>
              <a:t>Pension fund stabilization - $18.8 billion over two years</a:t>
            </a:r>
          </a:p>
          <a:p>
            <a:r>
              <a:rPr lang="en-US" sz="2800" dirty="0" smtClean="0"/>
              <a:t>During SAFETEA-LU - $34.5 billion was added to HTF</a:t>
            </a:r>
          </a:p>
        </p:txBody>
      </p:sp>
      <p:sp>
        <p:nvSpPr>
          <p:cNvPr id="4" name="Slide Number Placeholder 3"/>
          <p:cNvSpPr>
            <a:spLocks noGrp="1"/>
          </p:cNvSpPr>
          <p:nvPr>
            <p:ph type="sldNum" sz="quarter" idx="12"/>
          </p:nvPr>
        </p:nvSpPr>
        <p:spPr/>
        <p:txBody>
          <a:bodyPr/>
          <a:lstStyle/>
          <a:p>
            <a:fld id="{71A84B58-0370-4375-9935-5C3F6E36C7D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Miscellaneous</a:t>
            </a:r>
            <a:endParaRPr lang="en-US" sz="2400" dirty="0"/>
          </a:p>
        </p:txBody>
      </p:sp>
      <p:sp>
        <p:nvSpPr>
          <p:cNvPr id="3" name="Content Placeholder 2"/>
          <p:cNvSpPr>
            <a:spLocks noGrp="1"/>
          </p:cNvSpPr>
          <p:nvPr>
            <p:ph idx="1"/>
          </p:nvPr>
        </p:nvSpPr>
        <p:spPr>
          <a:xfrm>
            <a:off x="457200" y="2286000"/>
            <a:ext cx="8229600" cy="3840163"/>
          </a:xfrm>
        </p:spPr>
        <p:txBody>
          <a:bodyPr>
            <a:normAutofit fontScale="47500" lnSpcReduction="20000"/>
          </a:bodyPr>
          <a:lstStyle/>
          <a:p>
            <a:r>
              <a:rPr lang="en-US" sz="5900" dirty="0" smtClean="0"/>
              <a:t>Tolling</a:t>
            </a:r>
          </a:p>
          <a:p>
            <a:pPr lvl="1"/>
            <a:r>
              <a:rPr lang="en-US" sz="4600" dirty="0" smtClean="0"/>
              <a:t>Allows the use of federal funds in the reconstruction of a toll-free Federal-aid highway (other than the Interstate) and conversion of the highway to a tolled facility.</a:t>
            </a:r>
          </a:p>
          <a:p>
            <a:pPr lvl="1"/>
            <a:r>
              <a:rPr lang="en-US" sz="4600" dirty="0" smtClean="0"/>
              <a:t>Allows the use of federal funds in the reconstruction, rehabilitation or rehabilitation of a highway on the Interstate system and conversion of any new capacity to a tolled lane(s), provided the number of toll-free lanes is maintained.</a:t>
            </a:r>
          </a:p>
          <a:p>
            <a:pPr lvl="1"/>
            <a:r>
              <a:rPr lang="en-US" sz="4600" dirty="0" smtClean="0"/>
              <a:t>Allows the use of federal funds in the reconstruction or replacement of a toll-free bridge and conversion to a toll facility.</a:t>
            </a:r>
          </a:p>
          <a:p>
            <a:pPr lvl="1"/>
            <a:r>
              <a:rPr lang="en-US" sz="4600" dirty="0" smtClean="0"/>
              <a:t>Authorizes State to convert HOV lanes to HOT lanes without restrictions.</a:t>
            </a:r>
            <a:endParaRPr lang="en-US" sz="46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Autofit/>
          </a:bodyPr>
          <a:lstStyle/>
          <a:p>
            <a:r>
              <a:rPr lang="en-US" sz="3600" i="1" dirty="0" smtClean="0"/>
              <a:t>Miscellaneous</a:t>
            </a:r>
            <a:endParaRPr lang="en-US" sz="3600" dirty="0"/>
          </a:p>
        </p:txBody>
      </p:sp>
      <p:sp>
        <p:nvSpPr>
          <p:cNvPr id="3" name="Content Placeholder 2"/>
          <p:cNvSpPr>
            <a:spLocks noGrp="1"/>
          </p:cNvSpPr>
          <p:nvPr>
            <p:ph idx="1"/>
          </p:nvPr>
        </p:nvSpPr>
        <p:spPr>
          <a:xfrm>
            <a:off x="457200" y="1981200"/>
            <a:ext cx="8229600" cy="4419600"/>
          </a:xfrm>
        </p:spPr>
        <p:txBody>
          <a:bodyPr>
            <a:noAutofit/>
          </a:bodyPr>
          <a:lstStyle/>
          <a:p>
            <a:r>
              <a:rPr lang="en-US" sz="2800" dirty="0" smtClean="0"/>
              <a:t>Truck Size and Weight</a:t>
            </a:r>
          </a:p>
          <a:p>
            <a:pPr lvl="1"/>
            <a:r>
              <a:rPr lang="en-US" sz="2400" dirty="0" smtClean="0"/>
              <a:t>No later than November 15, 2012, the Secretary shall consult with States and commence a comprehensive truck size and weight limits study. The final report with findings and recommendations is due within two years.</a:t>
            </a:r>
          </a:p>
          <a:p>
            <a:pPr lvl="1"/>
            <a:r>
              <a:rPr lang="en-US" sz="2400" dirty="0" smtClean="0"/>
              <a:t>No later than December 30, 2012, the Secretary shall consult with the States and begin to compile a state list that describes the various state laws that allow vehicles to operate in excess of the federal truck size and weight limits.</a:t>
            </a:r>
          </a:p>
        </p:txBody>
      </p:sp>
      <p:sp>
        <p:nvSpPr>
          <p:cNvPr id="4" name="Slide Number Placeholder 3"/>
          <p:cNvSpPr>
            <a:spLocks noGrp="1"/>
          </p:cNvSpPr>
          <p:nvPr>
            <p:ph type="sldNum" sz="quarter" idx="12"/>
          </p:nvPr>
        </p:nvSpPr>
        <p:spPr/>
        <p:txBody>
          <a:bodyPr/>
          <a:lstStyle/>
          <a:p>
            <a:fld id="{71A84B58-0370-4375-9935-5C3F6E36C7D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Miscellaneous</a:t>
            </a:r>
            <a:endParaRPr lang="en-US" sz="3600" i="1" dirty="0"/>
          </a:p>
        </p:txBody>
      </p:sp>
      <p:sp>
        <p:nvSpPr>
          <p:cNvPr id="3" name="Content Placeholder 2"/>
          <p:cNvSpPr>
            <a:spLocks noGrp="1"/>
          </p:cNvSpPr>
          <p:nvPr>
            <p:ph idx="1"/>
          </p:nvPr>
        </p:nvSpPr>
        <p:spPr>
          <a:xfrm>
            <a:off x="457200" y="2286000"/>
            <a:ext cx="8229600" cy="3962400"/>
          </a:xfrm>
        </p:spPr>
        <p:txBody>
          <a:bodyPr>
            <a:noAutofit/>
          </a:bodyPr>
          <a:lstStyle/>
          <a:p>
            <a:r>
              <a:rPr lang="en-US" sz="2400" dirty="0" smtClean="0"/>
              <a:t>FHWA can transfer the decision responsibility for IJR to the State DOT</a:t>
            </a:r>
          </a:p>
          <a:p>
            <a:r>
              <a:rPr lang="en-US" sz="2400" dirty="0" smtClean="0"/>
              <a:t>The Secretary shall review the Department’s oversight program and monitoring activities – specifically the identification of project cost and scheduling overruns</a:t>
            </a:r>
          </a:p>
          <a:p>
            <a:r>
              <a:rPr lang="en-US" sz="2400" dirty="0" smtClean="0"/>
              <a:t> Buy America provisions </a:t>
            </a:r>
          </a:p>
          <a:p>
            <a:r>
              <a:rPr lang="en-US" sz="2400" dirty="0" smtClean="0"/>
              <a:t> Environmental Streamlining including an increase in the use of categorical exclusions</a:t>
            </a:r>
          </a:p>
          <a:p>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Public Transit</a:t>
            </a:r>
            <a:endParaRPr lang="en-US" i="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066800"/>
          </a:xfrm>
        </p:spPr>
        <p:txBody>
          <a:bodyPr>
            <a:normAutofit/>
          </a:bodyPr>
          <a:lstStyle/>
          <a:p>
            <a:r>
              <a:rPr lang="en-US" sz="3600" i="1" dirty="0" smtClean="0"/>
              <a:t>Public Transit</a:t>
            </a:r>
            <a:endParaRPr lang="en-US" sz="3600" i="1" dirty="0"/>
          </a:p>
        </p:txBody>
      </p:sp>
      <p:sp>
        <p:nvSpPr>
          <p:cNvPr id="3" name="Content Placeholder 2"/>
          <p:cNvSpPr>
            <a:spLocks noGrp="1"/>
          </p:cNvSpPr>
          <p:nvPr>
            <p:ph idx="1"/>
          </p:nvPr>
        </p:nvSpPr>
        <p:spPr>
          <a:xfrm>
            <a:off x="457200" y="2362200"/>
            <a:ext cx="8229600" cy="3763963"/>
          </a:xfrm>
        </p:spPr>
        <p:txBody>
          <a:bodyPr>
            <a:normAutofit/>
          </a:bodyPr>
          <a:lstStyle/>
          <a:p>
            <a:r>
              <a:rPr lang="en-US" sz="2800" dirty="0" smtClean="0"/>
              <a:t>Funding</a:t>
            </a:r>
          </a:p>
          <a:p>
            <a:pPr lvl="1"/>
            <a:r>
              <a:rPr lang="en-US" sz="2400" dirty="0" smtClean="0"/>
              <a:t>Total funding levels remain fairly constant at $10.6 billion in FY 2013 and $10.7 billion in FY 2014</a:t>
            </a:r>
          </a:p>
          <a:p>
            <a:pPr lvl="1"/>
            <a:r>
              <a:rPr lang="en-US" sz="2400" dirty="0" smtClean="0"/>
              <a:t>20 percent of the program funded with general funds and 80 percent from Mass Transit Account of the Highway Trust Fund.</a:t>
            </a:r>
          </a:p>
        </p:txBody>
      </p:sp>
      <p:sp>
        <p:nvSpPr>
          <p:cNvPr id="4" name="Slide Number Placeholder 3"/>
          <p:cNvSpPr>
            <a:spLocks noGrp="1"/>
          </p:cNvSpPr>
          <p:nvPr>
            <p:ph type="sldNum" sz="quarter" idx="12"/>
          </p:nvPr>
        </p:nvSpPr>
        <p:spPr/>
        <p:txBody>
          <a:bodyPr/>
          <a:lstStyle/>
          <a:p>
            <a:fld id="{71A84B58-0370-4375-9935-5C3F6E36C7D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Autofit/>
          </a:bodyPr>
          <a:lstStyle/>
          <a:p>
            <a:r>
              <a:rPr lang="en-US" sz="3600" i="1" dirty="0" smtClean="0"/>
              <a:t>Public Transit</a:t>
            </a:r>
            <a:endParaRPr lang="en-US" sz="3600" i="1" dirty="0"/>
          </a:p>
        </p:txBody>
      </p:sp>
      <p:graphicFrame>
        <p:nvGraphicFramePr>
          <p:cNvPr id="5" name="Content Placeholder 4"/>
          <p:cNvGraphicFramePr>
            <a:graphicFrameLocks noGrp="1"/>
          </p:cNvGraphicFramePr>
          <p:nvPr>
            <p:ph idx="1"/>
          </p:nvPr>
        </p:nvGraphicFramePr>
        <p:xfrm>
          <a:off x="1219200" y="1981200"/>
          <a:ext cx="6477000" cy="4234234"/>
        </p:xfrm>
        <a:graphic>
          <a:graphicData uri="http://schemas.openxmlformats.org/drawingml/2006/table">
            <a:tbl>
              <a:tblPr firstRow="1" bandRow="1">
                <a:tableStyleId>{5C22544A-7EE6-4342-B048-85BDC9FD1C3A}</a:tableStyleId>
              </a:tblPr>
              <a:tblGrid>
                <a:gridCol w="4800600"/>
                <a:gridCol w="1676400"/>
              </a:tblGrid>
              <a:tr h="379432">
                <a:tc>
                  <a:txBody>
                    <a:bodyPr/>
                    <a:lstStyle/>
                    <a:p>
                      <a:endParaRPr lang="en-US" sz="1600" dirty="0"/>
                    </a:p>
                  </a:txBody>
                  <a:tcPr/>
                </a:tc>
                <a:tc>
                  <a:txBody>
                    <a:bodyPr/>
                    <a:lstStyle/>
                    <a:p>
                      <a:pPr algn="ctr"/>
                      <a:r>
                        <a:rPr lang="en-US" sz="1600" dirty="0" smtClean="0"/>
                        <a:t>Estimated Iowa</a:t>
                      </a:r>
                      <a:r>
                        <a:rPr lang="en-US" sz="1600" baseline="0" dirty="0" smtClean="0"/>
                        <a:t>   FFY 2013</a:t>
                      </a:r>
                      <a:endParaRPr lang="en-US" sz="1600" dirty="0"/>
                    </a:p>
                  </a:txBody>
                  <a:tcPr/>
                </a:tc>
              </a:tr>
              <a:tr h="325017">
                <a:tc>
                  <a:txBody>
                    <a:bodyPr/>
                    <a:lstStyle/>
                    <a:p>
                      <a:r>
                        <a:rPr lang="en-US" sz="1600" dirty="0" smtClean="0"/>
                        <a:t>New Starts</a:t>
                      </a:r>
                      <a:endParaRPr lang="en-US" sz="1600" dirty="0"/>
                    </a:p>
                  </a:txBody>
                  <a:tcPr/>
                </a:tc>
                <a:tc>
                  <a:txBody>
                    <a:bodyPr/>
                    <a:lstStyle/>
                    <a:p>
                      <a:pPr algn="r"/>
                      <a:r>
                        <a:rPr lang="en-US" sz="1600" dirty="0" smtClean="0"/>
                        <a:t>$0</a:t>
                      </a:r>
                      <a:endParaRPr lang="en-US" sz="1600" dirty="0"/>
                    </a:p>
                  </a:txBody>
                  <a:tcPr/>
                </a:tc>
              </a:tr>
              <a:tr h="381000">
                <a:tc>
                  <a:txBody>
                    <a:bodyPr/>
                    <a:lstStyle/>
                    <a:p>
                      <a:r>
                        <a:rPr lang="en-US" sz="1600" dirty="0" smtClean="0"/>
                        <a:t>State of Good Repair (Fixed</a:t>
                      </a:r>
                      <a:r>
                        <a:rPr lang="en-US" sz="1600" baseline="0" dirty="0" smtClean="0"/>
                        <a:t> Guideway)</a:t>
                      </a:r>
                      <a:endParaRPr lang="en-US" sz="1600" dirty="0"/>
                    </a:p>
                  </a:txBody>
                  <a:tcPr/>
                </a:tc>
                <a:tc>
                  <a:txBody>
                    <a:bodyPr/>
                    <a:lstStyle/>
                    <a:p>
                      <a:pPr algn="r"/>
                      <a:r>
                        <a:rPr lang="en-US" sz="1600" dirty="0" smtClean="0"/>
                        <a:t>$0</a:t>
                      </a:r>
                      <a:endParaRPr lang="en-US" sz="1600" dirty="0"/>
                    </a:p>
                  </a:txBody>
                  <a:tcPr/>
                </a:tc>
              </a:tr>
              <a:tr h="325017">
                <a:tc>
                  <a:txBody>
                    <a:bodyPr/>
                    <a:lstStyle/>
                    <a:p>
                      <a:r>
                        <a:rPr lang="en-US" sz="1600" dirty="0" smtClean="0"/>
                        <a:t>Bus and Bus Facilities</a:t>
                      </a:r>
                      <a:endParaRPr lang="en-US" sz="1600" dirty="0"/>
                    </a:p>
                  </a:txBody>
                  <a:tcPr/>
                </a:tc>
                <a:tc>
                  <a:txBody>
                    <a:bodyPr/>
                    <a:lstStyle/>
                    <a:p>
                      <a:pPr algn="r"/>
                      <a:r>
                        <a:rPr lang="en-US" sz="1600" dirty="0" smtClean="0"/>
                        <a:t>$4,315,687</a:t>
                      </a:r>
                      <a:endParaRPr lang="en-US" sz="1600" dirty="0"/>
                    </a:p>
                  </a:txBody>
                  <a:tcPr/>
                </a:tc>
              </a:tr>
              <a:tr h="325017">
                <a:tc>
                  <a:txBody>
                    <a:bodyPr/>
                    <a:lstStyle/>
                    <a:p>
                      <a:r>
                        <a:rPr lang="en-US" sz="1600" dirty="0" smtClean="0"/>
                        <a:t>Urbanized Area</a:t>
                      </a:r>
                      <a:r>
                        <a:rPr lang="en-US" sz="1600" baseline="0" dirty="0" smtClean="0"/>
                        <a:t> Formula</a:t>
                      </a:r>
                      <a:endParaRPr lang="en-US" sz="1600" dirty="0"/>
                    </a:p>
                  </a:txBody>
                  <a:tcPr/>
                </a:tc>
                <a:tc>
                  <a:txBody>
                    <a:bodyPr/>
                    <a:lstStyle/>
                    <a:p>
                      <a:pPr algn="r"/>
                      <a:r>
                        <a:rPr lang="en-US" sz="1600" dirty="0" smtClean="0"/>
                        <a:t>$29,616,984</a:t>
                      </a:r>
                      <a:endParaRPr lang="en-US" sz="1600" dirty="0"/>
                    </a:p>
                  </a:txBody>
                  <a:tcPr/>
                </a:tc>
              </a:tr>
              <a:tr h="325017">
                <a:tc>
                  <a:txBody>
                    <a:bodyPr/>
                    <a:lstStyle/>
                    <a:p>
                      <a:r>
                        <a:rPr lang="en-US" sz="1600" dirty="0" smtClean="0"/>
                        <a:t>Rural Area Formula</a:t>
                      </a:r>
                      <a:endParaRPr lang="en-US" sz="1600" dirty="0"/>
                    </a:p>
                  </a:txBody>
                  <a:tcPr/>
                </a:tc>
                <a:tc>
                  <a:txBody>
                    <a:bodyPr/>
                    <a:lstStyle/>
                    <a:p>
                      <a:pPr algn="r"/>
                      <a:r>
                        <a:rPr lang="en-US" sz="1600" dirty="0" smtClean="0"/>
                        <a:t>$11,975,594</a:t>
                      </a:r>
                      <a:endParaRPr lang="en-US" sz="1600" dirty="0"/>
                    </a:p>
                  </a:txBody>
                  <a:tcPr/>
                </a:tc>
              </a:tr>
              <a:tr h="624840">
                <a:tc>
                  <a:txBody>
                    <a:bodyPr/>
                    <a:lstStyle/>
                    <a:p>
                      <a:r>
                        <a:rPr lang="en-US" sz="1600" dirty="0" smtClean="0"/>
                        <a:t>Enhance Mobility for Seniors and Individuals</a:t>
                      </a:r>
                      <a:r>
                        <a:rPr lang="en-US" sz="1600" baseline="0" dirty="0" smtClean="0"/>
                        <a:t> with Disabilities </a:t>
                      </a:r>
                      <a:r>
                        <a:rPr lang="en-US" sz="1200" baseline="0" dirty="0" smtClean="0"/>
                        <a:t>(funds are suballocated to MPOs and non-urbanized areas of the state)</a:t>
                      </a:r>
                      <a:endParaRPr lang="en-US" sz="1600" dirty="0"/>
                    </a:p>
                  </a:txBody>
                  <a:tcPr/>
                </a:tc>
                <a:tc>
                  <a:txBody>
                    <a:bodyPr/>
                    <a:lstStyle/>
                    <a:p>
                      <a:pPr algn="r"/>
                      <a:r>
                        <a:rPr lang="en-US" sz="1600" dirty="0" smtClean="0"/>
                        <a:t>$2,995,079</a:t>
                      </a:r>
                      <a:endParaRPr lang="en-US" sz="1600" dirty="0"/>
                    </a:p>
                  </a:txBody>
                  <a:tcPr/>
                </a:tc>
              </a:tr>
              <a:tr h="561394">
                <a:tc>
                  <a:txBody>
                    <a:bodyPr/>
                    <a:lstStyle/>
                    <a:p>
                      <a:r>
                        <a:rPr lang="en-US" sz="1600" dirty="0" smtClean="0"/>
                        <a:t>Metro</a:t>
                      </a:r>
                      <a:r>
                        <a:rPr lang="en-US" sz="1600" baseline="0" dirty="0" smtClean="0"/>
                        <a:t> and Statewide Planning</a:t>
                      </a:r>
                      <a:endParaRPr lang="en-US" sz="1600" dirty="0"/>
                    </a:p>
                  </a:txBody>
                  <a:tcPr/>
                </a:tc>
                <a:tc>
                  <a:txBody>
                    <a:bodyPr/>
                    <a:lstStyle/>
                    <a:p>
                      <a:pPr algn="r"/>
                      <a:r>
                        <a:rPr lang="en-US" sz="1600" dirty="0" smtClean="0"/>
                        <a:t>$572,986</a:t>
                      </a:r>
                      <a:endParaRPr lang="en-US" sz="1600" dirty="0"/>
                    </a:p>
                  </a:txBody>
                  <a:tcPr/>
                </a:tc>
              </a:tr>
              <a:tr h="325017">
                <a:tc>
                  <a:txBody>
                    <a:bodyPr/>
                    <a:lstStyle/>
                    <a:p>
                      <a:pPr algn="ctr"/>
                      <a:r>
                        <a:rPr lang="en-US" sz="1600" dirty="0" smtClean="0"/>
                        <a:t>TOTAL</a:t>
                      </a:r>
                      <a:endParaRPr lang="en-US" sz="1600" dirty="0"/>
                    </a:p>
                  </a:txBody>
                  <a:tcPr/>
                </a:tc>
                <a:tc>
                  <a:txBody>
                    <a:bodyPr/>
                    <a:lstStyle/>
                    <a:p>
                      <a:pPr algn="r"/>
                      <a:r>
                        <a:rPr lang="en-US" sz="1600" dirty="0" smtClean="0"/>
                        <a:t>$49,521,482</a:t>
                      </a:r>
                      <a:endParaRPr lang="en-US" sz="1600" dirty="0"/>
                    </a:p>
                  </a:txBody>
                  <a:tcPr/>
                </a:tc>
              </a:tr>
              <a:tr h="265923">
                <a:tc gridSpan="2">
                  <a:txBody>
                    <a:bodyPr/>
                    <a:lstStyle/>
                    <a:p>
                      <a:pPr algn="r"/>
                      <a:r>
                        <a:rPr lang="en-US" sz="1200" i="1" dirty="0" smtClean="0"/>
                        <a:t>Source</a:t>
                      </a:r>
                      <a:r>
                        <a:rPr lang="en-US" sz="1200" dirty="0" smtClean="0"/>
                        <a:t>: Federal Transit Administration</a:t>
                      </a:r>
                      <a:endParaRPr lang="en-US" sz="1200" dirty="0"/>
                    </a:p>
                  </a:txBody>
                  <a:tcPr/>
                </a:tc>
                <a:tc hMerge="1">
                  <a:txBody>
                    <a:bodyPr/>
                    <a:lstStyle/>
                    <a:p>
                      <a:pPr algn="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71A84B58-0370-4375-9935-5C3F6E36C7D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600" i="1" dirty="0" smtClean="0"/>
              <a:t>Public Transit</a:t>
            </a:r>
            <a:endParaRPr lang="en-US" sz="3600" dirty="0"/>
          </a:p>
        </p:txBody>
      </p:sp>
      <p:sp>
        <p:nvSpPr>
          <p:cNvPr id="3" name="Content Placeholder 2"/>
          <p:cNvSpPr>
            <a:spLocks noGrp="1"/>
          </p:cNvSpPr>
          <p:nvPr>
            <p:ph idx="1"/>
          </p:nvPr>
        </p:nvSpPr>
        <p:spPr>
          <a:xfrm>
            <a:off x="457200" y="2438400"/>
            <a:ext cx="8229600" cy="3687763"/>
          </a:xfrm>
        </p:spPr>
        <p:txBody>
          <a:bodyPr>
            <a:normAutofit fontScale="92500" lnSpcReduction="10000"/>
          </a:bodyPr>
          <a:lstStyle/>
          <a:p>
            <a:r>
              <a:rPr lang="en-US" sz="2800" dirty="0" smtClean="0"/>
              <a:t>Job Access/Reverse Commute and New Freedom </a:t>
            </a:r>
          </a:p>
          <a:p>
            <a:pPr lvl="1"/>
            <a:r>
              <a:rPr lang="en-US" sz="2400" dirty="0" smtClean="0"/>
              <a:t>Programs are eliminated and combined with existing formula programs</a:t>
            </a:r>
          </a:p>
          <a:p>
            <a:r>
              <a:rPr lang="en-US" sz="2600" dirty="0" smtClean="0"/>
              <a:t>Urbanized area formula </a:t>
            </a:r>
          </a:p>
          <a:p>
            <a:pPr lvl="1"/>
            <a:r>
              <a:rPr lang="en-US" sz="2400" dirty="0" smtClean="0"/>
              <a:t>Program is suballocated to metropolitan areas based on population </a:t>
            </a:r>
            <a:r>
              <a:rPr lang="en-US" sz="1900" dirty="0" smtClean="0"/>
              <a:t>–  Over 1 million (70 percent), 200,000 to 1 Million (19 percent), other MPOs (11 percent)</a:t>
            </a:r>
            <a:endParaRPr lang="en-US" sz="2400" dirty="0" smtClean="0"/>
          </a:p>
          <a:p>
            <a:r>
              <a:rPr lang="en-US" sz="2600" dirty="0" smtClean="0"/>
              <a:t>Enhanced Mobility of Seniors and Individuals with Disabilities </a:t>
            </a:r>
          </a:p>
          <a:p>
            <a:pPr lvl="1"/>
            <a:r>
              <a:rPr lang="en-US" sz="2400" dirty="0" smtClean="0"/>
              <a:t>Program is also suballocated – </a:t>
            </a:r>
            <a:r>
              <a:rPr lang="en-US" sz="1900" dirty="0" smtClean="0"/>
              <a:t>Over 200,000 (60 percent), other MPOs (20 percent) and rural areas (20 percent)</a:t>
            </a:r>
            <a:endParaRPr lang="en-US" sz="2200" dirty="0" smtClean="0"/>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600" i="1" dirty="0" smtClean="0"/>
              <a:t>Public Transit</a:t>
            </a:r>
            <a:endParaRPr lang="en-US" sz="3600" dirty="0"/>
          </a:p>
        </p:txBody>
      </p:sp>
      <p:sp>
        <p:nvSpPr>
          <p:cNvPr id="3" name="Content Placeholder 2"/>
          <p:cNvSpPr>
            <a:spLocks noGrp="1"/>
          </p:cNvSpPr>
          <p:nvPr>
            <p:ph idx="1"/>
          </p:nvPr>
        </p:nvSpPr>
        <p:spPr>
          <a:xfrm>
            <a:off x="533400" y="2438400"/>
            <a:ext cx="8229600" cy="3733800"/>
          </a:xfrm>
        </p:spPr>
        <p:txBody>
          <a:bodyPr>
            <a:normAutofit fontScale="92500" lnSpcReduction="20000"/>
          </a:bodyPr>
          <a:lstStyle/>
          <a:p>
            <a:r>
              <a:rPr lang="en-US" sz="2600" dirty="0" smtClean="0"/>
              <a:t>Non-urbanized Area</a:t>
            </a:r>
          </a:p>
          <a:p>
            <a:pPr lvl="1"/>
            <a:r>
              <a:rPr lang="en-US" sz="2400" dirty="0" smtClean="0"/>
              <a:t>Retains RTAP and Intercity Bus set-asides</a:t>
            </a:r>
          </a:p>
          <a:p>
            <a:endParaRPr lang="en-US" sz="1600" dirty="0" smtClean="0"/>
          </a:p>
          <a:p>
            <a:r>
              <a:rPr lang="en-US" sz="2600" dirty="0" smtClean="0"/>
              <a:t>Bus and Bus Facility Program</a:t>
            </a:r>
          </a:p>
          <a:p>
            <a:pPr lvl="1"/>
            <a:r>
              <a:rPr lang="en-US" sz="2400" dirty="0" smtClean="0"/>
              <a:t>Funding is reduced by half and turned into a formula program including a suballocation distribution heavily weighted to large metropolitan centers </a:t>
            </a:r>
          </a:p>
          <a:p>
            <a:pPr lvl="1"/>
            <a:r>
              <a:rPr lang="en-US" sz="2400" dirty="0" smtClean="0"/>
              <a:t>Each state receives $1.25 million off-the-top </a:t>
            </a:r>
          </a:p>
          <a:p>
            <a:pPr lvl="1"/>
            <a:r>
              <a:rPr lang="en-US" sz="2400" dirty="0" smtClean="0"/>
              <a:t>Of remaining funds -  </a:t>
            </a:r>
            <a:r>
              <a:rPr lang="en-US" sz="2000" dirty="0" smtClean="0"/>
              <a:t>Areas over 200,000 (87 percent) and other MPOs (13 percent) </a:t>
            </a:r>
            <a:endParaRPr lang="en-US" sz="2400" dirty="0" smtClean="0"/>
          </a:p>
          <a:p>
            <a:pPr lvl="1"/>
            <a:r>
              <a:rPr lang="en-US" sz="2400" dirty="0" smtClean="0"/>
              <a:t>Significant negative impact with reduced funding to Iowa for new and replacement buses.</a:t>
            </a:r>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600" i="1" dirty="0" smtClean="0"/>
              <a:t>Public Transit</a:t>
            </a:r>
            <a:endParaRPr lang="en-US" sz="3600" dirty="0"/>
          </a:p>
        </p:txBody>
      </p:sp>
      <p:sp>
        <p:nvSpPr>
          <p:cNvPr id="3" name="Content Placeholder 2"/>
          <p:cNvSpPr>
            <a:spLocks noGrp="1"/>
          </p:cNvSpPr>
          <p:nvPr>
            <p:ph idx="1"/>
          </p:nvPr>
        </p:nvSpPr>
        <p:spPr>
          <a:xfrm>
            <a:off x="457200" y="2590800"/>
            <a:ext cx="8229600" cy="3535363"/>
          </a:xfrm>
        </p:spPr>
        <p:txBody>
          <a:bodyPr>
            <a:normAutofit/>
          </a:bodyPr>
          <a:lstStyle/>
          <a:p>
            <a:r>
              <a:rPr lang="en-US" sz="2800" dirty="0" smtClean="0"/>
              <a:t>Performance Measures and Asset Management</a:t>
            </a:r>
          </a:p>
          <a:p>
            <a:pPr lvl="1"/>
            <a:r>
              <a:rPr lang="en-US" sz="2400" dirty="0" smtClean="0"/>
              <a:t>A National Transit Asset Management System will be established  </a:t>
            </a:r>
          </a:p>
          <a:p>
            <a:pPr lvl="1"/>
            <a:r>
              <a:rPr lang="en-US" sz="2400" dirty="0" smtClean="0"/>
              <a:t>All transit agencies will be required to develop an asset management plan</a:t>
            </a:r>
          </a:p>
          <a:p>
            <a:pPr lvl="1"/>
            <a:r>
              <a:rPr lang="en-US" sz="2400" dirty="0" smtClean="0"/>
              <a:t>Funding will be targeted in accordance with asset management plan and performance measures.</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Motor Carrier</a:t>
            </a:r>
            <a:endParaRPr lang="en-US" i="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A84B58-0370-4375-9935-5C3F6E36C7DB}" type="slidenum">
              <a:rPr lang="en-US" smtClean="0"/>
              <a:pPr/>
              <a:t>5</a:t>
            </a:fld>
            <a:endParaRPr lang="en-US"/>
          </a:p>
        </p:txBody>
      </p:sp>
      <p:pic>
        <p:nvPicPr>
          <p:cNvPr id="3" name="Picture 9"/>
          <p:cNvPicPr>
            <a:picLocks noChangeAspect="1" noChangeArrowheads="1"/>
          </p:cNvPicPr>
          <p:nvPr/>
        </p:nvPicPr>
        <p:blipFill>
          <a:blip r:embed="rId2" cstate="print"/>
          <a:srcRect/>
          <a:stretch>
            <a:fillRect/>
          </a:stretch>
        </p:blipFill>
        <p:spPr bwMode="auto">
          <a:xfrm>
            <a:off x="685800" y="1295400"/>
            <a:ext cx="7824371"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normAutofit/>
          </a:bodyPr>
          <a:lstStyle/>
          <a:p>
            <a:r>
              <a:rPr lang="en-US" sz="3600" i="1" dirty="0" smtClean="0"/>
              <a:t>Motor Carrier</a:t>
            </a:r>
            <a:endParaRPr lang="en-US" sz="3600" i="1" dirty="0"/>
          </a:p>
        </p:txBody>
      </p:sp>
      <p:sp>
        <p:nvSpPr>
          <p:cNvPr id="3" name="Content Placeholder 2"/>
          <p:cNvSpPr>
            <a:spLocks noGrp="1"/>
          </p:cNvSpPr>
          <p:nvPr>
            <p:ph idx="1"/>
          </p:nvPr>
        </p:nvSpPr>
        <p:spPr>
          <a:xfrm>
            <a:off x="457200" y="2667000"/>
            <a:ext cx="8229600" cy="3459163"/>
          </a:xfrm>
        </p:spPr>
        <p:txBody>
          <a:bodyPr>
            <a:normAutofit/>
          </a:bodyPr>
          <a:lstStyle/>
          <a:p>
            <a:r>
              <a:rPr lang="en-US" sz="2800" dirty="0" smtClean="0"/>
              <a:t>Retains current programs with stable funding</a:t>
            </a:r>
          </a:p>
          <a:p>
            <a:r>
              <a:rPr lang="en-US" sz="2800" dirty="0" smtClean="0"/>
              <a:t>Requires a number of rulemakings and studies including:</a:t>
            </a:r>
          </a:p>
          <a:p>
            <a:pPr lvl="1"/>
            <a:r>
              <a:rPr lang="en-US" sz="2400" dirty="0" smtClean="0"/>
              <a:t>Hours-of-Service, </a:t>
            </a:r>
          </a:p>
          <a:p>
            <a:pPr lvl="1"/>
            <a:r>
              <a:rPr lang="en-US" sz="2400" dirty="0" smtClean="0"/>
              <a:t>driver fatigue, </a:t>
            </a:r>
          </a:p>
          <a:p>
            <a:pPr lvl="1"/>
            <a:r>
              <a:rPr lang="en-US" sz="2400" dirty="0" smtClean="0"/>
              <a:t>availability of commercial truck parking facilities and </a:t>
            </a:r>
          </a:p>
          <a:p>
            <a:pPr lvl="1"/>
            <a:r>
              <a:rPr lang="en-US" sz="2400" dirty="0" smtClean="0"/>
              <a:t>truck size-and-weight</a:t>
            </a:r>
          </a:p>
        </p:txBody>
      </p:sp>
      <p:sp>
        <p:nvSpPr>
          <p:cNvPr id="4" name="Slide Number Placeholder 3"/>
          <p:cNvSpPr>
            <a:spLocks noGrp="1"/>
          </p:cNvSpPr>
          <p:nvPr>
            <p:ph type="sldNum" sz="quarter" idx="12"/>
          </p:nvPr>
        </p:nvSpPr>
        <p:spPr/>
        <p:txBody>
          <a:bodyPr/>
          <a:lstStyle/>
          <a:p>
            <a:fld id="{71A84B58-0370-4375-9935-5C3F6E36C7D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normAutofit/>
          </a:bodyPr>
          <a:lstStyle/>
          <a:p>
            <a:r>
              <a:rPr lang="en-US" sz="3600" i="1" dirty="0" smtClean="0"/>
              <a:t>Motor Carrier</a:t>
            </a:r>
            <a:endParaRPr lang="en-US" sz="3600" i="1" dirty="0"/>
          </a:p>
        </p:txBody>
      </p:sp>
      <p:sp>
        <p:nvSpPr>
          <p:cNvPr id="3" name="Content Placeholder 2"/>
          <p:cNvSpPr>
            <a:spLocks noGrp="1"/>
          </p:cNvSpPr>
          <p:nvPr>
            <p:ph idx="1"/>
          </p:nvPr>
        </p:nvSpPr>
        <p:spPr>
          <a:xfrm>
            <a:off x="457200" y="2667000"/>
            <a:ext cx="8229600" cy="3459163"/>
          </a:xfrm>
        </p:spPr>
        <p:txBody>
          <a:bodyPr>
            <a:normAutofit lnSpcReduction="10000"/>
          </a:bodyPr>
          <a:lstStyle/>
          <a:p>
            <a:r>
              <a:rPr lang="en-US" sz="2800" dirty="0" smtClean="0"/>
              <a:t>Agricultural Operations Exemptions</a:t>
            </a:r>
          </a:p>
          <a:p>
            <a:pPr lvl="1"/>
            <a:r>
              <a:rPr lang="en-US" sz="2400" dirty="0" smtClean="0"/>
              <a:t>Effective October 1, 2012</a:t>
            </a:r>
          </a:p>
          <a:p>
            <a:pPr lvl="1"/>
            <a:r>
              <a:rPr lang="en-US" sz="2400" dirty="0" smtClean="0"/>
              <a:t>A covered farm vehicle is exempt from requirements related to:</a:t>
            </a:r>
          </a:p>
          <a:p>
            <a:pPr lvl="2"/>
            <a:r>
              <a:rPr lang="en-US" dirty="0" smtClean="0"/>
              <a:t>Commercial Drivers License</a:t>
            </a:r>
          </a:p>
          <a:p>
            <a:pPr lvl="2"/>
            <a:r>
              <a:rPr lang="en-US" dirty="0" smtClean="0"/>
              <a:t>Drug-testing</a:t>
            </a:r>
          </a:p>
          <a:p>
            <a:pPr lvl="2"/>
            <a:r>
              <a:rPr lang="en-US" dirty="0" smtClean="0"/>
              <a:t>Hours of service </a:t>
            </a:r>
          </a:p>
          <a:p>
            <a:pPr lvl="2"/>
            <a:r>
              <a:rPr lang="en-US" dirty="0" smtClean="0"/>
              <a:t>Vehicle inspection</a:t>
            </a:r>
          </a:p>
        </p:txBody>
      </p:sp>
      <p:sp>
        <p:nvSpPr>
          <p:cNvPr id="4" name="Slide Number Placeholder 3"/>
          <p:cNvSpPr>
            <a:spLocks noGrp="1"/>
          </p:cNvSpPr>
          <p:nvPr>
            <p:ph type="sldNum" sz="quarter" idx="12"/>
          </p:nvPr>
        </p:nvSpPr>
        <p:spPr/>
        <p:txBody>
          <a:bodyPr/>
          <a:lstStyle/>
          <a:p>
            <a:fld id="{71A84B58-0370-4375-9935-5C3F6E36C7D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normAutofit/>
          </a:bodyPr>
          <a:lstStyle/>
          <a:p>
            <a:r>
              <a:rPr lang="en-US" sz="3600" i="1" dirty="0" smtClean="0"/>
              <a:t>Motor Carrier</a:t>
            </a:r>
            <a:endParaRPr lang="en-US" sz="3600" i="1" dirty="0"/>
          </a:p>
        </p:txBody>
      </p:sp>
      <p:sp>
        <p:nvSpPr>
          <p:cNvPr id="3" name="Content Placeholder 2"/>
          <p:cNvSpPr>
            <a:spLocks noGrp="1"/>
          </p:cNvSpPr>
          <p:nvPr>
            <p:ph idx="1"/>
          </p:nvPr>
        </p:nvSpPr>
        <p:spPr>
          <a:xfrm>
            <a:off x="457200" y="2667000"/>
            <a:ext cx="8229600" cy="3459163"/>
          </a:xfrm>
        </p:spPr>
        <p:txBody>
          <a:bodyPr>
            <a:normAutofit/>
          </a:bodyPr>
          <a:lstStyle/>
          <a:p>
            <a:r>
              <a:rPr lang="en-US" sz="2800" dirty="0" smtClean="0"/>
              <a:t>Agricultural Operations Exemptions </a:t>
            </a:r>
            <a:r>
              <a:rPr lang="en-US" sz="2000" dirty="0" smtClean="0"/>
              <a:t>(cont)</a:t>
            </a:r>
            <a:endParaRPr lang="en-US" sz="2800" dirty="0" smtClean="0"/>
          </a:p>
          <a:p>
            <a:pPr lvl="1"/>
            <a:r>
              <a:rPr lang="en-US" sz="2600" dirty="0" smtClean="0"/>
              <a:t>A covered farm vehicle means a motor vehicle that:</a:t>
            </a:r>
          </a:p>
          <a:p>
            <a:pPr lvl="2"/>
            <a:r>
              <a:rPr lang="en-US" dirty="0" smtClean="0"/>
              <a:t>Is operated by a farmer, a family member or employee</a:t>
            </a:r>
          </a:p>
          <a:p>
            <a:pPr lvl="2"/>
            <a:r>
              <a:rPr lang="en-US" dirty="0" smtClean="0"/>
              <a:t>Is transporting agricultural commodities, livestock or machinery or supplies</a:t>
            </a:r>
          </a:p>
          <a:p>
            <a:pPr lvl="2"/>
            <a:r>
              <a:rPr lang="en-US" dirty="0" smtClean="0"/>
              <a:t>Is </a:t>
            </a:r>
            <a:r>
              <a:rPr lang="en-US" u="sng" dirty="0" smtClean="0"/>
              <a:t>not</a:t>
            </a:r>
            <a:r>
              <a:rPr lang="en-US" dirty="0" smtClean="0"/>
              <a:t> transporting hazardous materials , </a:t>
            </a:r>
            <a:r>
              <a:rPr lang="en-US" u="sng" dirty="0" smtClean="0"/>
              <a:t>and</a:t>
            </a:r>
          </a:p>
          <a:p>
            <a:pPr lvl="2"/>
            <a:r>
              <a:rPr lang="en-US" dirty="0" smtClean="0"/>
              <a:t>Is </a:t>
            </a:r>
            <a:r>
              <a:rPr lang="en-US" u="sng" dirty="0" smtClean="0"/>
              <a:t>not</a:t>
            </a:r>
            <a:r>
              <a:rPr lang="en-US" dirty="0" smtClean="0"/>
              <a:t> used as a for-hire motor carrier.</a:t>
            </a:r>
          </a:p>
        </p:txBody>
      </p:sp>
      <p:sp>
        <p:nvSpPr>
          <p:cNvPr id="4" name="Slide Number Placeholder 3"/>
          <p:cNvSpPr>
            <a:spLocks noGrp="1"/>
          </p:cNvSpPr>
          <p:nvPr>
            <p:ph type="sldNum" sz="quarter" idx="12"/>
          </p:nvPr>
        </p:nvSpPr>
        <p:spPr/>
        <p:txBody>
          <a:bodyPr/>
          <a:lstStyle/>
          <a:p>
            <a:fld id="{71A84B58-0370-4375-9935-5C3F6E36C7D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normAutofit/>
          </a:bodyPr>
          <a:lstStyle/>
          <a:p>
            <a:r>
              <a:rPr lang="en-US" sz="3600" i="1" dirty="0" smtClean="0"/>
              <a:t>Motor Carrier</a:t>
            </a:r>
            <a:endParaRPr lang="en-US" sz="3600" i="1" dirty="0"/>
          </a:p>
        </p:txBody>
      </p:sp>
      <p:sp>
        <p:nvSpPr>
          <p:cNvPr id="3" name="Content Placeholder 2"/>
          <p:cNvSpPr>
            <a:spLocks noGrp="1"/>
          </p:cNvSpPr>
          <p:nvPr>
            <p:ph idx="1"/>
          </p:nvPr>
        </p:nvSpPr>
        <p:spPr>
          <a:xfrm>
            <a:off x="457200" y="2667000"/>
            <a:ext cx="8229600" cy="3459163"/>
          </a:xfrm>
        </p:spPr>
        <p:txBody>
          <a:bodyPr>
            <a:normAutofit/>
          </a:bodyPr>
          <a:lstStyle/>
          <a:p>
            <a:r>
              <a:rPr lang="en-US" sz="2800" dirty="0" smtClean="0"/>
              <a:t>Agricultural Operations Exemptions </a:t>
            </a:r>
            <a:r>
              <a:rPr lang="en-US" sz="2000" dirty="0" smtClean="0"/>
              <a:t>(cont)</a:t>
            </a:r>
            <a:endParaRPr lang="en-US" sz="2800" dirty="0" smtClean="0"/>
          </a:p>
          <a:p>
            <a:pPr lvl="1"/>
            <a:r>
              <a:rPr lang="en-US" sz="2600" dirty="0" smtClean="0"/>
              <a:t>A covered farm vehicle with a gross vehicle weight rating or gross vehicle weight of:</a:t>
            </a:r>
          </a:p>
          <a:p>
            <a:pPr lvl="2"/>
            <a:r>
              <a:rPr lang="en-US" dirty="0" smtClean="0"/>
              <a:t>26,001 pounds or less can </a:t>
            </a:r>
            <a:r>
              <a:rPr lang="en-US" smtClean="0"/>
              <a:t>operate anywhere </a:t>
            </a:r>
            <a:r>
              <a:rPr lang="en-US" dirty="0" smtClean="0"/>
              <a:t>in the US</a:t>
            </a:r>
          </a:p>
          <a:p>
            <a:pPr lvl="2"/>
            <a:r>
              <a:rPr lang="en-US" dirty="0" smtClean="0"/>
              <a:t>Over than 26,001 can operate anywhere within the state or within 150 air miles of the farm</a:t>
            </a:r>
          </a:p>
          <a:p>
            <a:pPr lvl="1"/>
            <a:endParaRPr lang="en-US"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Highway Safety</a:t>
            </a:r>
            <a:endParaRPr lang="en-US" sz="3600" i="1" dirty="0"/>
          </a:p>
        </p:txBody>
      </p:sp>
      <p:sp>
        <p:nvSpPr>
          <p:cNvPr id="3" name="Content Placeholder 2"/>
          <p:cNvSpPr>
            <a:spLocks noGrp="1"/>
          </p:cNvSpPr>
          <p:nvPr>
            <p:ph idx="1"/>
          </p:nvPr>
        </p:nvSpPr>
        <p:spPr>
          <a:xfrm>
            <a:off x="457200" y="2286000"/>
            <a:ext cx="8229600" cy="3840163"/>
          </a:xfrm>
        </p:spPr>
        <p:txBody>
          <a:bodyPr>
            <a:normAutofit/>
          </a:bodyPr>
          <a:lstStyle/>
          <a:p>
            <a:r>
              <a:rPr lang="en-US" sz="2400" dirty="0" smtClean="0"/>
              <a:t>Continues existing highway traffic safety grants except safety belt performance and child safety and booster seat grants</a:t>
            </a:r>
          </a:p>
          <a:p>
            <a:r>
              <a:rPr lang="en-US" sz="2400" dirty="0" smtClean="0"/>
              <a:t>Added programs for distracted driver incentive grants, Graduated Drivers License laws and research in DUI technology</a:t>
            </a:r>
          </a:p>
          <a:p>
            <a:r>
              <a:rPr lang="en-US" sz="2400" dirty="0" smtClean="0"/>
              <a:t>Added program to provide grants to states that pass and enforce mandatory all-offender interlock laws</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3600" i="1" dirty="0" smtClean="0"/>
              <a:t>Rail</a:t>
            </a:r>
            <a:endParaRPr lang="en-US" sz="3600" i="1" dirty="0"/>
          </a:p>
        </p:txBody>
      </p:sp>
      <p:sp>
        <p:nvSpPr>
          <p:cNvPr id="3" name="Content Placeholder 2"/>
          <p:cNvSpPr>
            <a:spLocks noGrp="1"/>
          </p:cNvSpPr>
          <p:nvPr>
            <p:ph idx="1"/>
          </p:nvPr>
        </p:nvSpPr>
        <p:spPr>
          <a:xfrm>
            <a:off x="457200" y="2743200"/>
            <a:ext cx="8229600" cy="3382963"/>
          </a:xfrm>
        </p:spPr>
        <p:txBody>
          <a:bodyPr>
            <a:normAutofit/>
          </a:bodyPr>
          <a:lstStyle/>
          <a:p>
            <a:r>
              <a:rPr lang="en-US" sz="2800" dirty="0" smtClean="0"/>
              <a:t>Rail title was not included in MAP-21</a:t>
            </a:r>
          </a:p>
          <a:p>
            <a:r>
              <a:rPr lang="en-US" sz="2800" dirty="0" smtClean="0"/>
              <a:t>Establishes a set-aside – taken from the HSIP - for highway-railway grade crossing improvements (Section 130) based on SAFETEA-LU formula</a:t>
            </a:r>
            <a:endParaRPr lang="en-US" sz="28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90600"/>
          </a:xfrm>
        </p:spPr>
        <p:txBody>
          <a:bodyPr>
            <a:normAutofit/>
          </a:bodyPr>
          <a:lstStyle/>
          <a:p>
            <a:r>
              <a:rPr lang="en-US" sz="3600" i="1" dirty="0" smtClean="0"/>
              <a:t>Commission Discussions</a:t>
            </a:r>
            <a:endParaRPr lang="en-US" sz="3600" i="1" dirty="0"/>
          </a:p>
        </p:txBody>
      </p:sp>
      <p:sp>
        <p:nvSpPr>
          <p:cNvPr id="3" name="Content Placeholder 2"/>
          <p:cNvSpPr>
            <a:spLocks noGrp="1"/>
          </p:cNvSpPr>
          <p:nvPr>
            <p:ph idx="1"/>
          </p:nvPr>
        </p:nvSpPr>
        <p:spPr>
          <a:xfrm>
            <a:off x="457200" y="2133600"/>
            <a:ext cx="8229600" cy="4191000"/>
          </a:xfrm>
        </p:spPr>
        <p:txBody>
          <a:bodyPr>
            <a:noAutofit/>
          </a:bodyPr>
          <a:lstStyle/>
          <a:p>
            <a:r>
              <a:rPr lang="en-US" sz="2400" dirty="0" smtClean="0"/>
              <a:t>Expansion of NHS</a:t>
            </a:r>
          </a:p>
          <a:p>
            <a:r>
              <a:rPr lang="en-US" sz="2400" dirty="0" smtClean="0"/>
              <a:t>Use of CMAQ funding</a:t>
            </a:r>
          </a:p>
          <a:p>
            <a:r>
              <a:rPr lang="en-US" sz="2400" dirty="0" smtClean="0"/>
              <a:t>Distribution of STP and TA funding between State and local governments</a:t>
            </a:r>
          </a:p>
          <a:p>
            <a:r>
              <a:rPr lang="en-US" sz="2400" dirty="0" smtClean="0"/>
              <a:t>Use of Transportation Alternatives funding for:</a:t>
            </a:r>
          </a:p>
          <a:p>
            <a:pPr lvl="1"/>
            <a:r>
              <a:rPr lang="en-US" sz="2400" dirty="0" smtClean="0"/>
              <a:t>Transportation Enhancements</a:t>
            </a:r>
          </a:p>
          <a:p>
            <a:pPr lvl="1"/>
            <a:r>
              <a:rPr lang="en-US" sz="2400" dirty="0" smtClean="0"/>
              <a:t>Safe Routes to School</a:t>
            </a:r>
          </a:p>
          <a:p>
            <a:pPr lvl="1"/>
            <a:r>
              <a:rPr lang="en-US" sz="2400" dirty="0" smtClean="0"/>
              <a:t>Recreational Trails</a:t>
            </a:r>
          </a:p>
          <a:p>
            <a:pPr lvl="1"/>
            <a:r>
              <a:rPr lang="en-US" sz="2400" dirty="0" smtClean="0"/>
              <a:t>Scenic Byways</a:t>
            </a:r>
            <a:endParaRPr lang="en-US" sz="24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229600" cy="1143000"/>
          </a:xfrm>
        </p:spPr>
        <p:txBody>
          <a:bodyPr/>
          <a:lstStyle/>
          <a:p>
            <a:r>
              <a:rPr lang="en-US" i="1" dirty="0" smtClean="0"/>
              <a:t>Commission Schedule</a:t>
            </a:r>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57</a:t>
            </a:fld>
            <a:endParaRPr lang="en-US"/>
          </a:p>
        </p:txBody>
      </p:sp>
      <p:sp>
        <p:nvSpPr>
          <p:cNvPr id="5" name="Content Placeholder 2"/>
          <p:cNvSpPr>
            <a:spLocks noGrp="1"/>
          </p:cNvSpPr>
          <p:nvPr>
            <p:ph idx="1"/>
          </p:nvPr>
        </p:nvSpPr>
        <p:spPr>
          <a:xfrm>
            <a:off x="381000" y="1752600"/>
            <a:ext cx="8229600" cy="3916363"/>
          </a:xfrm>
        </p:spPr>
        <p:txBody>
          <a:bodyPr>
            <a:noAutofit/>
          </a:bodyPr>
          <a:lstStyle/>
          <a:p>
            <a:r>
              <a:rPr lang="en-US" sz="2400" dirty="0" smtClean="0"/>
              <a:t>Transportation Alternatives/ICAAP</a:t>
            </a:r>
          </a:p>
          <a:p>
            <a:pPr lvl="1"/>
            <a:r>
              <a:rPr lang="en-US" sz="2000" dirty="0" smtClean="0"/>
              <a:t>Presentation of Background Information: September (complete)</a:t>
            </a:r>
          </a:p>
          <a:p>
            <a:pPr lvl="1"/>
            <a:r>
              <a:rPr lang="en-US" sz="2000" dirty="0" smtClean="0"/>
              <a:t>Presentation of Initial Staff Recommendation: October 8</a:t>
            </a:r>
          </a:p>
          <a:p>
            <a:pPr lvl="1"/>
            <a:r>
              <a:rPr lang="en-US" sz="2000" dirty="0" smtClean="0"/>
              <a:t>Comment Period for Initial Staff Recommendation: After October 8</a:t>
            </a:r>
          </a:p>
          <a:p>
            <a:pPr lvl="1"/>
            <a:r>
              <a:rPr lang="en-US" sz="2000" dirty="0" smtClean="0"/>
              <a:t>Presentation of Formal Staff Recommendation: November 13</a:t>
            </a:r>
          </a:p>
          <a:p>
            <a:pPr lvl="1"/>
            <a:r>
              <a:rPr lang="en-US" sz="2000" dirty="0" smtClean="0"/>
              <a:t>Commission Action: December 11</a:t>
            </a:r>
          </a:p>
          <a:p>
            <a:r>
              <a:rPr lang="en-US" sz="2400" dirty="0" smtClean="0"/>
              <a:t>STP/Bridge Funding</a:t>
            </a:r>
          </a:p>
          <a:p>
            <a:pPr lvl="1"/>
            <a:r>
              <a:rPr lang="en-US" sz="2000" dirty="0" smtClean="0"/>
              <a:t>Presentation of Background Information: October 8</a:t>
            </a:r>
          </a:p>
          <a:p>
            <a:pPr lvl="1"/>
            <a:r>
              <a:rPr lang="en-US" sz="2000" dirty="0" smtClean="0"/>
              <a:t>Presentation of Initial Staff Recommendation: November 13</a:t>
            </a:r>
          </a:p>
          <a:p>
            <a:pPr lvl="1"/>
            <a:r>
              <a:rPr lang="en-US" sz="2000" dirty="0" smtClean="0"/>
              <a:t>Comment Period for Initial Staff Recommendation: After November 13</a:t>
            </a:r>
          </a:p>
          <a:p>
            <a:pPr lvl="1"/>
            <a:r>
              <a:rPr lang="en-US" sz="2000" dirty="0" smtClean="0"/>
              <a:t>Presentation of Formal Staff Recommendation: December 11</a:t>
            </a:r>
          </a:p>
          <a:p>
            <a:pPr lvl="1"/>
            <a:r>
              <a:rPr lang="en-US" sz="2000" dirty="0" smtClean="0"/>
              <a:t>Commission Action: January 15</a:t>
            </a:r>
          </a:p>
          <a:p>
            <a:endParaRPr lang="en-US" sz="24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r>
              <a:rPr lang="en-US" dirty="0" smtClean="0"/>
              <a:t>Where to get more information</a:t>
            </a:r>
          </a:p>
          <a:p>
            <a:pPr lvl="1"/>
            <a:r>
              <a:rPr lang="en-US" dirty="0" smtClean="0"/>
              <a:t>FHWA web site </a:t>
            </a:r>
            <a:r>
              <a:rPr lang="en-US" sz="2400" dirty="0" smtClean="0">
                <a:hlinkClick r:id="rId2"/>
              </a:rPr>
              <a:t>http://www.fhwa.dot.gov/map21/</a:t>
            </a:r>
            <a:r>
              <a:rPr lang="en-US" sz="2400" dirty="0" smtClean="0"/>
              <a:t> has </a:t>
            </a:r>
            <a:endParaRPr lang="en-US" dirty="0" smtClean="0"/>
          </a:p>
          <a:p>
            <a:pPr lvl="2"/>
            <a:r>
              <a:rPr lang="en-US" dirty="0" smtClean="0"/>
              <a:t>Fact Sheets</a:t>
            </a:r>
          </a:p>
          <a:p>
            <a:pPr lvl="2"/>
            <a:r>
              <a:rPr lang="en-US" dirty="0" smtClean="0"/>
              <a:t>Questions and Answers</a:t>
            </a:r>
          </a:p>
          <a:p>
            <a:pPr lvl="2"/>
            <a:r>
              <a:rPr lang="en-US" dirty="0" smtClean="0"/>
              <a:t>Guidance</a:t>
            </a:r>
          </a:p>
          <a:p>
            <a:pPr lvl="2"/>
            <a:r>
              <a:rPr lang="en-US" dirty="0" smtClean="0"/>
              <a:t>Presentations</a:t>
            </a:r>
          </a:p>
          <a:p>
            <a:pPr lvl="1"/>
            <a:r>
              <a:rPr lang="en-US" dirty="0" smtClean="0"/>
              <a:t>FTA web site </a:t>
            </a:r>
            <a:r>
              <a:rPr lang="en-US" sz="2000" dirty="0" smtClean="0">
                <a:hlinkClick r:id="rId3"/>
              </a:rPr>
              <a:t>http://www.fta.dot.gov/map21/</a:t>
            </a:r>
            <a:r>
              <a:rPr lang="en-US" sz="2000" dirty="0" smtClean="0"/>
              <a:t> </a:t>
            </a:r>
            <a:r>
              <a:rPr lang="en-US" dirty="0" smtClean="0"/>
              <a:t>also has links to transit information</a:t>
            </a:r>
          </a:p>
          <a:p>
            <a:pPr lvl="1"/>
            <a:r>
              <a:rPr lang="en-US" dirty="0" smtClean="0"/>
              <a:t>Additional federal and state information through the Iowa DOT web site </a:t>
            </a:r>
            <a:r>
              <a:rPr lang="en-US" sz="2000" dirty="0" smtClean="0">
                <a:hlinkClick r:id="rId4"/>
              </a:rPr>
              <a:t>http://www.iowadot.gov/map-21.html</a:t>
            </a:r>
            <a:r>
              <a:rPr lang="en-US" sz="2000"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Finance and Revenue</a:t>
            </a:r>
            <a:endParaRPr lang="en-US" sz="3600" dirty="0"/>
          </a:p>
        </p:txBody>
      </p:sp>
      <p:sp>
        <p:nvSpPr>
          <p:cNvPr id="3" name="Content Placeholder 2"/>
          <p:cNvSpPr>
            <a:spLocks noGrp="1"/>
          </p:cNvSpPr>
          <p:nvPr>
            <p:ph idx="1"/>
          </p:nvPr>
        </p:nvSpPr>
        <p:spPr>
          <a:xfrm>
            <a:off x="457200" y="2133600"/>
            <a:ext cx="8229600" cy="3992563"/>
          </a:xfrm>
        </p:spPr>
        <p:txBody>
          <a:bodyPr>
            <a:normAutofit/>
          </a:bodyPr>
          <a:lstStyle/>
          <a:p>
            <a:pPr marL="342900" lvl="8" indent="-342900"/>
            <a:r>
              <a:rPr lang="en-US" sz="2800" dirty="0" smtClean="0"/>
              <a:t>Total funding authorization is $52.78 billion in FFY 2013 and $52.98 in FFY 2014</a:t>
            </a:r>
          </a:p>
          <a:p>
            <a:pPr marL="342900" lvl="8" indent="-342900"/>
            <a:endParaRPr lang="en-US" sz="2800" i="1" dirty="0" smtClean="0"/>
          </a:p>
          <a:p>
            <a:pPr marL="342900" lvl="8" indent="-342900"/>
            <a:endParaRPr lang="en-US" sz="2800" i="1" dirty="0" smtClean="0"/>
          </a:p>
          <a:p>
            <a:pPr marL="342900" lvl="8" indent="-342900"/>
            <a:endParaRPr lang="en-US" sz="2800" i="1" dirty="0" smtClean="0"/>
          </a:p>
          <a:p>
            <a:pPr marL="342900" lvl="8" indent="-342900"/>
            <a:endParaRPr lang="en-US" sz="2800" i="1" dirty="0" smtClean="0"/>
          </a:p>
          <a:p>
            <a:pPr marL="342900" lvl="8" indent="-342900"/>
            <a:endParaRPr lang="en-US" sz="2800" i="1" dirty="0" smtClean="0"/>
          </a:p>
          <a:p>
            <a:pPr marL="342900" lvl="8" indent="-342900"/>
            <a:endParaRPr lang="en-US" sz="2800" i="1" dirty="0" smtClean="0"/>
          </a:p>
          <a:p>
            <a:pPr marL="342900" lvl="8" indent="-342900"/>
            <a:endParaRPr lang="en-US" sz="1100" i="1" dirty="0" smtClean="0"/>
          </a:p>
          <a:p>
            <a:pPr marL="342900" lvl="8" indent="-342900" algn="r">
              <a:buNone/>
            </a:pPr>
            <a:endParaRPr lang="en-US" sz="1100" i="1" dirty="0" smtClean="0"/>
          </a:p>
          <a:p>
            <a:endParaRPr lang="en-US" sz="2800" dirty="0" smtClean="0"/>
          </a:p>
          <a:p>
            <a:endParaRPr lang="en-US" dirty="0" smtClean="0"/>
          </a:p>
        </p:txBody>
      </p:sp>
      <p:sp>
        <p:nvSpPr>
          <p:cNvPr id="4" name="Slide Number Placeholder 3"/>
          <p:cNvSpPr>
            <a:spLocks noGrp="1"/>
          </p:cNvSpPr>
          <p:nvPr>
            <p:ph type="sldNum" sz="quarter" idx="12"/>
          </p:nvPr>
        </p:nvSpPr>
        <p:spPr/>
        <p:txBody>
          <a:bodyPr/>
          <a:lstStyle/>
          <a:p>
            <a:fld id="{71A84B58-0370-4375-9935-5C3F6E36C7DB}" type="slidenum">
              <a:rPr lang="en-US" smtClean="0"/>
              <a:pPr/>
              <a:t>6</a:t>
            </a:fld>
            <a:endParaRPr lang="en-US"/>
          </a:p>
        </p:txBody>
      </p:sp>
      <p:graphicFrame>
        <p:nvGraphicFramePr>
          <p:cNvPr id="5" name="Table 4"/>
          <p:cNvGraphicFramePr>
            <a:graphicFrameLocks noGrp="1"/>
          </p:cNvGraphicFramePr>
          <p:nvPr/>
        </p:nvGraphicFramePr>
        <p:xfrm>
          <a:off x="1143000" y="3352799"/>
          <a:ext cx="6705600" cy="2819403"/>
        </p:xfrm>
        <a:graphic>
          <a:graphicData uri="http://schemas.openxmlformats.org/drawingml/2006/table">
            <a:tbl>
              <a:tblPr firstRow="1" bandRow="1">
                <a:tableStyleId>{5C22544A-7EE6-4342-B048-85BDC9FD1C3A}</a:tableStyleId>
              </a:tblPr>
              <a:tblGrid>
                <a:gridCol w="2235200"/>
                <a:gridCol w="2235200"/>
                <a:gridCol w="2235200"/>
              </a:tblGrid>
              <a:tr h="473371">
                <a:tc>
                  <a:txBody>
                    <a:bodyPr/>
                    <a:lstStyle/>
                    <a:p>
                      <a:endParaRPr lang="en-US" sz="2400" dirty="0"/>
                    </a:p>
                  </a:txBody>
                  <a:tcPr/>
                </a:tc>
                <a:tc>
                  <a:txBody>
                    <a:bodyPr/>
                    <a:lstStyle/>
                    <a:p>
                      <a:pPr algn="r"/>
                      <a:r>
                        <a:rPr lang="en-US" sz="2400" dirty="0" smtClean="0"/>
                        <a:t>FFY</a:t>
                      </a:r>
                      <a:r>
                        <a:rPr lang="en-US" sz="2400" baseline="0" dirty="0" smtClean="0"/>
                        <a:t> 2013</a:t>
                      </a:r>
                      <a:endParaRPr lang="en-US" sz="2400" dirty="0"/>
                    </a:p>
                  </a:txBody>
                  <a:tcPr/>
                </a:tc>
                <a:tc>
                  <a:txBody>
                    <a:bodyPr/>
                    <a:lstStyle/>
                    <a:p>
                      <a:pPr algn="r"/>
                      <a:r>
                        <a:rPr lang="en-US" sz="2400" dirty="0" smtClean="0"/>
                        <a:t>FFY 2014</a:t>
                      </a:r>
                      <a:endParaRPr lang="en-US" sz="2400" dirty="0"/>
                    </a:p>
                  </a:txBody>
                  <a:tcPr/>
                </a:tc>
              </a:tr>
              <a:tr h="378697">
                <a:tc>
                  <a:txBody>
                    <a:bodyPr/>
                    <a:lstStyle/>
                    <a:p>
                      <a:r>
                        <a:rPr lang="en-US" sz="1800" dirty="0" smtClean="0"/>
                        <a:t>Highway</a:t>
                      </a:r>
                      <a:endParaRPr lang="en-US" sz="1800" dirty="0"/>
                    </a:p>
                  </a:txBody>
                  <a:tcPr/>
                </a:tc>
                <a:tc>
                  <a:txBody>
                    <a:bodyPr/>
                    <a:lstStyle/>
                    <a:p>
                      <a:pPr algn="r"/>
                      <a:r>
                        <a:rPr lang="en-US" sz="1800" dirty="0" smtClean="0"/>
                        <a:t>$40.4 billion</a:t>
                      </a:r>
                      <a:endParaRPr lang="en-US" sz="1800" dirty="0"/>
                    </a:p>
                  </a:txBody>
                  <a:tcPr/>
                </a:tc>
                <a:tc>
                  <a:txBody>
                    <a:bodyPr/>
                    <a:lstStyle/>
                    <a:p>
                      <a:pPr algn="r"/>
                      <a:r>
                        <a:rPr lang="en-US" sz="1800" dirty="0" smtClean="0"/>
                        <a:t>$41 billion</a:t>
                      </a:r>
                      <a:endParaRPr lang="en-US" sz="1800" dirty="0"/>
                    </a:p>
                  </a:txBody>
                  <a:tcPr/>
                </a:tc>
              </a:tr>
              <a:tr h="378697">
                <a:tc>
                  <a:txBody>
                    <a:bodyPr/>
                    <a:lstStyle/>
                    <a:p>
                      <a:r>
                        <a:rPr lang="en-US" sz="1800" dirty="0" smtClean="0"/>
                        <a:t>Transit</a:t>
                      </a:r>
                      <a:endParaRPr lang="en-US" sz="1800" dirty="0"/>
                    </a:p>
                  </a:txBody>
                  <a:tcPr/>
                </a:tc>
                <a:tc>
                  <a:txBody>
                    <a:bodyPr/>
                    <a:lstStyle/>
                    <a:p>
                      <a:pPr algn="r"/>
                      <a:r>
                        <a:rPr lang="en-US" sz="1800" dirty="0" smtClean="0"/>
                        <a:t>$10.5 billion</a:t>
                      </a:r>
                      <a:endParaRPr lang="en-US" sz="1800" dirty="0"/>
                    </a:p>
                  </a:txBody>
                  <a:tcPr/>
                </a:tc>
                <a:tc>
                  <a:txBody>
                    <a:bodyPr/>
                    <a:lstStyle/>
                    <a:p>
                      <a:pPr algn="r"/>
                      <a:r>
                        <a:rPr lang="en-US" sz="1800" dirty="0" smtClean="0"/>
                        <a:t>$10.7 billion</a:t>
                      </a:r>
                      <a:endParaRPr lang="en-US" sz="1800" dirty="0"/>
                    </a:p>
                  </a:txBody>
                  <a:tcPr/>
                </a:tc>
              </a:tr>
              <a:tr h="529546">
                <a:tc>
                  <a:txBody>
                    <a:bodyPr/>
                    <a:lstStyle/>
                    <a:p>
                      <a:r>
                        <a:rPr lang="en-US" sz="1800" dirty="0" smtClean="0"/>
                        <a:t>Highway</a:t>
                      </a:r>
                      <a:r>
                        <a:rPr lang="en-US" sz="1800" baseline="0" dirty="0" smtClean="0"/>
                        <a:t> Traffic Safety</a:t>
                      </a:r>
                      <a:endParaRPr lang="en-US" sz="1800" dirty="0"/>
                    </a:p>
                  </a:txBody>
                  <a:tcPr/>
                </a:tc>
                <a:tc>
                  <a:txBody>
                    <a:bodyPr/>
                    <a:lstStyle/>
                    <a:p>
                      <a:pPr algn="r"/>
                      <a:r>
                        <a:rPr lang="en-US" sz="1800" dirty="0" smtClean="0"/>
                        <a:t>$670 million</a:t>
                      </a:r>
                      <a:endParaRPr lang="en-US" sz="1800" dirty="0"/>
                    </a:p>
                  </a:txBody>
                  <a:tcPr/>
                </a:tc>
                <a:tc>
                  <a:txBody>
                    <a:bodyPr/>
                    <a:lstStyle/>
                    <a:p>
                      <a:pPr algn="r"/>
                      <a:r>
                        <a:rPr lang="en-US" sz="1800" dirty="0" smtClean="0"/>
                        <a:t>$680 million</a:t>
                      </a:r>
                      <a:endParaRPr lang="en-US" sz="1800" dirty="0"/>
                    </a:p>
                  </a:txBody>
                  <a:tcPr/>
                </a:tc>
              </a:tr>
              <a:tr h="529546">
                <a:tc>
                  <a:txBody>
                    <a:bodyPr/>
                    <a:lstStyle/>
                    <a:p>
                      <a:r>
                        <a:rPr lang="en-US" sz="1800" dirty="0" smtClean="0"/>
                        <a:t>Commercial Safety</a:t>
                      </a:r>
                      <a:endParaRPr lang="en-US" sz="1800" dirty="0"/>
                    </a:p>
                  </a:txBody>
                  <a:tcPr/>
                </a:tc>
                <a:tc>
                  <a:txBody>
                    <a:bodyPr/>
                    <a:lstStyle/>
                    <a:p>
                      <a:pPr algn="r"/>
                      <a:r>
                        <a:rPr lang="en-US" sz="1800" dirty="0" smtClean="0"/>
                        <a:t>$561 million</a:t>
                      </a:r>
                      <a:endParaRPr lang="en-US" sz="1800" dirty="0"/>
                    </a:p>
                  </a:txBody>
                  <a:tcPr/>
                </a:tc>
                <a:tc>
                  <a:txBody>
                    <a:bodyPr/>
                    <a:lstStyle/>
                    <a:p>
                      <a:pPr algn="r"/>
                      <a:r>
                        <a:rPr lang="en-US" sz="1800" dirty="0" smtClean="0"/>
                        <a:t>$572 million</a:t>
                      </a:r>
                      <a:endParaRPr lang="en-US" sz="1800" dirty="0"/>
                    </a:p>
                  </a:txBody>
                  <a:tcPr/>
                </a:tc>
              </a:tr>
              <a:tr h="529546">
                <a:tc gridSpan="3">
                  <a:txBody>
                    <a:bodyPr/>
                    <a:lstStyle/>
                    <a:p>
                      <a:pPr algn="r"/>
                      <a:r>
                        <a:rPr lang="en-US" sz="1200" i="1" dirty="0" smtClean="0"/>
                        <a:t>Source</a:t>
                      </a:r>
                      <a:r>
                        <a:rPr lang="en-US" sz="1200" dirty="0" smtClean="0"/>
                        <a:t>: MAP-21 Act</a:t>
                      </a:r>
                      <a:endParaRPr lang="en-US" sz="1200" dirty="0"/>
                    </a:p>
                  </a:txBody>
                  <a:tcPr/>
                </a:tc>
                <a:tc hMerge="1">
                  <a:txBody>
                    <a:bodyPr/>
                    <a:lstStyle/>
                    <a:p>
                      <a:pPr algn="r"/>
                      <a:endParaRPr lang="en-US" sz="1800" dirty="0"/>
                    </a:p>
                  </a:txBody>
                  <a:tcPr/>
                </a:tc>
                <a:tc hMerge="1">
                  <a:txBody>
                    <a:bodyPr/>
                    <a:lstStyle/>
                    <a:p>
                      <a:pPr algn="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a:bodyPr>
          <a:lstStyle/>
          <a:p>
            <a:r>
              <a:rPr lang="en-US" sz="3600" i="1" dirty="0" smtClean="0"/>
              <a:t>Finance and Revenue</a:t>
            </a:r>
            <a:endParaRPr lang="en-US" sz="3600" i="1" dirty="0"/>
          </a:p>
        </p:txBody>
      </p:sp>
      <p:sp>
        <p:nvSpPr>
          <p:cNvPr id="3" name="Content Placeholder 2"/>
          <p:cNvSpPr>
            <a:spLocks noGrp="1"/>
          </p:cNvSpPr>
          <p:nvPr>
            <p:ph idx="1"/>
          </p:nvPr>
        </p:nvSpPr>
        <p:spPr>
          <a:xfrm>
            <a:off x="457200" y="2057400"/>
            <a:ext cx="8382000" cy="4068763"/>
          </a:xfrm>
        </p:spPr>
        <p:txBody>
          <a:bodyPr>
            <a:normAutofit/>
          </a:bodyPr>
          <a:lstStyle/>
          <a:p>
            <a:r>
              <a:rPr lang="en-US" sz="2800" dirty="0" smtClean="0"/>
              <a:t>Federal-aid highway programs – maintains current funding level for FFY 2012 and FFY 2013 with small inflation factor for FFY 2014</a:t>
            </a:r>
          </a:p>
          <a:p>
            <a:pPr lvl="1"/>
            <a:r>
              <a:rPr lang="en-US" sz="2400" dirty="0" smtClean="0"/>
              <a:t>FFY 2013/2014 state apportionments based on share of FFY 2012 apportionments – not individual formulas</a:t>
            </a:r>
          </a:p>
          <a:p>
            <a:r>
              <a:rPr lang="en-US" sz="2800" dirty="0" smtClean="0"/>
              <a:t>Each state will receive at least 95 percent of its contributions into the Highway Account of HTF in FFY 2014.  However, with the transfer of General Funds each state receives over 100 percent of contributions.</a:t>
            </a:r>
            <a:endParaRPr lang="en-US" dirty="0" smtClean="0"/>
          </a:p>
          <a:p>
            <a:endParaRPr lang="en-US" sz="3200"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a:bodyPr>
          <a:lstStyle/>
          <a:p>
            <a:r>
              <a:rPr lang="en-US" sz="3600" i="1" dirty="0" smtClean="0"/>
              <a:t>Finance and Revenue</a:t>
            </a:r>
            <a:endParaRPr lang="en-US" sz="3600" dirty="0"/>
          </a:p>
        </p:txBody>
      </p:sp>
      <p:sp>
        <p:nvSpPr>
          <p:cNvPr id="3" name="Content Placeholder 2"/>
          <p:cNvSpPr>
            <a:spLocks noGrp="1"/>
          </p:cNvSpPr>
          <p:nvPr>
            <p:ph idx="1"/>
          </p:nvPr>
        </p:nvSpPr>
        <p:spPr>
          <a:xfrm>
            <a:off x="457200" y="2133600"/>
            <a:ext cx="8229600" cy="3992563"/>
          </a:xfrm>
        </p:spPr>
        <p:txBody>
          <a:bodyPr>
            <a:normAutofit fontScale="92500"/>
          </a:bodyPr>
          <a:lstStyle/>
          <a:p>
            <a:r>
              <a:rPr lang="en-US" sz="2800" dirty="0" smtClean="0"/>
              <a:t>Annual authorized obligation limitation for the highway program is</a:t>
            </a:r>
          </a:p>
          <a:p>
            <a:pPr lvl="1"/>
            <a:r>
              <a:rPr lang="en-US" sz="2400" dirty="0" smtClean="0"/>
              <a:t> $39.699 billion for FFY 2013 and </a:t>
            </a:r>
          </a:p>
          <a:p>
            <a:pPr lvl="1"/>
            <a:r>
              <a:rPr lang="en-US" sz="2400" dirty="0" smtClean="0"/>
              <a:t>$40.256 billion for FFY 2014</a:t>
            </a:r>
          </a:p>
          <a:p>
            <a:r>
              <a:rPr lang="en-US" sz="2800" dirty="0" smtClean="0"/>
              <a:t>Obligation limitation for FFY 2012 was $39.144 billion</a:t>
            </a:r>
          </a:p>
          <a:p>
            <a:r>
              <a:rPr lang="en-US" sz="2800" dirty="0" smtClean="0"/>
              <a:t>Annual obligation limitation is determined through the appropriations process. </a:t>
            </a:r>
          </a:p>
          <a:p>
            <a:r>
              <a:rPr lang="en-US" sz="2800" dirty="0" smtClean="0"/>
              <a:t>We are currently operating under a six-month continuing resolution with obligation limitation at FFY 2012 levels. </a:t>
            </a:r>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838200"/>
          </a:xfrm>
        </p:spPr>
        <p:txBody>
          <a:bodyPr>
            <a:normAutofit/>
          </a:bodyPr>
          <a:lstStyle/>
          <a:p>
            <a:r>
              <a:rPr lang="en-US" sz="3600" i="1" dirty="0" smtClean="0"/>
              <a:t>Finance and Revenue</a:t>
            </a:r>
            <a:endParaRPr lang="en-US" sz="3600" dirty="0"/>
          </a:p>
        </p:txBody>
      </p:sp>
      <p:sp>
        <p:nvSpPr>
          <p:cNvPr id="3" name="Content Placeholder 2"/>
          <p:cNvSpPr>
            <a:spLocks noGrp="1"/>
          </p:cNvSpPr>
          <p:nvPr>
            <p:ph idx="1"/>
          </p:nvPr>
        </p:nvSpPr>
        <p:spPr>
          <a:xfrm>
            <a:off x="457200" y="2133600"/>
            <a:ext cx="8229600" cy="3992563"/>
          </a:xfrm>
        </p:spPr>
        <p:txBody>
          <a:bodyPr>
            <a:normAutofit/>
          </a:bodyPr>
          <a:lstStyle/>
          <a:p>
            <a:r>
              <a:rPr lang="en-US" sz="2800" dirty="0" smtClean="0"/>
              <a:t>Transportation Infrastructure Finance and Innovation Act (TIFIA) program</a:t>
            </a:r>
          </a:p>
          <a:p>
            <a:pPr lvl="1"/>
            <a:r>
              <a:rPr lang="en-US" sz="2400" dirty="0" smtClean="0"/>
              <a:t>Federal credit assistance in the form of direct loans, loan guarantees and standby lines of credit</a:t>
            </a:r>
          </a:p>
          <a:p>
            <a:pPr lvl="1"/>
            <a:r>
              <a:rPr lang="en-US" sz="2400" dirty="0" smtClean="0"/>
              <a:t>$750 million in FFY 2013 and $1 billion in FFY 2014</a:t>
            </a:r>
          </a:p>
          <a:p>
            <a:pPr lvl="1"/>
            <a:r>
              <a:rPr lang="en-US" sz="2400" dirty="0" smtClean="0"/>
              <a:t>From the Highway Account of the Highway Trust Fund</a:t>
            </a:r>
          </a:p>
          <a:p>
            <a:pPr lvl="1"/>
            <a:r>
              <a:rPr lang="en-US" sz="2400" dirty="0" smtClean="0"/>
              <a:t>Allows up to 10 percent for rural investments; increased eligibility and lower interest rates</a:t>
            </a:r>
          </a:p>
          <a:p>
            <a:pPr lvl="1"/>
            <a:r>
              <a:rPr lang="en-US" sz="2400" dirty="0" smtClean="0"/>
              <a:t>A financing mechanism not a source of revenue</a:t>
            </a:r>
          </a:p>
          <a:p>
            <a:pPr lvl="1"/>
            <a:endParaRPr lang="en-US" sz="2400" dirty="0" smtClean="0"/>
          </a:p>
          <a:p>
            <a:endParaRPr lang="en-US" dirty="0"/>
          </a:p>
        </p:txBody>
      </p:sp>
      <p:sp>
        <p:nvSpPr>
          <p:cNvPr id="4" name="Slide Number Placeholder 3"/>
          <p:cNvSpPr>
            <a:spLocks noGrp="1"/>
          </p:cNvSpPr>
          <p:nvPr>
            <p:ph type="sldNum" sz="quarter" idx="12"/>
          </p:nvPr>
        </p:nvSpPr>
        <p:spPr/>
        <p:txBody>
          <a:bodyPr/>
          <a:lstStyle/>
          <a:p>
            <a:fld id="{71A84B58-0370-4375-9935-5C3F6E36C7DB}" type="slidenum">
              <a:rPr lang="en-US" smtClean="0"/>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6680</TotalTime>
  <Words>3098</Words>
  <Application>Microsoft Office PowerPoint</Application>
  <PresentationFormat>On-screen Show (4:3)</PresentationFormat>
  <Paragraphs>473</Paragraphs>
  <Slides>58</Slides>
  <Notes>2</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Acrobat Document</vt:lpstr>
      <vt:lpstr>Slide 1</vt:lpstr>
      <vt:lpstr> MAP-21  Overview and Implementation  </vt:lpstr>
      <vt:lpstr>Summary</vt:lpstr>
      <vt:lpstr>Finance and Revenue</vt:lpstr>
      <vt:lpstr>Slide 5</vt:lpstr>
      <vt:lpstr>Finance and Revenue</vt:lpstr>
      <vt:lpstr>Finance and Revenue</vt:lpstr>
      <vt:lpstr>Finance and Revenue</vt:lpstr>
      <vt:lpstr>Finance and Revenue</vt:lpstr>
      <vt:lpstr>Program Restructuring</vt:lpstr>
      <vt:lpstr>Slide 11</vt:lpstr>
      <vt:lpstr>Highway Program Restructuring</vt:lpstr>
      <vt:lpstr>Highway Program Restructuring</vt:lpstr>
      <vt:lpstr>Highway Program Restructuring – cont’d</vt:lpstr>
      <vt:lpstr>Highway Program Restructuring</vt:lpstr>
      <vt:lpstr>Highway Program Restructuring</vt:lpstr>
      <vt:lpstr>Highway Program Restructuring</vt:lpstr>
      <vt:lpstr>Highway Program Restructuring</vt:lpstr>
      <vt:lpstr>Highway Program Restructuring</vt:lpstr>
      <vt:lpstr>Highway Program Restructuring</vt:lpstr>
      <vt:lpstr>Highway Program Restructuring</vt:lpstr>
      <vt:lpstr>Highway Program Restructuring</vt:lpstr>
      <vt:lpstr>Highway Program Restructuring</vt:lpstr>
      <vt:lpstr>Highway Program Restructuring</vt:lpstr>
      <vt:lpstr>Highway Program Restructuring</vt:lpstr>
      <vt:lpstr>Highway Program Restructuring</vt:lpstr>
      <vt:lpstr>National Bridge and Tunnel Inventory and Inspection Standards</vt:lpstr>
      <vt:lpstr>Slide 28</vt:lpstr>
      <vt:lpstr>Program Delivery and Planning</vt:lpstr>
      <vt:lpstr> Accelerated Project Delivery</vt:lpstr>
      <vt:lpstr>Research, Technology Deployment, Training and Education</vt:lpstr>
      <vt:lpstr>Performance Measurement</vt:lpstr>
      <vt:lpstr>Performance Measurement</vt:lpstr>
      <vt:lpstr>Performance Measurement</vt:lpstr>
      <vt:lpstr>Asset Management</vt:lpstr>
      <vt:lpstr>Planning</vt:lpstr>
      <vt:lpstr>Freight Planning</vt:lpstr>
      <vt:lpstr>Freight Planning</vt:lpstr>
      <vt:lpstr>Miscellaneous</vt:lpstr>
      <vt:lpstr>Miscellaneous</vt:lpstr>
      <vt:lpstr>Miscellaneous</vt:lpstr>
      <vt:lpstr>Miscellaneous</vt:lpstr>
      <vt:lpstr>Public Transit</vt:lpstr>
      <vt:lpstr>Public Transit</vt:lpstr>
      <vt:lpstr>Public Transit</vt:lpstr>
      <vt:lpstr>Public Transit</vt:lpstr>
      <vt:lpstr>Public Transit</vt:lpstr>
      <vt:lpstr>Public Transit</vt:lpstr>
      <vt:lpstr>Motor Carrier</vt:lpstr>
      <vt:lpstr>Motor Carrier</vt:lpstr>
      <vt:lpstr>Motor Carrier</vt:lpstr>
      <vt:lpstr>Motor Carrier</vt:lpstr>
      <vt:lpstr>Motor Carrier</vt:lpstr>
      <vt:lpstr>Highway Safety</vt:lpstr>
      <vt:lpstr>Rail</vt:lpstr>
      <vt:lpstr>Commission Discussions</vt:lpstr>
      <vt:lpstr>Commission Schedule</vt:lpstr>
      <vt:lpstr>Slide 58</vt:lpstr>
    </vt:vector>
  </TitlesOfParts>
  <Company>Iowa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Ahead for Progress in the 21st Century – MAP-21 Overview</dc:title>
  <dc:creator>Administrator</dc:creator>
  <cp:lastModifiedBy>Dan Franklin</cp:lastModifiedBy>
  <cp:revision>363</cp:revision>
  <dcterms:created xsi:type="dcterms:W3CDTF">2012-07-10T12:29:52Z</dcterms:created>
  <dcterms:modified xsi:type="dcterms:W3CDTF">2012-10-04T18:21:38Z</dcterms:modified>
</cp:coreProperties>
</file>