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tags/tag19.xml" ContentType="application/vnd.openxmlformats-officedocument.presentationml.tags+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tags/tag21.xml" ContentType="application/vnd.openxmlformats-officedocument.presentationml.tags+xml"/>
  <Override PartName="/ppt/notesSlides/notesSlide23.xml" ContentType="application/vnd.openxmlformats-officedocument.presentationml.notesSlide+xml"/>
  <Override PartName="/ppt/tags/tag22.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23.xml" ContentType="application/vnd.openxmlformats-officedocument.presentationml.tags+xml"/>
  <Override PartName="/ppt/notesSlides/notesSlide27.xml" ContentType="application/vnd.openxmlformats-officedocument.presentationml.notesSlide+xml"/>
  <Override PartName="/ppt/tags/tag24.xml" ContentType="application/vnd.openxmlformats-officedocument.presentationml.tags+xml"/>
  <Override PartName="/ppt/notesSlides/notesSlide28.xml" ContentType="application/vnd.openxmlformats-officedocument.presentationml.notesSlide+xml"/>
  <Override PartName="/ppt/tags/tag25.xml" ContentType="application/vnd.openxmlformats-officedocument.presentationml.tags+xml"/>
  <Override PartName="/ppt/notesSlides/notesSlide29.xml" ContentType="application/vnd.openxmlformats-officedocument.presentationml.notesSlide+xml"/>
  <Override PartName="/ppt/tags/tag26.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57" r:id="rId2"/>
    <p:sldId id="287" r:id="rId3"/>
    <p:sldId id="264" r:id="rId4"/>
    <p:sldId id="258" r:id="rId5"/>
    <p:sldId id="337" r:id="rId6"/>
    <p:sldId id="338" r:id="rId7"/>
    <p:sldId id="339" r:id="rId8"/>
    <p:sldId id="327" r:id="rId9"/>
    <p:sldId id="340" r:id="rId10"/>
    <p:sldId id="341" r:id="rId11"/>
    <p:sldId id="352" r:id="rId12"/>
    <p:sldId id="329" r:id="rId13"/>
    <p:sldId id="328" r:id="rId14"/>
    <p:sldId id="342" r:id="rId15"/>
    <p:sldId id="343" r:id="rId16"/>
    <p:sldId id="331" r:id="rId17"/>
    <p:sldId id="344" r:id="rId18"/>
    <p:sldId id="345" r:id="rId19"/>
    <p:sldId id="280" r:id="rId20"/>
    <p:sldId id="346" r:id="rId21"/>
    <p:sldId id="347" r:id="rId22"/>
    <p:sldId id="333" r:id="rId23"/>
    <p:sldId id="348" r:id="rId24"/>
    <p:sldId id="349" r:id="rId25"/>
    <p:sldId id="332" r:id="rId26"/>
    <p:sldId id="334" r:id="rId27"/>
    <p:sldId id="335" r:id="rId28"/>
    <p:sldId id="350" r:id="rId29"/>
    <p:sldId id="316" r:id="rId30"/>
    <p:sldId id="351" r:id="rId31"/>
    <p:sldId id="336" r:id="rId32"/>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d Engle" initials="EJE"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7287"/>
    <a:srgbClr val="405A74"/>
    <a:srgbClr val="34495E"/>
    <a:srgbClr val="871721"/>
    <a:srgbClr val="8DA7C1"/>
    <a:srgbClr val="009999"/>
    <a:srgbClr val="1BBC9B"/>
    <a:srgbClr val="C34B56"/>
    <a:srgbClr val="6386A9"/>
    <a:srgbClr val="2D3E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aximized">
    <p:restoredLeft sz="15619" autoAdjust="0"/>
    <p:restoredTop sz="94684" autoAdjust="0"/>
  </p:normalViewPr>
  <p:slideViewPr>
    <p:cSldViewPr>
      <p:cViewPr varScale="1">
        <p:scale>
          <a:sx n="92" d="100"/>
          <a:sy n="92" d="100"/>
        </p:scale>
        <p:origin x="-1896"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p:scale>
          <a:sx n="124" d="100"/>
          <a:sy n="124" d="100"/>
        </p:scale>
        <p:origin x="-2016" y="3156"/>
      </p:cViewPr>
      <p:guideLst>
        <p:guide orient="horz" pos="2924"/>
        <p:guide pos="220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56050" y="0"/>
            <a:ext cx="3027363" cy="463550"/>
          </a:xfrm>
          <a:prstGeom prst="rect">
            <a:avLst/>
          </a:prstGeom>
        </p:spPr>
        <p:txBody>
          <a:bodyPr vert="horz" lIns="91440" tIns="45720" rIns="91440" bIns="45720" rtlCol="0"/>
          <a:lstStyle>
            <a:lvl1pPr algn="r">
              <a:defRPr sz="1200"/>
            </a:lvl1pPr>
          </a:lstStyle>
          <a:p>
            <a:fld id="{5954D793-4889-4B58-A4F0-6EEF340F93AF}" type="datetimeFigureOut">
              <a:rPr lang="en-US" smtClean="0"/>
              <a:t>2/24/2016</a:t>
            </a:fld>
            <a:endParaRPr lang="en-US"/>
          </a:p>
        </p:txBody>
      </p:sp>
      <p:sp>
        <p:nvSpPr>
          <p:cNvPr id="4" name="Footer Placeholder 3"/>
          <p:cNvSpPr>
            <a:spLocks noGrp="1"/>
          </p:cNvSpPr>
          <p:nvPr>
            <p:ph type="ftr" sz="quarter" idx="2"/>
          </p:nvPr>
        </p:nvSpPr>
        <p:spPr>
          <a:xfrm>
            <a:off x="0" y="8818563"/>
            <a:ext cx="3027363"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56050" y="8818563"/>
            <a:ext cx="3027363" cy="463550"/>
          </a:xfrm>
          <a:prstGeom prst="rect">
            <a:avLst/>
          </a:prstGeom>
        </p:spPr>
        <p:txBody>
          <a:bodyPr vert="horz" lIns="91440" tIns="45720" rIns="91440" bIns="45720" rtlCol="0" anchor="b"/>
          <a:lstStyle>
            <a:lvl1pPr algn="r">
              <a:defRPr sz="1200"/>
            </a:lvl1pPr>
          </a:lstStyle>
          <a:p>
            <a:fld id="{883FE373-CB8E-4B3B-B358-B22637D5B834}" type="slidenum">
              <a:rPr lang="en-US" smtClean="0"/>
              <a:t>‹#›</a:t>
            </a:fld>
            <a:endParaRPr lang="en-US"/>
          </a:p>
        </p:txBody>
      </p:sp>
    </p:spTree>
    <p:extLst>
      <p:ext uri="{BB962C8B-B14F-4D97-AF65-F5344CB8AC3E}">
        <p14:creationId xmlns:p14="http://schemas.microsoft.com/office/powerpoint/2010/main" val="21034966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a:defRPr sz="1200"/>
            </a:lvl1pPr>
          </a:lstStyle>
          <a:p>
            <a:fld id="{9BA43C6D-E55F-4BE5-8554-C22BB859EDE9}" type="datetimeFigureOut">
              <a:rPr lang="en-US" smtClean="0"/>
              <a:t>2/24/2016</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a:defRPr sz="1200"/>
            </a:lvl1pPr>
          </a:lstStyle>
          <a:p>
            <a:fld id="{50B73208-77F4-453B-8852-C4844F8BB3D9}" type="slidenum">
              <a:rPr lang="en-US" smtClean="0"/>
              <a:t>‹#›</a:t>
            </a:fld>
            <a:endParaRPr lang="en-US"/>
          </a:p>
        </p:txBody>
      </p:sp>
    </p:spTree>
    <p:extLst>
      <p:ext uri="{BB962C8B-B14F-4D97-AF65-F5344CB8AC3E}">
        <p14:creationId xmlns:p14="http://schemas.microsoft.com/office/powerpoint/2010/main" val="1595623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0B73208-77F4-453B-8852-C4844F8BB3D9}" type="slidenum">
              <a:rPr lang="en-US" smtClean="0"/>
              <a:t>1</a:t>
            </a:fld>
            <a:endParaRPr lang="en-US"/>
          </a:p>
        </p:txBody>
      </p:sp>
    </p:spTree>
    <p:extLst>
      <p:ext uri="{BB962C8B-B14F-4D97-AF65-F5344CB8AC3E}">
        <p14:creationId xmlns:p14="http://schemas.microsoft.com/office/powerpoint/2010/main" val="3812948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10</a:t>
            </a:fld>
            <a:endParaRPr lang="en-US"/>
          </a:p>
        </p:txBody>
      </p:sp>
    </p:spTree>
    <p:extLst>
      <p:ext uri="{BB962C8B-B14F-4D97-AF65-F5344CB8AC3E}">
        <p14:creationId xmlns:p14="http://schemas.microsoft.com/office/powerpoint/2010/main" val="2937218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11</a:t>
            </a:fld>
            <a:endParaRPr lang="en-US"/>
          </a:p>
        </p:txBody>
      </p:sp>
    </p:spTree>
    <p:extLst>
      <p:ext uri="{BB962C8B-B14F-4D97-AF65-F5344CB8AC3E}">
        <p14:creationId xmlns:p14="http://schemas.microsoft.com/office/powerpoint/2010/main" val="2937218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12</a:t>
            </a:fld>
            <a:endParaRPr lang="en-US"/>
          </a:p>
        </p:txBody>
      </p:sp>
    </p:spTree>
    <p:extLst>
      <p:ext uri="{BB962C8B-B14F-4D97-AF65-F5344CB8AC3E}">
        <p14:creationId xmlns:p14="http://schemas.microsoft.com/office/powerpoint/2010/main" val="2937218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13</a:t>
            </a:fld>
            <a:endParaRPr lang="en-US"/>
          </a:p>
        </p:txBody>
      </p:sp>
    </p:spTree>
    <p:extLst>
      <p:ext uri="{BB962C8B-B14F-4D97-AF65-F5344CB8AC3E}">
        <p14:creationId xmlns:p14="http://schemas.microsoft.com/office/powerpoint/2010/main" val="466265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14</a:t>
            </a:fld>
            <a:endParaRPr lang="en-US"/>
          </a:p>
        </p:txBody>
      </p:sp>
    </p:spTree>
    <p:extLst>
      <p:ext uri="{BB962C8B-B14F-4D97-AF65-F5344CB8AC3E}">
        <p14:creationId xmlns:p14="http://schemas.microsoft.com/office/powerpoint/2010/main" val="466265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15</a:t>
            </a:fld>
            <a:endParaRPr lang="en-US"/>
          </a:p>
        </p:txBody>
      </p:sp>
    </p:spTree>
    <p:extLst>
      <p:ext uri="{BB962C8B-B14F-4D97-AF65-F5344CB8AC3E}">
        <p14:creationId xmlns:p14="http://schemas.microsoft.com/office/powerpoint/2010/main" val="466265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0B73208-77F4-453B-8852-C4844F8BB3D9}" type="slidenum">
              <a:rPr lang="en-US" smtClean="0"/>
              <a:t>16</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55048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0B73208-77F4-453B-8852-C4844F8BB3D9}" type="slidenum">
              <a:rPr lang="en-US" smtClean="0"/>
              <a:t>17</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55048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0B73208-77F4-453B-8852-C4844F8BB3D9}" type="slidenum">
              <a:rPr lang="en-US" smtClean="0"/>
              <a:t>18</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55048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19</a:t>
            </a:fld>
            <a:endParaRPr lang="en-US"/>
          </a:p>
        </p:txBody>
      </p:sp>
    </p:spTree>
    <p:extLst>
      <p:ext uri="{BB962C8B-B14F-4D97-AF65-F5344CB8AC3E}">
        <p14:creationId xmlns:p14="http://schemas.microsoft.com/office/powerpoint/2010/main" val="3581479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2</a:t>
            </a:fld>
            <a:endParaRPr lang="en-US"/>
          </a:p>
        </p:txBody>
      </p:sp>
    </p:spTree>
    <p:extLst>
      <p:ext uri="{BB962C8B-B14F-4D97-AF65-F5344CB8AC3E}">
        <p14:creationId xmlns:p14="http://schemas.microsoft.com/office/powerpoint/2010/main" val="13308737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20</a:t>
            </a:fld>
            <a:endParaRPr lang="en-US"/>
          </a:p>
        </p:txBody>
      </p:sp>
    </p:spTree>
    <p:extLst>
      <p:ext uri="{BB962C8B-B14F-4D97-AF65-F5344CB8AC3E}">
        <p14:creationId xmlns:p14="http://schemas.microsoft.com/office/powerpoint/2010/main" val="35814790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21</a:t>
            </a:fld>
            <a:endParaRPr lang="en-US"/>
          </a:p>
        </p:txBody>
      </p:sp>
    </p:spTree>
    <p:extLst>
      <p:ext uri="{BB962C8B-B14F-4D97-AF65-F5344CB8AC3E}">
        <p14:creationId xmlns:p14="http://schemas.microsoft.com/office/powerpoint/2010/main" val="35814790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22</a:t>
            </a:fld>
            <a:endParaRPr lang="en-US"/>
          </a:p>
        </p:txBody>
      </p:sp>
    </p:spTree>
    <p:extLst>
      <p:ext uri="{BB962C8B-B14F-4D97-AF65-F5344CB8AC3E}">
        <p14:creationId xmlns:p14="http://schemas.microsoft.com/office/powerpoint/2010/main" val="37675894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23</a:t>
            </a:fld>
            <a:endParaRPr lang="en-US"/>
          </a:p>
        </p:txBody>
      </p:sp>
    </p:spTree>
    <p:extLst>
      <p:ext uri="{BB962C8B-B14F-4D97-AF65-F5344CB8AC3E}">
        <p14:creationId xmlns:p14="http://schemas.microsoft.com/office/powerpoint/2010/main" val="37675894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24</a:t>
            </a:fld>
            <a:endParaRPr lang="en-US"/>
          </a:p>
        </p:txBody>
      </p:sp>
    </p:spTree>
    <p:extLst>
      <p:ext uri="{BB962C8B-B14F-4D97-AF65-F5344CB8AC3E}">
        <p14:creationId xmlns:p14="http://schemas.microsoft.com/office/powerpoint/2010/main" val="37675894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25</a:t>
            </a:fld>
            <a:endParaRPr lang="en-US"/>
          </a:p>
        </p:txBody>
      </p:sp>
    </p:spTree>
    <p:extLst>
      <p:ext uri="{BB962C8B-B14F-4D97-AF65-F5344CB8AC3E}">
        <p14:creationId xmlns:p14="http://schemas.microsoft.com/office/powerpoint/2010/main" val="39085394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26</a:t>
            </a:fld>
            <a:endParaRPr lang="en-US"/>
          </a:p>
        </p:txBody>
      </p:sp>
    </p:spTree>
    <p:extLst>
      <p:ext uri="{BB962C8B-B14F-4D97-AF65-F5344CB8AC3E}">
        <p14:creationId xmlns:p14="http://schemas.microsoft.com/office/powerpoint/2010/main" val="41968015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27</a:t>
            </a:fld>
            <a:endParaRPr lang="en-US"/>
          </a:p>
        </p:txBody>
      </p:sp>
    </p:spTree>
    <p:extLst>
      <p:ext uri="{BB962C8B-B14F-4D97-AF65-F5344CB8AC3E}">
        <p14:creationId xmlns:p14="http://schemas.microsoft.com/office/powerpoint/2010/main" val="32551255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28</a:t>
            </a:fld>
            <a:endParaRPr lang="en-US"/>
          </a:p>
        </p:txBody>
      </p:sp>
    </p:spTree>
    <p:extLst>
      <p:ext uri="{BB962C8B-B14F-4D97-AF65-F5344CB8AC3E}">
        <p14:creationId xmlns:p14="http://schemas.microsoft.com/office/powerpoint/2010/main" val="32551255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0B73208-77F4-453B-8852-C4844F8BB3D9}" type="slidenum">
              <a:rPr lang="en-US" smtClean="0"/>
              <a:t>29</a:t>
            </a:fld>
            <a:endParaRPr lang="en-US"/>
          </a:p>
        </p:txBody>
      </p:sp>
    </p:spTree>
    <p:extLst>
      <p:ext uri="{BB962C8B-B14F-4D97-AF65-F5344CB8AC3E}">
        <p14:creationId xmlns:p14="http://schemas.microsoft.com/office/powerpoint/2010/main" val="319023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3</a:t>
            </a:fld>
            <a:endParaRPr lang="en-US"/>
          </a:p>
        </p:txBody>
      </p:sp>
    </p:spTree>
    <p:extLst>
      <p:ext uri="{BB962C8B-B14F-4D97-AF65-F5344CB8AC3E}">
        <p14:creationId xmlns:p14="http://schemas.microsoft.com/office/powerpoint/2010/main" val="16318191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0B73208-77F4-453B-8852-C4844F8BB3D9}" type="slidenum">
              <a:rPr lang="en-US" smtClean="0"/>
              <a:t>30</a:t>
            </a:fld>
            <a:endParaRPr lang="en-US"/>
          </a:p>
        </p:txBody>
      </p:sp>
    </p:spTree>
    <p:extLst>
      <p:ext uri="{BB962C8B-B14F-4D97-AF65-F5344CB8AC3E}">
        <p14:creationId xmlns:p14="http://schemas.microsoft.com/office/powerpoint/2010/main" val="31902362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0B73208-77F4-453B-8852-C4844F8BB3D9}" type="slidenum">
              <a:rPr lang="en-US" smtClean="0"/>
              <a:t>31</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048905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0B73208-77F4-453B-8852-C4844F8BB3D9}" type="slidenum">
              <a:rPr lang="en-US" smtClean="0"/>
              <a:t>4</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90632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0B73208-77F4-453B-8852-C4844F8BB3D9}" type="slidenum">
              <a:rPr lang="en-US" smtClean="0"/>
              <a:t>5</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90632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0B73208-77F4-453B-8852-C4844F8BB3D9}" type="slidenum">
              <a:rPr lang="en-US" smtClean="0"/>
              <a:t>6</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90632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0B73208-77F4-453B-8852-C4844F8BB3D9}" type="slidenum">
              <a:rPr lang="en-US" smtClean="0"/>
              <a:t>7</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90632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8</a:t>
            </a:fld>
            <a:endParaRPr lang="en-US"/>
          </a:p>
        </p:txBody>
      </p:sp>
    </p:spTree>
    <p:extLst>
      <p:ext uri="{BB962C8B-B14F-4D97-AF65-F5344CB8AC3E}">
        <p14:creationId xmlns:p14="http://schemas.microsoft.com/office/powerpoint/2010/main" val="1860044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9</a:t>
            </a:fld>
            <a:endParaRPr lang="en-US"/>
          </a:p>
        </p:txBody>
      </p:sp>
    </p:spTree>
    <p:extLst>
      <p:ext uri="{BB962C8B-B14F-4D97-AF65-F5344CB8AC3E}">
        <p14:creationId xmlns:p14="http://schemas.microsoft.com/office/powerpoint/2010/main" val="1860044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0C8A88-9A65-4791-ACC7-C177C0457A98}" type="datetimeFigureOut">
              <a:rPr lang="en-US" smtClean="0"/>
              <a:t>2/24/2016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F72394-20AE-4583-8A01-A144B1C77253}" type="slidenum">
              <a:rPr lang="en-US" smtClean="0"/>
              <a:t>‹#›</a:t>
            </a:fld>
            <a:endParaRPr lang="en-US"/>
          </a:p>
        </p:txBody>
      </p:sp>
    </p:spTree>
    <p:extLst>
      <p:ext uri="{BB962C8B-B14F-4D97-AF65-F5344CB8AC3E}">
        <p14:creationId xmlns:p14="http://schemas.microsoft.com/office/powerpoint/2010/main" val="184984310"/>
      </p:ext>
    </p:extLst>
  </p:cSld>
  <p:clrMapOvr>
    <a:masterClrMapping/>
  </p:clrMapOvr>
  <mc:AlternateContent xmlns:mc="http://schemas.openxmlformats.org/markup-compatibility/2006">
    <mc:Choice xmlns:p14="http://schemas.microsoft.com/office/powerpoint/2010/main" Requires="p14">
      <p:transition p14:dur="5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0C8A88-9A65-4791-ACC7-C177C0457A98}" type="datetimeFigureOut">
              <a:rPr lang="en-US" smtClean="0"/>
              <a:t>2/24/2016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F72394-20AE-4583-8A01-A144B1C77253}" type="slidenum">
              <a:rPr lang="en-US" smtClean="0"/>
              <a:t>‹#›</a:t>
            </a:fld>
            <a:endParaRPr lang="en-US"/>
          </a:p>
        </p:txBody>
      </p:sp>
    </p:spTree>
    <p:extLst>
      <p:ext uri="{BB962C8B-B14F-4D97-AF65-F5344CB8AC3E}">
        <p14:creationId xmlns:p14="http://schemas.microsoft.com/office/powerpoint/2010/main" val="3858504174"/>
      </p:ext>
    </p:extLst>
  </p:cSld>
  <p:clrMapOvr>
    <a:masterClrMapping/>
  </p:clrMapOvr>
  <mc:AlternateContent xmlns:mc="http://schemas.openxmlformats.org/markup-compatibility/2006">
    <mc:Choice xmlns:p14="http://schemas.microsoft.com/office/powerpoint/2010/main" Requires="p14">
      <p:transition p14:dur="5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0C8A88-9A65-4791-ACC7-C177C0457A98}" type="datetimeFigureOut">
              <a:rPr lang="en-US" smtClean="0"/>
              <a:t>2/24/2016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F72394-20AE-4583-8A01-A144B1C77253}" type="slidenum">
              <a:rPr lang="en-US" smtClean="0"/>
              <a:t>‹#›</a:t>
            </a:fld>
            <a:endParaRPr lang="en-US"/>
          </a:p>
        </p:txBody>
      </p:sp>
    </p:spTree>
    <p:extLst>
      <p:ext uri="{BB962C8B-B14F-4D97-AF65-F5344CB8AC3E}">
        <p14:creationId xmlns:p14="http://schemas.microsoft.com/office/powerpoint/2010/main" val="2864365955"/>
      </p:ext>
    </p:extLst>
  </p:cSld>
  <p:clrMapOvr>
    <a:masterClrMapping/>
  </p:clrMapOvr>
  <mc:AlternateContent xmlns:mc="http://schemas.openxmlformats.org/markup-compatibility/2006">
    <mc:Choice xmlns:p14="http://schemas.microsoft.com/office/powerpoint/2010/main" Requires="p14">
      <p:transition p14:dur="5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0C8A88-9A65-4791-ACC7-C177C0457A98}" type="datetimeFigureOut">
              <a:rPr lang="en-US" smtClean="0"/>
              <a:t>2/24/2016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F72394-20AE-4583-8A01-A144B1C77253}" type="slidenum">
              <a:rPr lang="en-US" smtClean="0"/>
              <a:t>‹#›</a:t>
            </a:fld>
            <a:endParaRPr lang="en-US"/>
          </a:p>
        </p:txBody>
      </p:sp>
    </p:spTree>
    <p:extLst>
      <p:ext uri="{BB962C8B-B14F-4D97-AF65-F5344CB8AC3E}">
        <p14:creationId xmlns:p14="http://schemas.microsoft.com/office/powerpoint/2010/main" val="768281146"/>
      </p:ext>
    </p:extLst>
  </p:cSld>
  <p:clrMapOvr>
    <a:masterClrMapping/>
  </p:clrMapOvr>
  <mc:AlternateContent xmlns:mc="http://schemas.openxmlformats.org/markup-compatibility/2006">
    <mc:Choice xmlns:p14="http://schemas.microsoft.com/office/powerpoint/2010/main" Requires="p14">
      <p:transition p14:dur="50"/>
    </mc:Choice>
    <mc:Fallback>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0C8A88-9A65-4791-ACC7-C177C0457A98}" type="datetimeFigureOut">
              <a:rPr lang="en-US" smtClean="0"/>
              <a:t>2/24/2016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F72394-20AE-4583-8A01-A144B1C77253}" type="slidenum">
              <a:rPr lang="en-US" smtClean="0"/>
              <a:t>‹#›</a:t>
            </a:fld>
            <a:endParaRPr lang="en-US"/>
          </a:p>
        </p:txBody>
      </p:sp>
    </p:spTree>
    <p:extLst>
      <p:ext uri="{BB962C8B-B14F-4D97-AF65-F5344CB8AC3E}">
        <p14:creationId xmlns:p14="http://schemas.microsoft.com/office/powerpoint/2010/main" val="2542763699"/>
      </p:ext>
    </p:extLst>
  </p:cSld>
  <p:clrMapOvr>
    <a:masterClrMapping/>
  </p:clrMapOvr>
  <mc:AlternateContent xmlns:mc="http://schemas.openxmlformats.org/markup-compatibility/2006">
    <mc:Choice xmlns:p14="http://schemas.microsoft.com/office/powerpoint/2010/main" Requires="p14">
      <p:transition p14:dur="5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0C8A88-9A65-4791-ACC7-C177C0457A98}" type="datetimeFigureOut">
              <a:rPr lang="en-US" smtClean="0"/>
              <a:t>2/24/2016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F72394-20AE-4583-8A01-A144B1C77253}" type="slidenum">
              <a:rPr lang="en-US" smtClean="0"/>
              <a:t>‹#›</a:t>
            </a:fld>
            <a:endParaRPr lang="en-US"/>
          </a:p>
        </p:txBody>
      </p:sp>
    </p:spTree>
    <p:extLst>
      <p:ext uri="{BB962C8B-B14F-4D97-AF65-F5344CB8AC3E}">
        <p14:creationId xmlns:p14="http://schemas.microsoft.com/office/powerpoint/2010/main" val="1382800596"/>
      </p:ext>
    </p:extLst>
  </p:cSld>
  <p:clrMapOvr>
    <a:masterClrMapping/>
  </p:clrMapOvr>
  <mc:AlternateContent xmlns:mc="http://schemas.openxmlformats.org/markup-compatibility/2006">
    <mc:Choice xmlns:p14="http://schemas.microsoft.com/office/powerpoint/2010/main" Requires="p14">
      <p:transition p14:dur="5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0C8A88-9A65-4791-ACC7-C177C0457A98}" type="datetimeFigureOut">
              <a:rPr lang="en-US" smtClean="0"/>
              <a:t>2/24/2016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F72394-20AE-4583-8A01-A144B1C77253}" type="slidenum">
              <a:rPr lang="en-US" smtClean="0"/>
              <a:t>‹#›</a:t>
            </a:fld>
            <a:endParaRPr lang="en-US"/>
          </a:p>
        </p:txBody>
      </p:sp>
    </p:spTree>
    <p:extLst>
      <p:ext uri="{BB962C8B-B14F-4D97-AF65-F5344CB8AC3E}">
        <p14:creationId xmlns:p14="http://schemas.microsoft.com/office/powerpoint/2010/main" val="2626946462"/>
      </p:ext>
    </p:extLst>
  </p:cSld>
  <p:clrMapOvr>
    <a:masterClrMapping/>
  </p:clrMapOvr>
  <mc:AlternateContent xmlns:mc="http://schemas.openxmlformats.org/markup-compatibility/2006">
    <mc:Choice xmlns:p14="http://schemas.microsoft.com/office/powerpoint/2010/main" Requires="p14">
      <p:transition p14:dur="5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0C8A88-9A65-4791-ACC7-C177C0457A98}" type="datetimeFigureOut">
              <a:rPr lang="en-US" smtClean="0"/>
              <a:t>2/24/2016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F72394-20AE-4583-8A01-A144B1C77253}" type="slidenum">
              <a:rPr lang="en-US" smtClean="0"/>
              <a:t>‹#›</a:t>
            </a:fld>
            <a:endParaRPr lang="en-US"/>
          </a:p>
        </p:txBody>
      </p:sp>
    </p:spTree>
    <p:extLst>
      <p:ext uri="{BB962C8B-B14F-4D97-AF65-F5344CB8AC3E}">
        <p14:creationId xmlns:p14="http://schemas.microsoft.com/office/powerpoint/2010/main" val="3843409332"/>
      </p:ext>
    </p:extLst>
  </p:cSld>
  <p:clrMapOvr>
    <a:masterClrMapping/>
  </p:clrMapOvr>
  <mc:AlternateContent xmlns:mc="http://schemas.openxmlformats.org/markup-compatibility/2006">
    <mc:Choice xmlns:p14="http://schemas.microsoft.com/office/powerpoint/2010/main" Requires="p14">
      <p:transition p14:dur="5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0C8A88-9A65-4791-ACC7-C177C0457A98}" type="datetimeFigureOut">
              <a:rPr lang="en-US" smtClean="0"/>
              <a:t>2/24/2016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F72394-20AE-4583-8A01-A144B1C77253}" type="slidenum">
              <a:rPr lang="en-US" smtClean="0"/>
              <a:t>‹#›</a:t>
            </a:fld>
            <a:endParaRPr lang="en-US"/>
          </a:p>
        </p:txBody>
      </p:sp>
    </p:spTree>
    <p:extLst>
      <p:ext uri="{BB962C8B-B14F-4D97-AF65-F5344CB8AC3E}">
        <p14:creationId xmlns:p14="http://schemas.microsoft.com/office/powerpoint/2010/main" val="1501666715"/>
      </p:ext>
    </p:extLst>
  </p:cSld>
  <p:clrMapOvr>
    <a:masterClrMapping/>
  </p:clrMapOvr>
  <mc:AlternateContent xmlns:mc="http://schemas.openxmlformats.org/markup-compatibility/2006">
    <mc:Choice xmlns:p14="http://schemas.microsoft.com/office/powerpoint/2010/main" Requires="p14">
      <p:transition p14:dur="5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0C8A88-9A65-4791-ACC7-C177C0457A98}" type="datetimeFigureOut">
              <a:rPr lang="en-US" smtClean="0"/>
              <a:t>2/24/2016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F72394-20AE-4583-8A01-A144B1C77253}" type="slidenum">
              <a:rPr lang="en-US" smtClean="0"/>
              <a:t>‹#›</a:t>
            </a:fld>
            <a:endParaRPr lang="en-US"/>
          </a:p>
        </p:txBody>
      </p:sp>
    </p:spTree>
    <p:extLst>
      <p:ext uri="{BB962C8B-B14F-4D97-AF65-F5344CB8AC3E}">
        <p14:creationId xmlns:p14="http://schemas.microsoft.com/office/powerpoint/2010/main" val="1431971372"/>
      </p:ext>
    </p:extLst>
  </p:cSld>
  <p:clrMapOvr>
    <a:masterClrMapping/>
  </p:clrMapOvr>
  <mc:AlternateContent xmlns:mc="http://schemas.openxmlformats.org/markup-compatibility/2006">
    <mc:Choice xmlns:p14="http://schemas.microsoft.com/office/powerpoint/2010/main" Requires="p14">
      <p:transition p14:dur="5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0C8A88-9A65-4791-ACC7-C177C0457A98}" type="datetimeFigureOut">
              <a:rPr lang="en-US" smtClean="0"/>
              <a:t>2/24/2016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F72394-20AE-4583-8A01-A144B1C77253}" type="slidenum">
              <a:rPr lang="en-US" smtClean="0"/>
              <a:t>‹#›</a:t>
            </a:fld>
            <a:endParaRPr lang="en-US"/>
          </a:p>
        </p:txBody>
      </p:sp>
    </p:spTree>
    <p:extLst>
      <p:ext uri="{BB962C8B-B14F-4D97-AF65-F5344CB8AC3E}">
        <p14:creationId xmlns:p14="http://schemas.microsoft.com/office/powerpoint/2010/main" val="1414303114"/>
      </p:ext>
    </p:extLst>
  </p:cSld>
  <p:clrMapOvr>
    <a:masterClrMapping/>
  </p:clrMapOvr>
  <mc:AlternateContent xmlns:mc="http://schemas.openxmlformats.org/markup-compatibility/2006">
    <mc:Choice xmlns:p14="http://schemas.microsoft.com/office/powerpoint/2010/main" Requires="p14">
      <p:transition p14:dur="50"/>
    </mc:Choice>
    <mc:Fallback>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0C8A88-9A65-4791-ACC7-C177C0457A98}" type="datetimeFigureOut">
              <a:rPr lang="en-US" smtClean="0"/>
              <a:t>2/24/2016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F72394-20AE-4583-8A01-A144B1C77253}" type="slidenum">
              <a:rPr lang="en-US" smtClean="0"/>
              <a:t>‹#›</a:t>
            </a:fld>
            <a:endParaRPr lang="en-US"/>
          </a:p>
        </p:txBody>
      </p:sp>
    </p:spTree>
    <p:extLst>
      <p:ext uri="{BB962C8B-B14F-4D97-AF65-F5344CB8AC3E}">
        <p14:creationId xmlns:p14="http://schemas.microsoft.com/office/powerpoint/2010/main" val="1127218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50"/>
    </mc:Choice>
    <mc:Fallback>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0.wav"/><Relationship Id="rId7" Type="http://schemas.openxmlformats.org/officeDocument/2006/relationships/image" Target="../media/image8.png"/><Relationship Id="rId2" Type="http://schemas.microsoft.com/office/2007/relationships/media" Target="../media/media10.wav"/><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1.wav"/><Relationship Id="rId7" Type="http://schemas.openxmlformats.org/officeDocument/2006/relationships/image" Target="../media/image9.png"/><Relationship Id="rId2" Type="http://schemas.microsoft.com/office/2007/relationships/media" Target="../media/media11.wav"/><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notesSlide" Target="../notesSlides/notesSlide11.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2.wav"/><Relationship Id="rId7" Type="http://schemas.openxmlformats.org/officeDocument/2006/relationships/image" Target="../media/image9.png"/><Relationship Id="rId2" Type="http://schemas.microsoft.com/office/2007/relationships/media" Target="../media/media12.wav"/><Relationship Id="rId1" Type="http://schemas.openxmlformats.org/officeDocument/2006/relationships/tags" Target="../tags/tag10.xml"/><Relationship Id="rId6" Type="http://schemas.openxmlformats.org/officeDocument/2006/relationships/image" Target="../media/image2.png"/><Relationship Id="rId5" Type="http://schemas.openxmlformats.org/officeDocument/2006/relationships/notesSlide" Target="../notesSlides/notesSlide12.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3.wav"/><Relationship Id="rId7" Type="http://schemas.openxmlformats.org/officeDocument/2006/relationships/image" Target="../media/image10.png"/><Relationship Id="rId2" Type="http://schemas.microsoft.com/office/2007/relationships/media" Target="../media/media13.wav"/><Relationship Id="rId1" Type="http://schemas.openxmlformats.org/officeDocument/2006/relationships/tags" Target="../tags/tag11.xml"/><Relationship Id="rId6" Type="http://schemas.openxmlformats.org/officeDocument/2006/relationships/image" Target="../media/image2.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14.wav"/><Relationship Id="rId7" Type="http://schemas.openxmlformats.org/officeDocument/2006/relationships/image" Target="../media/image10.png"/><Relationship Id="rId2" Type="http://schemas.microsoft.com/office/2007/relationships/media" Target="../media/media14.wav"/><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notesSlide" Target="../notesSlides/notesSlide14.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15.wav"/><Relationship Id="rId7" Type="http://schemas.openxmlformats.org/officeDocument/2006/relationships/image" Target="../media/image10.png"/><Relationship Id="rId2" Type="http://schemas.microsoft.com/office/2007/relationships/media" Target="../media/media15.wav"/><Relationship Id="rId1" Type="http://schemas.openxmlformats.org/officeDocument/2006/relationships/tags" Target="../tags/tag13.xml"/><Relationship Id="rId6" Type="http://schemas.openxmlformats.org/officeDocument/2006/relationships/image" Target="../media/image2.png"/><Relationship Id="rId5" Type="http://schemas.openxmlformats.org/officeDocument/2006/relationships/notesSlide" Target="../notesSlides/notesSlide15.xml"/><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14.xml"/><Relationship Id="rId6" Type="http://schemas.openxmlformats.org/officeDocument/2006/relationships/image" Target="../media/image3.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7" Type="http://schemas.openxmlformats.org/officeDocument/2006/relationships/image" Target="../media/image3.png"/><Relationship Id="rId2" Type="http://schemas.microsoft.com/office/2007/relationships/media" Target="../media/media17.wav"/><Relationship Id="rId1" Type="http://schemas.openxmlformats.org/officeDocument/2006/relationships/tags" Target="../tags/tag15.xml"/><Relationship Id="rId6" Type="http://schemas.openxmlformats.org/officeDocument/2006/relationships/image" Target="../media/image13.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8.wav"/><Relationship Id="rId7" Type="http://schemas.openxmlformats.org/officeDocument/2006/relationships/image" Target="../media/image14.png"/><Relationship Id="rId2" Type="http://schemas.microsoft.com/office/2007/relationships/media" Target="../media/media18.wav"/><Relationship Id="rId1" Type="http://schemas.openxmlformats.org/officeDocument/2006/relationships/tags" Target="../tags/tag16.xml"/><Relationship Id="rId6" Type="http://schemas.openxmlformats.org/officeDocument/2006/relationships/image" Target="../media/image13.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9.wav"/><Relationship Id="rId7" Type="http://schemas.openxmlformats.org/officeDocument/2006/relationships/image" Target="../media/image16.png"/><Relationship Id="rId2" Type="http://schemas.microsoft.com/office/2007/relationships/media" Target="../media/media19.wav"/><Relationship Id="rId1" Type="http://schemas.openxmlformats.org/officeDocument/2006/relationships/tags" Target="../tags/tag17.xml"/><Relationship Id="rId6" Type="http://schemas.openxmlformats.org/officeDocument/2006/relationships/image" Target="../media/image15.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wav"/><Relationship Id="rId7" Type="http://schemas.openxmlformats.org/officeDocument/2006/relationships/hyperlink" Target="http://www.iowadot.gov/contracts/lettings.html" TargetMode="External"/><Relationship Id="rId2" Type="http://schemas.microsoft.com/office/2007/relationships/media" Target="../media/media2.wav"/><Relationship Id="rId1" Type="http://schemas.openxmlformats.org/officeDocument/2006/relationships/tags" Target="../tags/tag1.xml"/><Relationship Id="rId6" Type="http://schemas.openxmlformats.org/officeDocument/2006/relationships/hyperlink" Target="https://www.bidx.com/" TargetMode="External"/><Relationship Id="rId5" Type="http://schemas.openxmlformats.org/officeDocument/2006/relationships/notesSlide" Target="../notesSlides/notesSlide2.xml"/><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hyperlink" Target="http://safetydata.fra.dot.gov/OfficeofSafety/PublicSite/Crossing/Crossing.aspx"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0.wav"/><Relationship Id="rId7" Type="http://schemas.openxmlformats.org/officeDocument/2006/relationships/image" Target="../media/image16.png"/><Relationship Id="rId2" Type="http://schemas.microsoft.com/office/2007/relationships/media" Target="../media/media20.wav"/><Relationship Id="rId1" Type="http://schemas.openxmlformats.org/officeDocument/2006/relationships/tags" Target="../tags/tag18.xml"/><Relationship Id="rId6" Type="http://schemas.openxmlformats.org/officeDocument/2006/relationships/image" Target="../media/image15.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21.wav"/><Relationship Id="rId7" Type="http://schemas.openxmlformats.org/officeDocument/2006/relationships/image" Target="../media/image16.png"/><Relationship Id="rId2" Type="http://schemas.microsoft.com/office/2007/relationships/media" Target="../media/media21.wav"/><Relationship Id="rId1" Type="http://schemas.openxmlformats.org/officeDocument/2006/relationships/tags" Target="../tags/tag19.xml"/><Relationship Id="rId6" Type="http://schemas.openxmlformats.org/officeDocument/2006/relationships/image" Target="../media/image15.png"/><Relationship Id="rId5" Type="http://schemas.openxmlformats.org/officeDocument/2006/relationships/notesSlide" Target="../notesSlides/notesSlide21.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2.wav"/><Relationship Id="rId7" Type="http://schemas.openxmlformats.org/officeDocument/2006/relationships/image" Target="../media/image18.png"/><Relationship Id="rId2" Type="http://schemas.microsoft.com/office/2007/relationships/media" Target="../media/media22.wav"/><Relationship Id="rId1" Type="http://schemas.openxmlformats.org/officeDocument/2006/relationships/tags" Target="../tags/tag20.xml"/><Relationship Id="rId6" Type="http://schemas.openxmlformats.org/officeDocument/2006/relationships/image" Target="../media/image2.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3.wav"/><Relationship Id="rId7" Type="http://schemas.openxmlformats.org/officeDocument/2006/relationships/image" Target="../media/image18.png"/><Relationship Id="rId2" Type="http://schemas.microsoft.com/office/2007/relationships/media" Target="../media/media23.wav"/><Relationship Id="rId1" Type="http://schemas.openxmlformats.org/officeDocument/2006/relationships/tags" Target="../tags/tag21.xml"/><Relationship Id="rId6" Type="http://schemas.openxmlformats.org/officeDocument/2006/relationships/image" Target="../media/image2.png"/><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4.wav"/><Relationship Id="rId7" Type="http://schemas.openxmlformats.org/officeDocument/2006/relationships/image" Target="../media/image18.png"/><Relationship Id="rId2" Type="http://schemas.microsoft.com/office/2007/relationships/media" Target="../media/media24.wav"/><Relationship Id="rId1" Type="http://schemas.openxmlformats.org/officeDocument/2006/relationships/tags" Target="../tags/tag22.xml"/><Relationship Id="rId6" Type="http://schemas.openxmlformats.org/officeDocument/2006/relationships/image" Target="../media/image2.pn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20.png"/><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audio" Target="../media/media27.wav"/><Relationship Id="rId7" Type="http://schemas.openxmlformats.org/officeDocument/2006/relationships/image" Target="../media/image3.png"/><Relationship Id="rId2" Type="http://schemas.microsoft.com/office/2007/relationships/media" Target="../media/media27.wav"/><Relationship Id="rId1" Type="http://schemas.openxmlformats.org/officeDocument/2006/relationships/tags" Target="../tags/tag23.xml"/><Relationship Id="rId6" Type="http://schemas.openxmlformats.org/officeDocument/2006/relationships/image" Target="../media/image22.png"/><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8.wav"/><Relationship Id="rId7" Type="http://schemas.openxmlformats.org/officeDocument/2006/relationships/image" Target="../media/image23.png"/><Relationship Id="rId2" Type="http://schemas.microsoft.com/office/2007/relationships/media" Target="../media/media28.wav"/><Relationship Id="rId1" Type="http://schemas.openxmlformats.org/officeDocument/2006/relationships/tags" Target="../tags/tag24.xml"/><Relationship Id="rId6" Type="http://schemas.openxmlformats.org/officeDocument/2006/relationships/image" Target="../media/image22.png"/><Relationship Id="rId5" Type="http://schemas.openxmlformats.org/officeDocument/2006/relationships/notesSlide" Target="../notesSlides/notesSlide28.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9.wav"/><Relationship Id="rId7" Type="http://schemas.openxmlformats.org/officeDocument/2006/relationships/image" Target="../media/image24.png"/><Relationship Id="rId2" Type="http://schemas.microsoft.com/office/2007/relationships/media" Target="../media/media29.wav"/><Relationship Id="rId1" Type="http://schemas.openxmlformats.org/officeDocument/2006/relationships/tags" Target="../tags/tag25.xml"/><Relationship Id="rId6" Type="http://schemas.openxmlformats.org/officeDocument/2006/relationships/image" Target="../media/image2.png"/><Relationship Id="rId5" Type="http://schemas.openxmlformats.org/officeDocument/2006/relationships/notesSlide" Target="../notesSlides/notesSlide29.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media30.wav"/><Relationship Id="rId7" Type="http://schemas.openxmlformats.org/officeDocument/2006/relationships/image" Target="../media/image24.png"/><Relationship Id="rId2" Type="http://schemas.microsoft.com/office/2007/relationships/media" Target="../media/media30.wav"/><Relationship Id="rId1" Type="http://schemas.openxmlformats.org/officeDocument/2006/relationships/tags" Target="../tags/tag26.xml"/><Relationship Id="rId6" Type="http://schemas.openxmlformats.org/officeDocument/2006/relationships/image" Target="../media/image2.png"/><Relationship Id="rId5" Type="http://schemas.openxmlformats.org/officeDocument/2006/relationships/notesSlide" Target="../notesSlides/notesSlide30.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2.png"/><Relationship Id="rId5" Type="http://schemas.openxmlformats.org/officeDocument/2006/relationships/hyperlink" Target="mailto:maria.hobbs@dot.iowa.gov" TargetMode="External"/><Relationship Id="rId4"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4.wav"/><Relationship Id="rId7" Type="http://schemas.openxmlformats.org/officeDocument/2006/relationships/image" Target="../media/image4.emf"/><Relationship Id="rId2" Type="http://schemas.microsoft.com/office/2007/relationships/media" Target="../media/media4.wav"/><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5.wav"/><Relationship Id="rId7" Type="http://schemas.openxmlformats.org/officeDocument/2006/relationships/image" Target="../media/image4.emf"/><Relationship Id="rId2" Type="http://schemas.microsoft.com/office/2007/relationships/media" Target="../media/media5.wav"/><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6.wav"/><Relationship Id="rId7" Type="http://schemas.openxmlformats.org/officeDocument/2006/relationships/image" Target="../media/image4.emf"/><Relationship Id="rId2" Type="http://schemas.microsoft.com/office/2007/relationships/media" Target="../media/media6.wav"/><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7.wav"/><Relationship Id="rId7" Type="http://schemas.openxmlformats.org/officeDocument/2006/relationships/image" Target="../media/image4.emf"/><Relationship Id="rId2" Type="http://schemas.microsoft.com/office/2007/relationships/media" Target="../media/media7.wav"/><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8.wav"/><Relationship Id="rId7" Type="http://schemas.openxmlformats.org/officeDocument/2006/relationships/image" Target="../media/image5.png"/><Relationship Id="rId2" Type="http://schemas.microsoft.com/office/2007/relationships/media" Target="../media/media8.wav"/><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notesSlide" Target="../notesSlides/notesSlide8.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9.wav"/><Relationship Id="rId7" Type="http://schemas.openxmlformats.org/officeDocument/2006/relationships/image" Target="../media/image5.png"/><Relationship Id="rId2" Type="http://schemas.microsoft.com/office/2007/relationships/media" Target="../media/media9.wav"/><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notesSlide" Target="../notesSlides/notesSlide9.xml"/><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sp>
        <p:nvSpPr>
          <p:cNvPr id="15" name="Rectangle 14"/>
          <p:cNvSpPr/>
          <p:nvPr/>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4653136"/>
            <a:ext cx="6228184" cy="1656184"/>
          </a:xfrm>
          <a:prstGeom prst="rect">
            <a:avLst/>
          </a:prstGeom>
          <a:solidFill>
            <a:srgbClr val="8717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300192" y="4653136"/>
            <a:ext cx="720080" cy="1656184"/>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7092280" y="4653136"/>
            <a:ext cx="720080" cy="1656184"/>
          </a:xfrm>
          <a:prstGeom prst="rect">
            <a:avLst/>
          </a:prstGeom>
          <a:solidFill>
            <a:srgbClr val="34495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884368" y="4653136"/>
            <a:ext cx="720080" cy="1656184"/>
          </a:xfrm>
          <a:prstGeom prst="rect">
            <a:avLst/>
          </a:prstGeom>
          <a:solidFill>
            <a:schemeClr val="accent5">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97768" y="4653136"/>
            <a:ext cx="5832648" cy="1384995"/>
          </a:xfrm>
          <a:prstGeom prst="rect">
            <a:avLst/>
          </a:prstGeom>
          <a:noFill/>
        </p:spPr>
        <p:txBody>
          <a:bodyPr wrap="square" rtlCol="0">
            <a:spAutoFit/>
          </a:bodyPr>
          <a:lstStyle/>
          <a:p>
            <a:r>
              <a:rPr lang="en-US" sz="2800" b="1" dirty="0" smtClean="0">
                <a:solidFill>
                  <a:schemeClr val="bg1"/>
                </a:solidFill>
                <a:latin typeface="Century Gothic" panose="020B0502020202020204" pitchFamily="34" charset="0"/>
              </a:rPr>
              <a:t>Iowa Contractors: </a:t>
            </a:r>
          </a:p>
          <a:p>
            <a:r>
              <a:rPr lang="en-US" sz="2800" dirty="0" smtClean="0">
                <a:solidFill>
                  <a:schemeClr val="bg1"/>
                </a:solidFill>
                <a:latin typeface="Century Gothic" panose="020B0502020202020204" pitchFamily="34" charset="0"/>
              </a:rPr>
              <a:t>Obtaining Your Railroad Crossing Information  </a:t>
            </a:r>
            <a:r>
              <a:rPr lang="en-US" sz="1600" dirty="0" smtClean="0">
                <a:solidFill>
                  <a:schemeClr val="bg1"/>
                </a:solidFill>
                <a:latin typeface="Century Gothic" panose="020B0502020202020204" pitchFamily="34" charset="0"/>
              </a:rPr>
              <a:t>February 18, 2016</a:t>
            </a:r>
            <a:endParaRPr lang="en-US" sz="1600" dirty="0">
              <a:solidFill>
                <a:schemeClr val="bg1"/>
              </a:solidFill>
              <a:latin typeface="Century Gothic" panose="020B0502020202020204" pitchFamily="34" charset="0"/>
            </a:endParaRPr>
          </a:p>
        </p:txBody>
      </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8224" y="158546"/>
            <a:ext cx="2360664" cy="681969"/>
          </a:xfrm>
          <a:prstGeom prst="rect">
            <a:avLst/>
          </a:prstGeom>
        </p:spPr>
      </p:pic>
      <p:sp>
        <p:nvSpPr>
          <p:cNvPr id="27" name="Rectangle 26"/>
          <p:cNvSpPr/>
          <p:nvPr/>
        </p:nvSpPr>
        <p:spPr>
          <a:xfrm>
            <a:off x="0" y="953344"/>
            <a:ext cx="9144000" cy="45719"/>
          </a:xfrm>
          <a:prstGeom prst="rect">
            <a:avLst/>
          </a:pr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lide 0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71189" y="6093296"/>
            <a:ext cx="609600" cy="609600"/>
          </a:xfrm>
          <a:prstGeom prst="rect">
            <a:avLst/>
          </a:prstGeom>
        </p:spPr>
      </p:pic>
    </p:spTree>
    <p:extLst>
      <p:ext uri="{BB962C8B-B14F-4D97-AF65-F5344CB8AC3E}">
        <p14:creationId xmlns:p14="http://schemas.microsoft.com/office/powerpoint/2010/main" val="213514763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79512" y="1052736"/>
            <a:ext cx="648072" cy="523220"/>
          </a:xfrm>
          <a:prstGeom prst="rect">
            <a:avLst/>
          </a:prstGeom>
          <a:noFill/>
        </p:spPr>
        <p:txBody>
          <a:bodyPr wrap="square" rtlCol="0">
            <a:spAutoFit/>
          </a:bodyPr>
          <a:lstStyle/>
          <a:p>
            <a:r>
              <a:rPr lang="en-US" sz="2800" dirty="0" smtClean="0">
                <a:solidFill>
                  <a:schemeClr val="bg1">
                    <a:lumMod val="50000"/>
                  </a:schemeClr>
                </a:solidFill>
                <a:latin typeface="Century Gothic" panose="020B0502020202020204" pitchFamily="34" charset="0"/>
              </a:rPr>
              <a:t>05</a:t>
            </a:r>
            <a:endParaRPr lang="en-US" sz="2800" dirty="0">
              <a:solidFill>
                <a:schemeClr val="bg1">
                  <a:lumMod val="50000"/>
                </a:schemeClr>
              </a:solidFill>
              <a:latin typeface="Century Gothic" panose="020B0502020202020204" pitchFamily="34" charset="0"/>
            </a:endParaRPr>
          </a:p>
        </p:txBody>
      </p:sp>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8456" y="155024"/>
            <a:ext cx="2110432" cy="609680"/>
          </a:xfrm>
          <a:prstGeom prst="rect">
            <a:avLst/>
          </a:prstGeom>
        </p:spPr>
      </p:pic>
      <p:sp>
        <p:nvSpPr>
          <p:cNvPr id="2" name="Rectangle 1"/>
          <p:cNvSpPr/>
          <p:nvPr/>
        </p:nvSpPr>
        <p:spPr>
          <a:xfrm>
            <a:off x="827584" y="155343"/>
            <a:ext cx="5832648" cy="646331"/>
          </a:xfrm>
          <a:prstGeom prst="rect">
            <a:avLst/>
          </a:prstGeom>
        </p:spPr>
        <p:txBody>
          <a:bodyPr wrap="square">
            <a:spAutoFit/>
          </a:bodyPr>
          <a:lstStyle/>
          <a:p>
            <a:r>
              <a:rPr lang="en-US" dirty="0">
                <a:solidFill>
                  <a:schemeClr val="bg1">
                    <a:lumMod val="50000"/>
                  </a:schemeClr>
                </a:solidFill>
                <a:latin typeface="Century Gothic" panose="020B0502020202020204" pitchFamily="34" charset="0"/>
                <a:cs typeface="Arial" panose="020B0604020202020204" pitchFamily="34" charset="0"/>
              </a:rPr>
              <a:t>Iowa Contractors: Obtaining Your Railroad Crossing Information</a:t>
            </a:r>
          </a:p>
        </p:txBody>
      </p:sp>
      <p:sp>
        <p:nvSpPr>
          <p:cNvPr id="35" name="Rectangle 34"/>
          <p:cNvSpPr/>
          <p:nvPr/>
        </p:nvSpPr>
        <p:spPr>
          <a:xfrm>
            <a:off x="792088" y="931579"/>
            <a:ext cx="4499992" cy="12012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768955" y="980728"/>
            <a:ext cx="4194626" cy="707886"/>
          </a:xfrm>
          <a:prstGeom prst="rect">
            <a:avLst/>
          </a:prstGeom>
          <a:noFill/>
        </p:spPr>
        <p:txBody>
          <a:bodyPr wrap="square" rtlCol="0">
            <a:spAutoFit/>
          </a:bodyPr>
          <a:lstStyle/>
          <a:p>
            <a:pPr algn="ctr"/>
            <a:r>
              <a:rPr lang="en-US" sz="2000" dirty="0" smtClean="0">
                <a:solidFill>
                  <a:schemeClr val="bg1"/>
                </a:solidFill>
              </a:rPr>
              <a:t>Railroad Crossing Data: </a:t>
            </a:r>
          </a:p>
          <a:p>
            <a:pPr algn="ctr"/>
            <a:r>
              <a:rPr lang="en-US" sz="2000" dirty="0" smtClean="0">
                <a:solidFill>
                  <a:schemeClr val="bg1"/>
                </a:solidFill>
              </a:rPr>
              <a:t>FRA Number on Plan Set Title Sheet</a:t>
            </a:r>
          </a:p>
        </p:txBody>
      </p:sp>
      <p:pic>
        <p:nvPicPr>
          <p:cNvPr id="819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632" y="2412486"/>
            <a:ext cx="4834605" cy="145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Oval 26"/>
          <p:cNvSpPr/>
          <p:nvPr/>
        </p:nvSpPr>
        <p:spPr>
          <a:xfrm>
            <a:off x="179512" y="2469883"/>
            <a:ext cx="2998909" cy="1399928"/>
          </a:xfrm>
          <a:prstGeom prst="ellipse">
            <a:avLst/>
          </a:prstGeom>
          <a:solidFill>
            <a:srgbClr val="00999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lide06A.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08115" y="6093296"/>
            <a:ext cx="609600" cy="609600"/>
          </a:xfrm>
          <a:prstGeom prst="rect">
            <a:avLst/>
          </a:prstGeom>
        </p:spPr>
      </p:pic>
    </p:spTree>
    <p:custDataLst>
      <p:tags r:id="rId1"/>
    </p:custDataLst>
    <p:extLst>
      <p:ext uri="{BB962C8B-B14F-4D97-AF65-F5344CB8AC3E}">
        <p14:creationId xmlns:p14="http://schemas.microsoft.com/office/powerpoint/2010/main" val="11524983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79512" y="1052736"/>
            <a:ext cx="648072" cy="523220"/>
          </a:xfrm>
          <a:prstGeom prst="rect">
            <a:avLst/>
          </a:prstGeom>
          <a:noFill/>
        </p:spPr>
        <p:txBody>
          <a:bodyPr wrap="square" rtlCol="0">
            <a:spAutoFit/>
          </a:bodyPr>
          <a:lstStyle/>
          <a:p>
            <a:r>
              <a:rPr lang="en-US" sz="2800" dirty="0" smtClean="0">
                <a:solidFill>
                  <a:schemeClr val="bg1">
                    <a:lumMod val="50000"/>
                  </a:schemeClr>
                </a:solidFill>
                <a:latin typeface="Century Gothic" panose="020B0502020202020204" pitchFamily="34" charset="0"/>
              </a:rPr>
              <a:t>05</a:t>
            </a:r>
            <a:endParaRPr lang="en-US" sz="2800" dirty="0">
              <a:solidFill>
                <a:schemeClr val="bg1">
                  <a:lumMod val="50000"/>
                </a:schemeClr>
              </a:solidFill>
              <a:latin typeface="Century Gothic" panose="020B0502020202020204" pitchFamily="34" charset="0"/>
            </a:endParaRPr>
          </a:p>
        </p:txBody>
      </p:sp>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8456" y="155024"/>
            <a:ext cx="2110432" cy="609680"/>
          </a:xfrm>
          <a:prstGeom prst="rect">
            <a:avLst/>
          </a:prstGeom>
        </p:spPr>
      </p:pic>
      <p:sp>
        <p:nvSpPr>
          <p:cNvPr id="2" name="Rectangle 1"/>
          <p:cNvSpPr/>
          <p:nvPr/>
        </p:nvSpPr>
        <p:spPr>
          <a:xfrm>
            <a:off x="827584" y="155343"/>
            <a:ext cx="5832648" cy="646331"/>
          </a:xfrm>
          <a:prstGeom prst="rect">
            <a:avLst/>
          </a:prstGeom>
        </p:spPr>
        <p:txBody>
          <a:bodyPr wrap="square">
            <a:spAutoFit/>
          </a:bodyPr>
          <a:lstStyle/>
          <a:p>
            <a:r>
              <a:rPr lang="en-US" dirty="0">
                <a:solidFill>
                  <a:schemeClr val="bg1">
                    <a:lumMod val="50000"/>
                  </a:schemeClr>
                </a:solidFill>
                <a:latin typeface="Century Gothic" panose="020B0502020202020204" pitchFamily="34" charset="0"/>
                <a:cs typeface="Arial" panose="020B0604020202020204" pitchFamily="34" charset="0"/>
              </a:rPr>
              <a:t>Iowa Contractors: Obtaining Your Railroad Crossing Information</a:t>
            </a:r>
          </a:p>
        </p:txBody>
      </p:sp>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6983" y="581995"/>
            <a:ext cx="5962650" cy="6252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Rectangle 34"/>
          <p:cNvSpPr/>
          <p:nvPr/>
        </p:nvSpPr>
        <p:spPr>
          <a:xfrm>
            <a:off x="792088" y="931579"/>
            <a:ext cx="4499992" cy="12012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768955" y="980728"/>
            <a:ext cx="4194626" cy="707886"/>
          </a:xfrm>
          <a:prstGeom prst="rect">
            <a:avLst/>
          </a:prstGeom>
          <a:noFill/>
        </p:spPr>
        <p:txBody>
          <a:bodyPr wrap="square" rtlCol="0">
            <a:spAutoFit/>
          </a:bodyPr>
          <a:lstStyle/>
          <a:p>
            <a:pPr algn="ctr"/>
            <a:r>
              <a:rPr lang="en-US" sz="2000" dirty="0" smtClean="0">
                <a:solidFill>
                  <a:schemeClr val="bg1"/>
                </a:solidFill>
              </a:rPr>
              <a:t>Railroad Crossing Data: </a:t>
            </a:r>
          </a:p>
          <a:p>
            <a:pPr algn="ctr"/>
            <a:r>
              <a:rPr lang="en-US" sz="2000" dirty="0" smtClean="0">
                <a:solidFill>
                  <a:schemeClr val="bg1"/>
                </a:solidFill>
              </a:rPr>
              <a:t>FRA Number on Plan Set Title Sheet</a:t>
            </a:r>
          </a:p>
        </p:txBody>
      </p:sp>
      <p:pic>
        <p:nvPicPr>
          <p:cNvPr id="819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2632" y="2412486"/>
            <a:ext cx="4834605" cy="145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Oval 26"/>
          <p:cNvSpPr/>
          <p:nvPr/>
        </p:nvSpPr>
        <p:spPr>
          <a:xfrm>
            <a:off x="179512" y="2469883"/>
            <a:ext cx="2998909" cy="1399928"/>
          </a:xfrm>
          <a:prstGeom prst="ellipse">
            <a:avLst/>
          </a:prstGeom>
          <a:solidFill>
            <a:srgbClr val="00999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798855" y="6506650"/>
            <a:ext cx="2329453" cy="324036"/>
          </a:xfrm>
          <a:prstGeom prst="ellipse">
            <a:avLst/>
          </a:prstGeom>
          <a:solidFill>
            <a:srgbClr val="00999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lide06B.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71189" y="6221086"/>
            <a:ext cx="609600" cy="609600"/>
          </a:xfrm>
          <a:prstGeom prst="rect">
            <a:avLst/>
          </a:prstGeom>
        </p:spPr>
      </p:pic>
    </p:spTree>
    <p:custDataLst>
      <p:tags r:id="rId1"/>
    </p:custDataLst>
    <p:extLst>
      <p:ext uri="{BB962C8B-B14F-4D97-AF65-F5344CB8AC3E}">
        <p14:creationId xmlns:p14="http://schemas.microsoft.com/office/powerpoint/2010/main" val="2907602105"/>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79512" y="1052736"/>
            <a:ext cx="648072" cy="523220"/>
          </a:xfrm>
          <a:prstGeom prst="rect">
            <a:avLst/>
          </a:prstGeom>
          <a:noFill/>
        </p:spPr>
        <p:txBody>
          <a:bodyPr wrap="square" rtlCol="0">
            <a:spAutoFit/>
          </a:bodyPr>
          <a:lstStyle/>
          <a:p>
            <a:r>
              <a:rPr lang="en-US" sz="2800" dirty="0" smtClean="0">
                <a:solidFill>
                  <a:schemeClr val="bg1">
                    <a:lumMod val="50000"/>
                  </a:schemeClr>
                </a:solidFill>
                <a:latin typeface="Century Gothic" panose="020B0502020202020204" pitchFamily="34" charset="0"/>
              </a:rPr>
              <a:t>05</a:t>
            </a:r>
            <a:endParaRPr lang="en-US" sz="2800" dirty="0">
              <a:solidFill>
                <a:schemeClr val="bg1">
                  <a:lumMod val="50000"/>
                </a:schemeClr>
              </a:solidFill>
              <a:latin typeface="Century Gothic" panose="020B0502020202020204" pitchFamily="34" charset="0"/>
            </a:endParaRPr>
          </a:p>
        </p:txBody>
      </p:sp>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8456" y="155024"/>
            <a:ext cx="2110432" cy="609680"/>
          </a:xfrm>
          <a:prstGeom prst="rect">
            <a:avLst/>
          </a:prstGeom>
        </p:spPr>
      </p:pic>
      <p:sp>
        <p:nvSpPr>
          <p:cNvPr id="2" name="Rectangle 1"/>
          <p:cNvSpPr/>
          <p:nvPr/>
        </p:nvSpPr>
        <p:spPr>
          <a:xfrm>
            <a:off x="827584" y="155343"/>
            <a:ext cx="5832648" cy="646331"/>
          </a:xfrm>
          <a:prstGeom prst="rect">
            <a:avLst/>
          </a:prstGeom>
        </p:spPr>
        <p:txBody>
          <a:bodyPr wrap="square">
            <a:spAutoFit/>
          </a:bodyPr>
          <a:lstStyle/>
          <a:p>
            <a:r>
              <a:rPr lang="en-US" dirty="0">
                <a:solidFill>
                  <a:schemeClr val="bg1">
                    <a:lumMod val="50000"/>
                  </a:schemeClr>
                </a:solidFill>
                <a:latin typeface="Century Gothic" panose="020B0502020202020204" pitchFamily="34" charset="0"/>
                <a:cs typeface="Arial" panose="020B0604020202020204" pitchFamily="34" charset="0"/>
              </a:rPr>
              <a:t>Iowa Contractors: Obtaining Your Railroad Crossing Information</a:t>
            </a:r>
          </a:p>
        </p:txBody>
      </p:sp>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6983" y="581995"/>
            <a:ext cx="5962650" cy="6252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Rectangle 34"/>
          <p:cNvSpPr/>
          <p:nvPr/>
        </p:nvSpPr>
        <p:spPr>
          <a:xfrm>
            <a:off x="792088" y="931579"/>
            <a:ext cx="4499992" cy="12012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768955" y="980728"/>
            <a:ext cx="4194626" cy="707886"/>
          </a:xfrm>
          <a:prstGeom prst="rect">
            <a:avLst/>
          </a:prstGeom>
          <a:noFill/>
        </p:spPr>
        <p:txBody>
          <a:bodyPr wrap="square" rtlCol="0">
            <a:spAutoFit/>
          </a:bodyPr>
          <a:lstStyle/>
          <a:p>
            <a:pPr algn="ctr"/>
            <a:r>
              <a:rPr lang="en-US" sz="2000" dirty="0" smtClean="0">
                <a:solidFill>
                  <a:schemeClr val="bg1"/>
                </a:solidFill>
              </a:rPr>
              <a:t>Railroad Crossing Data: </a:t>
            </a:r>
          </a:p>
          <a:p>
            <a:pPr algn="ctr"/>
            <a:r>
              <a:rPr lang="en-US" sz="2000" dirty="0" smtClean="0">
                <a:solidFill>
                  <a:schemeClr val="bg1"/>
                </a:solidFill>
              </a:rPr>
              <a:t>FRA Number on Plan Set Title Sheet</a:t>
            </a:r>
          </a:p>
        </p:txBody>
      </p:sp>
      <p:pic>
        <p:nvPicPr>
          <p:cNvPr id="819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2632" y="2412486"/>
            <a:ext cx="4834605" cy="145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Oval 26"/>
          <p:cNvSpPr/>
          <p:nvPr/>
        </p:nvSpPr>
        <p:spPr>
          <a:xfrm>
            <a:off x="179512" y="2469883"/>
            <a:ext cx="2998909" cy="1399928"/>
          </a:xfrm>
          <a:prstGeom prst="ellipse">
            <a:avLst/>
          </a:prstGeom>
          <a:solidFill>
            <a:srgbClr val="00999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798855" y="6506650"/>
            <a:ext cx="2329453" cy="324036"/>
          </a:xfrm>
          <a:prstGeom prst="ellipse">
            <a:avLst/>
          </a:prstGeom>
          <a:solidFill>
            <a:srgbClr val="00999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79511" y="4437112"/>
            <a:ext cx="2967471" cy="1477328"/>
          </a:xfrm>
          <a:prstGeom prst="rect">
            <a:avLst/>
          </a:prstGeom>
          <a:noFill/>
        </p:spPr>
        <p:txBody>
          <a:bodyPr wrap="square" rtlCol="0">
            <a:spAutoFit/>
          </a:bodyPr>
          <a:lstStyle/>
          <a:p>
            <a:r>
              <a:rPr lang="en-US" dirty="0" smtClean="0">
                <a:solidFill>
                  <a:srgbClr val="FF0000"/>
                </a:solidFill>
              </a:rPr>
              <a:t>FRA Crossing No. 067357C will be entered at the FRA Website from the link provided in the Railroad specification document.</a:t>
            </a:r>
            <a:endParaRPr lang="en-US" dirty="0">
              <a:solidFill>
                <a:srgbClr val="FF0000"/>
              </a:solidFill>
            </a:endParaRPr>
          </a:p>
        </p:txBody>
      </p:sp>
      <p:pic>
        <p:nvPicPr>
          <p:cNvPr id="4" name="Slide06C.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39288" y="6059796"/>
            <a:ext cx="609600" cy="609600"/>
          </a:xfrm>
          <a:prstGeom prst="rect">
            <a:avLst/>
          </a:prstGeom>
        </p:spPr>
      </p:pic>
    </p:spTree>
    <p:custDataLst>
      <p:tags r:id="rId1"/>
    </p:custDataLst>
    <p:extLst>
      <p:ext uri="{BB962C8B-B14F-4D97-AF65-F5344CB8AC3E}">
        <p14:creationId xmlns:p14="http://schemas.microsoft.com/office/powerpoint/2010/main" val="4145479896"/>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79512" y="1052736"/>
            <a:ext cx="648072" cy="523220"/>
          </a:xfrm>
          <a:prstGeom prst="rect">
            <a:avLst/>
          </a:prstGeom>
          <a:noFill/>
        </p:spPr>
        <p:txBody>
          <a:bodyPr wrap="square" rtlCol="0">
            <a:spAutoFit/>
          </a:bodyPr>
          <a:lstStyle/>
          <a:p>
            <a:r>
              <a:rPr lang="en-US" sz="2800" dirty="0" smtClean="0">
                <a:solidFill>
                  <a:schemeClr val="bg1">
                    <a:lumMod val="50000"/>
                  </a:schemeClr>
                </a:solidFill>
                <a:latin typeface="Century Gothic" panose="020B0502020202020204" pitchFamily="34" charset="0"/>
              </a:rPr>
              <a:t>06</a:t>
            </a:r>
            <a:endParaRPr lang="en-US" sz="2800" dirty="0">
              <a:solidFill>
                <a:schemeClr val="bg1">
                  <a:lumMod val="50000"/>
                </a:schemeClr>
              </a:solidFill>
              <a:latin typeface="Century Gothic" panose="020B0502020202020204" pitchFamily="34" charset="0"/>
            </a:endParaRPr>
          </a:p>
        </p:txBody>
      </p:sp>
      <p:sp>
        <p:nvSpPr>
          <p:cNvPr id="32" name="Rectangle 31"/>
          <p:cNvSpPr/>
          <p:nvPr/>
        </p:nvSpPr>
        <p:spPr>
          <a:xfrm>
            <a:off x="3850768" y="1103704"/>
            <a:ext cx="3023184" cy="722163"/>
          </a:xfrm>
          <a:prstGeom prst="rect">
            <a:avLst/>
          </a:prstGeom>
          <a:solidFill>
            <a:srgbClr val="637287">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3850768" y="1263207"/>
            <a:ext cx="3040349" cy="369332"/>
          </a:xfrm>
          <a:prstGeom prst="rect">
            <a:avLst/>
          </a:prstGeom>
          <a:noFill/>
        </p:spPr>
        <p:txBody>
          <a:bodyPr wrap="square" rtlCol="0">
            <a:spAutoFit/>
          </a:bodyPr>
          <a:lstStyle/>
          <a:p>
            <a:pPr algn="ctr"/>
            <a:r>
              <a:rPr lang="en-US" dirty="0" smtClean="0">
                <a:solidFill>
                  <a:schemeClr val="bg1"/>
                </a:solidFill>
              </a:rPr>
              <a:t>Railroad Contact Information</a:t>
            </a:r>
            <a:endParaRPr lang="en-US" b="1" dirty="0">
              <a:solidFill>
                <a:schemeClr val="bg1"/>
              </a:solidFill>
            </a:endParaRPr>
          </a:p>
        </p:txBody>
      </p:sp>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73952" y="31895"/>
            <a:ext cx="2110432" cy="609680"/>
          </a:xfrm>
          <a:prstGeom prst="rect">
            <a:avLst/>
          </a:prstGeom>
        </p:spPr>
      </p:pic>
      <p:sp>
        <p:nvSpPr>
          <p:cNvPr id="2" name="Rectangle 1"/>
          <p:cNvSpPr/>
          <p:nvPr/>
        </p:nvSpPr>
        <p:spPr>
          <a:xfrm>
            <a:off x="827584" y="336735"/>
            <a:ext cx="6046368" cy="769441"/>
          </a:xfrm>
          <a:prstGeom prst="rect">
            <a:avLst/>
          </a:prstGeom>
          <a:solidFill>
            <a:srgbClr val="871721"/>
          </a:solidFill>
        </p:spPr>
        <p:txBody>
          <a:bodyPr wrap="square">
            <a:spAutoFit/>
          </a:bodyPr>
          <a:lstStyle/>
          <a:p>
            <a:r>
              <a:rPr lang="en-US" sz="2200" dirty="0" smtClean="0">
                <a:solidFill>
                  <a:schemeClr val="bg1"/>
                </a:solidFill>
                <a:latin typeface="Century Gothic" panose="020B0502020202020204" pitchFamily="34" charset="0"/>
                <a:cs typeface="Arial" panose="020B0604020202020204" pitchFamily="34" charset="0"/>
              </a:rPr>
              <a:t>Railroad Specification Document (DS or SP)</a:t>
            </a:r>
          </a:p>
          <a:p>
            <a:endParaRPr lang="en-US" sz="2200" dirty="0">
              <a:solidFill>
                <a:schemeClr val="bg1"/>
              </a:solidFill>
              <a:latin typeface="Century Gothic" panose="020B0502020202020204" pitchFamily="34" charset="0"/>
              <a:cs typeface="Arial" panose="020B0604020202020204" pitchFamily="34" charset="0"/>
            </a:endParaRPr>
          </a:p>
        </p:txBody>
      </p:sp>
      <p:sp>
        <p:nvSpPr>
          <p:cNvPr id="16" name="Rectangle 15"/>
          <p:cNvSpPr/>
          <p:nvPr/>
        </p:nvSpPr>
        <p:spPr>
          <a:xfrm>
            <a:off x="827584" y="1101621"/>
            <a:ext cx="3023184" cy="724247"/>
          </a:xfrm>
          <a:prstGeom prst="rect">
            <a:avLst/>
          </a:prstGeom>
          <a:solidFill>
            <a:schemeClr val="accent5">
              <a:lumMod val="7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FRA Website Link</a:t>
            </a:r>
            <a:endParaRPr lang="en-US" dirty="0"/>
          </a:p>
        </p:txBody>
      </p:sp>
      <p:sp>
        <p:nvSpPr>
          <p:cNvPr id="3" name="TextBox 2"/>
          <p:cNvSpPr txBox="1"/>
          <p:nvPr/>
        </p:nvSpPr>
        <p:spPr>
          <a:xfrm>
            <a:off x="870627" y="1896394"/>
            <a:ext cx="7560840" cy="584775"/>
          </a:xfrm>
          <a:prstGeom prst="rect">
            <a:avLst/>
          </a:prstGeom>
          <a:noFill/>
        </p:spPr>
        <p:txBody>
          <a:bodyPr wrap="square" rtlCol="0">
            <a:spAutoFit/>
          </a:bodyPr>
          <a:lstStyle/>
          <a:p>
            <a:r>
              <a:rPr lang="en-US" sz="1600" dirty="0" smtClean="0"/>
              <a:t>All Railroads have an individual specification document either as a Developmental Specification or a Special Provision with the required insurance coverage and limits.  </a:t>
            </a:r>
            <a:endParaRPr lang="en-US" sz="1600" dirty="0"/>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600" y="2481169"/>
            <a:ext cx="7162800" cy="4059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Slide07A.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06605" y="6093296"/>
            <a:ext cx="609600" cy="609600"/>
          </a:xfrm>
          <a:prstGeom prst="rect">
            <a:avLst/>
          </a:prstGeom>
        </p:spPr>
      </p:pic>
    </p:spTree>
    <p:custDataLst>
      <p:tags r:id="rId1"/>
    </p:custDataLst>
    <p:extLst>
      <p:ext uri="{BB962C8B-B14F-4D97-AF65-F5344CB8AC3E}">
        <p14:creationId xmlns:p14="http://schemas.microsoft.com/office/powerpoint/2010/main" val="3038449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79512" y="1052736"/>
            <a:ext cx="648072" cy="523220"/>
          </a:xfrm>
          <a:prstGeom prst="rect">
            <a:avLst/>
          </a:prstGeom>
          <a:noFill/>
        </p:spPr>
        <p:txBody>
          <a:bodyPr wrap="square" rtlCol="0">
            <a:spAutoFit/>
          </a:bodyPr>
          <a:lstStyle/>
          <a:p>
            <a:r>
              <a:rPr lang="en-US" sz="2800" dirty="0" smtClean="0">
                <a:solidFill>
                  <a:schemeClr val="bg1">
                    <a:lumMod val="50000"/>
                  </a:schemeClr>
                </a:solidFill>
                <a:latin typeface="Century Gothic" panose="020B0502020202020204" pitchFamily="34" charset="0"/>
              </a:rPr>
              <a:t>06</a:t>
            </a:r>
            <a:endParaRPr lang="en-US" sz="2800" dirty="0">
              <a:solidFill>
                <a:schemeClr val="bg1">
                  <a:lumMod val="50000"/>
                </a:schemeClr>
              </a:solidFill>
              <a:latin typeface="Century Gothic" panose="020B0502020202020204" pitchFamily="34" charset="0"/>
            </a:endParaRPr>
          </a:p>
        </p:txBody>
      </p:sp>
      <p:sp>
        <p:nvSpPr>
          <p:cNvPr id="32" name="Rectangle 31"/>
          <p:cNvSpPr/>
          <p:nvPr/>
        </p:nvSpPr>
        <p:spPr>
          <a:xfrm>
            <a:off x="3850768" y="1103704"/>
            <a:ext cx="3023184" cy="722163"/>
          </a:xfrm>
          <a:prstGeom prst="rect">
            <a:avLst/>
          </a:prstGeom>
          <a:solidFill>
            <a:srgbClr val="637287">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3850768" y="1263207"/>
            <a:ext cx="3040349" cy="369332"/>
          </a:xfrm>
          <a:prstGeom prst="rect">
            <a:avLst/>
          </a:prstGeom>
          <a:noFill/>
        </p:spPr>
        <p:txBody>
          <a:bodyPr wrap="square" rtlCol="0">
            <a:spAutoFit/>
          </a:bodyPr>
          <a:lstStyle/>
          <a:p>
            <a:pPr algn="ctr"/>
            <a:r>
              <a:rPr lang="en-US" dirty="0" smtClean="0">
                <a:solidFill>
                  <a:schemeClr val="bg1"/>
                </a:solidFill>
              </a:rPr>
              <a:t>Railroad Contact Information</a:t>
            </a:r>
            <a:endParaRPr lang="en-US" b="1" dirty="0">
              <a:solidFill>
                <a:schemeClr val="bg1"/>
              </a:solidFill>
            </a:endParaRPr>
          </a:p>
        </p:txBody>
      </p:sp>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73952" y="31895"/>
            <a:ext cx="2110432" cy="609680"/>
          </a:xfrm>
          <a:prstGeom prst="rect">
            <a:avLst/>
          </a:prstGeom>
        </p:spPr>
      </p:pic>
      <p:sp>
        <p:nvSpPr>
          <p:cNvPr id="2" name="Rectangle 1"/>
          <p:cNvSpPr/>
          <p:nvPr/>
        </p:nvSpPr>
        <p:spPr>
          <a:xfrm>
            <a:off x="827584" y="336735"/>
            <a:ext cx="6046368" cy="769441"/>
          </a:xfrm>
          <a:prstGeom prst="rect">
            <a:avLst/>
          </a:prstGeom>
          <a:solidFill>
            <a:srgbClr val="871721"/>
          </a:solidFill>
        </p:spPr>
        <p:txBody>
          <a:bodyPr wrap="square">
            <a:spAutoFit/>
          </a:bodyPr>
          <a:lstStyle/>
          <a:p>
            <a:r>
              <a:rPr lang="en-US" sz="2200" dirty="0" smtClean="0">
                <a:solidFill>
                  <a:schemeClr val="bg1"/>
                </a:solidFill>
                <a:latin typeface="Century Gothic" panose="020B0502020202020204" pitchFamily="34" charset="0"/>
                <a:cs typeface="Arial" panose="020B0604020202020204" pitchFamily="34" charset="0"/>
              </a:rPr>
              <a:t>Railroad Specification Document (DS or SP)</a:t>
            </a:r>
          </a:p>
          <a:p>
            <a:endParaRPr lang="en-US" sz="2200" dirty="0">
              <a:solidFill>
                <a:schemeClr val="bg1"/>
              </a:solidFill>
              <a:latin typeface="Century Gothic" panose="020B0502020202020204" pitchFamily="34" charset="0"/>
              <a:cs typeface="Arial" panose="020B0604020202020204" pitchFamily="34" charset="0"/>
            </a:endParaRPr>
          </a:p>
        </p:txBody>
      </p:sp>
      <p:sp>
        <p:nvSpPr>
          <p:cNvPr id="16" name="Rectangle 15"/>
          <p:cNvSpPr/>
          <p:nvPr/>
        </p:nvSpPr>
        <p:spPr>
          <a:xfrm>
            <a:off x="827584" y="1101621"/>
            <a:ext cx="3023184" cy="724247"/>
          </a:xfrm>
          <a:prstGeom prst="rect">
            <a:avLst/>
          </a:prstGeom>
          <a:solidFill>
            <a:schemeClr val="accent5">
              <a:lumMod val="7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FRA Website Link</a:t>
            </a:r>
            <a:endParaRPr lang="en-US" dirty="0"/>
          </a:p>
        </p:txBody>
      </p:sp>
      <p:sp>
        <p:nvSpPr>
          <p:cNvPr id="3" name="TextBox 2"/>
          <p:cNvSpPr txBox="1"/>
          <p:nvPr/>
        </p:nvSpPr>
        <p:spPr>
          <a:xfrm>
            <a:off x="870627" y="1896394"/>
            <a:ext cx="7560840" cy="584775"/>
          </a:xfrm>
          <a:prstGeom prst="rect">
            <a:avLst/>
          </a:prstGeom>
          <a:noFill/>
        </p:spPr>
        <p:txBody>
          <a:bodyPr wrap="square" rtlCol="0">
            <a:spAutoFit/>
          </a:bodyPr>
          <a:lstStyle/>
          <a:p>
            <a:r>
              <a:rPr lang="en-US" sz="1600" dirty="0" smtClean="0"/>
              <a:t>All Railroads have an individual specification document either as a Developmental Specification or a Special Provision with the required insurance coverage and limits.  </a:t>
            </a:r>
            <a:endParaRPr lang="en-US" sz="1600" dirty="0"/>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600" y="2481169"/>
            <a:ext cx="7162800" cy="4059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7124" y="4020294"/>
            <a:ext cx="6932044" cy="268605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4" name="Slide07B.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74784" y="6077419"/>
            <a:ext cx="609600" cy="609600"/>
          </a:xfrm>
          <a:prstGeom prst="rect">
            <a:avLst/>
          </a:prstGeom>
        </p:spPr>
      </p:pic>
    </p:spTree>
    <p:custDataLst>
      <p:tags r:id="rId1"/>
    </p:custDataLst>
    <p:extLst>
      <p:ext uri="{BB962C8B-B14F-4D97-AF65-F5344CB8AC3E}">
        <p14:creationId xmlns:p14="http://schemas.microsoft.com/office/powerpoint/2010/main" val="1702892299"/>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79512" y="1052736"/>
            <a:ext cx="648072" cy="523220"/>
          </a:xfrm>
          <a:prstGeom prst="rect">
            <a:avLst/>
          </a:prstGeom>
          <a:noFill/>
        </p:spPr>
        <p:txBody>
          <a:bodyPr wrap="square" rtlCol="0">
            <a:spAutoFit/>
          </a:bodyPr>
          <a:lstStyle/>
          <a:p>
            <a:r>
              <a:rPr lang="en-US" sz="2800" dirty="0" smtClean="0">
                <a:solidFill>
                  <a:schemeClr val="bg1">
                    <a:lumMod val="50000"/>
                  </a:schemeClr>
                </a:solidFill>
                <a:latin typeface="Century Gothic" panose="020B0502020202020204" pitchFamily="34" charset="0"/>
              </a:rPr>
              <a:t>06</a:t>
            </a:r>
            <a:endParaRPr lang="en-US" sz="2800" dirty="0">
              <a:solidFill>
                <a:schemeClr val="bg1">
                  <a:lumMod val="50000"/>
                </a:schemeClr>
              </a:solidFill>
              <a:latin typeface="Century Gothic" panose="020B0502020202020204" pitchFamily="34" charset="0"/>
            </a:endParaRPr>
          </a:p>
        </p:txBody>
      </p:sp>
      <p:sp>
        <p:nvSpPr>
          <p:cNvPr id="32" name="Rectangle 31"/>
          <p:cNvSpPr/>
          <p:nvPr/>
        </p:nvSpPr>
        <p:spPr>
          <a:xfrm>
            <a:off x="3850768" y="1103704"/>
            <a:ext cx="3023184" cy="722163"/>
          </a:xfrm>
          <a:prstGeom prst="rect">
            <a:avLst/>
          </a:prstGeom>
          <a:solidFill>
            <a:srgbClr val="637287">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3850768" y="1263207"/>
            <a:ext cx="3040349" cy="369332"/>
          </a:xfrm>
          <a:prstGeom prst="rect">
            <a:avLst/>
          </a:prstGeom>
          <a:noFill/>
        </p:spPr>
        <p:txBody>
          <a:bodyPr wrap="square" rtlCol="0">
            <a:spAutoFit/>
          </a:bodyPr>
          <a:lstStyle/>
          <a:p>
            <a:pPr algn="ctr"/>
            <a:r>
              <a:rPr lang="en-US" dirty="0" smtClean="0">
                <a:solidFill>
                  <a:schemeClr val="bg1"/>
                </a:solidFill>
              </a:rPr>
              <a:t>Railroad Contact Information</a:t>
            </a:r>
            <a:endParaRPr lang="en-US" b="1" dirty="0">
              <a:solidFill>
                <a:schemeClr val="bg1"/>
              </a:solidFill>
            </a:endParaRPr>
          </a:p>
        </p:txBody>
      </p:sp>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73952" y="31895"/>
            <a:ext cx="2110432" cy="609680"/>
          </a:xfrm>
          <a:prstGeom prst="rect">
            <a:avLst/>
          </a:prstGeom>
        </p:spPr>
      </p:pic>
      <p:sp>
        <p:nvSpPr>
          <p:cNvPr id="2" name="Rectangle 1"/>
          <p:cNvSpPr/>
          <p:nvPr/>
        </p:nvSpPr>
        <p:spPr>
          <a:xfrm>
            <a:off x="827584" y="336735"/>
            <a:ext cx="6046368" cy="769441"/>
          </a:xfrm>
          <a:prstGeom prst="rect">
            <a:avLst/>
          </a:prstGeom>
          <a:solidFill>
            <a:srgbClr val="871721"/>
          </a:solidFill>
        </p:spPr>
        <p:txBody>
          <a:bodyPr wrap="square">
            <a:spAutoFit/>
          </a:bodyPr>
          <a:lstStyle/>
          <a:p>
            <a:r>
              <a:rPr lang="en-US" sz="2200" dirty="0" smtClean="0">
                <a:solidFill>
                  <a:schemeClr val="bg1"/>
                </a:solidFill>
                <a:latin typeface="Century Gothic" panose="020B0502020202020204" pitchFamily="34" charset="0"/>
                <a:cs typeface="Arial" panose="020B0604020202020204" pitchFamily="34" charset="0"/>
              </a:rPr>
              <a:t>Railroad Specification Document (DS or SP)</a:t>
            </a:r>
          </a:p>
          <a:p>
            <a:endParaRPr lang="en-US" sz="2200" dirty="0">
              <a:solidFill>
                <a:schemeClr val="bg1"/>
              </a:solidFill>
              <a:latin typeface="Century Gothic" panose="020B0502020202020204" pitchFamily="34" charset="0"/>
              <a:cs typeface="Arial" panose="020B0604020202020204" pitchFamily="34" charset="0"/>
            </a:endParaRPr>
          </a:p>
        </p:txBody>
      </p:sp>
      <p:sp>
        <p:nvSpPr>
          <p:cNvPr id="16" name="Rectangle 15"/>
          <p:cNvSpPr/>
          <p:nvPr/>
        </p:nvSpPr>
        <p:spPr>
          <a:xfrm>
            <a:off x="827584" y="1101621"/>
            <a:ext cx="3023184" cy="724247"/>
          </a:xfrm>
          <a:prstGeom prst="rect">
            <a:avLst/>
          </a:prstGeom>
          <a:solidFill>
            <a:schemeClr val="accent5">
              <a:lumMod val="7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FRA Website Link</a:t>
            </a:r>
            <a:endParaRPr lang="en-US" dirty="0"/>
          </a:p>
        </p:txBody>
      </p:sp>
      <p:sp>
        <p:nvSpPr>
          <p:cNvPr id="3" name="TextBox 2"/>
          <p:cNvSpPr txBox="1"/>
          <p:nvPr/>
        </p:nvSpPr>
        <p:spPr>
          <a:xfrm>
            <a:off x="870627" y="1896394"/>
            <a:ext cx="7560840" cy="584775"/>
          </a:xfrm>
          <a:prstGeom prst="rect">
            <a:avLst/>
          </a:prstGeom>
          <a:noFill/>
        </p:spPr>
        <p:txBody>
          <a:bodyPr wrap="square" rtlCol="0">
            <a:spAutoFit/>
          </a:bodyPr>
          <a:lstStyle/>
          <a:p>
            <a:r>
              <a:rPr lang="en-US" sz="1600" dirty="0" smtClean="0"/>
              <a:t>All Railroads have an individual specification document either as a Developmental Specification or a Special Provision with the required insurance coverage and limits.  </a:t>
            </a:r>
            <a:endParaRPr lang="en-US" sz="1600" dirty="0"/>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600" y="2481169"/>
            <a:ext cx="7162800" cy="4059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7124" y="4020294"/>
            <a:ext cx="6932044" cy="268605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99792" y="4744194"/>
            <a:ext cx="3086100" cy="123825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pic>
        <p:nvPicPr>
          <p:cNvPr id="4" name="Slide07C.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6416" y="6096744"/>
            <a:ext cx="609600" cy="609600"/>
          </a:xfrm>
          <a:prstGeom prst="rect">
            <a:avLst/>
          </a:prstGeom>
        </p:spPr>
      </p:pic>
    </p:spTree>
    <p:custDataLst>
      <p:tags r:id="rId1"/>
    </p:custDataLst>
    <p:extLst>
      <p:ext uri="{BB962C8B-B14F-4D97-AF65-F5344CB8AC3E}">
        <p14:creationId xmlns:p14="http://schemas.microsoft.com/office/powerpoint/2010/main" val="1702892299"/>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79512" y="1052736"/>
            <a:ext cx="648072" cy="523220"/>
          </a:xfrm>
          <a:prstGeom prst="rect">
            <a:avLst/>
          </a:prstGeom>
          <a:noFill/>
        </p:spPr>
        <p:txBody>
          <a:bodyPr wrap="square" rtlCol="0">
            <a:spAutoFit/>
          </a:bodyPr>
          <a:lstStyle/>
          <a:p>
            <a:r>
              <a:rPr lang="en-US" sz="2800" dirty="0" smtClean="0">
                <a:solidFill>
                  <a:schemeClr val="bg1">
                    <a:lumMod val="50000"/>
                  </a:schemeClr>
                </a:solidFill>
                <a:latin typeface="Century Gothic" panose="020B0502020202020204" pitchFamily="34" charset="0"/>
              </a:rPr>
              <a:t>07</a:t>
            </a:r>
            <a:endParaRPr lang="en-US" sz="2800" dirty="0">
              <a:solidFill>
                <a:schemeClr val="bg1">
                  <a:lumMod val="50000"/>
                </a:schemeClr>
              </a:solidFill>
              <a:latin typeface="Century Gothic" panose="020B0502020202020204" pitchFamily="34" charset="0"/>
            </a:endParaRPr>
          </a:p>
        </p:txBody>
      </p:sp>
      <p:sp>
        <p:nvSpPr>
          <p:cNvPr id="31" name="Rectangle 30"/>
          <p:cNvSpPr/>
          <p:nvPr/>
        </p:nvSpPr>
        <p:spPr>
          <a:xfrm>
            <a:off x="845543" y="21765"/>
            <a:ext cx="7812361" cy="103097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http://safetydata.fra.dot.gov/OfficeofSafety/PublicSite/Crossing/Crossing.aspx</a:t>
            </a:r>
            <a:endParaRPr lang="en-US" dirty="0"/>
          </a:p>
        </p:txBody>
      </p:sp>
      <p:pic>
        <p:nvPicPr>
          <p:cNvPr id="2" name="Slide08A.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53104" y="6165304"/>
            <a:ext cx="609600" cy="609600"/>
          </a:xfrm>
          <a:prstGeom prst="rect">
            <a:avLst/>
          </a:prstGeom>
        </p:spPr>
      </p:pic>
    </p:spTree>
    <p:custDataLst>
      <p:tags r:id="rId1"/>
    </p:custDataLst>
    <p:extLst>
      <p:ext uri="{BB962C8B-B14F-4D97-AF65-F5344CB8AC3E}">
        <p14:creationId xmlns:p14="http://schemas.microsoft.com/office/powerpoint/2010/main" val="9517057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79512" y="1052736"/>
            <a:ext cx="648072" cy="523220"/>
          </a:xfrm>
          <a:prstGeom prst="rect">
            <a:avLst/>
          </a:prstGeom>
          <a:noFill/>
        </p:spPr>
        <p:txBody>
          <a:bodyPr wrap="square" rtlCol="0">
            <a:spAutoFit/>
          </a:bodyPr>
          <a:lstStyle/>
          <a:p>
            <a:r>
              <a:rPr lang="en-US" sz="2800" dirty="0" smtClean="0">
                <a:solidFill>
                  <a:schemeClr val="bg1">
                    <a:lumMod val="50000"/>
                  </a:schemeClr>
                </a:solidFill>
                <a:latin typeface="Century Gothic" panose="020B0502020202020204" pitchFamily="34" charset="0"/>
              </a:rPr>
              <a:t>07</a:t>
            </a:r>
            <a:endParaRPr lang="en-US" sz="2800" dirty="0">
              <a:solidFill>
                <a:schemeClr val="bg1">
                  <a:lumMod val="50000"/>
                </a:schemeClr>
              </a:solidFill>
              <a:latin typeface="Century Gothic" panose="020B0502020202020204" pitchFamily="34" charset="0"/>
            </a:endParaRPr>
          </a:p>
        </p:txBody>
      </p:sp>
      <p:sp>
        <p:nvSpPr>
          <p:cNvPr id="31" name="Rectangle 30"/>
          <p:cNvSpPr/>
          <p:nvPr/>
        </p:nvSpPr>
        <p:spPr>
          <a:xfrm>
            <a:off x="845543" y="21765"/>
            <a:ext cx="7812361" cy="103097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http://safetydata.fra.dot.gov/OfficeofSafety/PublicSite/Crossing/Crossing.aspx</a:t>
            </a:r>
            <a:endParaRPr lang="en-US" dirty="0"/>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5542" y="908721"/>
            <a:ext cx="7812361" cy="5949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Slide08B.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60432" y="6165304"/>
            <a:ext cx="609600" cy="609600"/>
          </a:xfrm>
          <a:prstGeom prst="rect">
            <a:avLst/>
          </a:prstGeom>
        </p:spPr>
      </p:pic>
    </p:spTree>
    <p:custDataLst>
      <p:tags r:id="rId1"/>
    </p:custDataLst>
    <p:extLst>
      <p:ext uri="{BB962C8B-B14F-4D97-AF65-F5344CB8AC3E}">
        <p14:creationId xmlns:p14="http://schemas.microsoft.com/office/powerpoint/2010/main" val="3971025914"/>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79512" y="1052736"/>
            <a:ext cx="648072" cy="523220"/>
          </a:xfrm>
          <a:prstGeom prst="rect">
            <a:avLst/>
          </a:prstGeom>
          <a:noFill/>
        </p:spPr>
        <p:txBody>
          <a:bodyPr wrap="square" rtlCol="0">
            <a:spAutoFit/>
          </a:bodyPr>
          <a:lstStyle/>
          <a:p>
            <a:r>
              <a:rPr lang="en-US" sz="2800" dirty="0" smtClean="0">
                <a:solidFill>
                  <a:schemeClr val="bg1">
                    <a:lumMod val="50000"/>
                  </a:schemeClr>
                </a:solidFill>
                <a:latin typeface="Century Gothic" panose="020B0502020202020204" pitchFamily="34" charset="0"/>
              </a:rPr>
              <a:t>07</a:t>
            </a:r>
            <a:endParaRPr lang="en-US" sz="2800" dirty="0">
              <a:solidFill>
                <a:schemeClr val="bg1">
                  <a:lumMod val="50000"/>
                </a:schemeClr>
              </a:solidFill>
              <a:latin typeface="Century Gothic" panose="020B0502020202020204" pitchFamily="34" charset="0"/>
            </a:endParaRPr>
          </a:p>
        </p:txBody>
      </p:sp>
      <p:sp>
        <p:nvSpPr>
          <p:cNvPr id="31" name="Rectangle 30"/>
          <p:cNvSpPr/>
          <p:nvPr/>
        </p:nvSpPr>
        <p:spPr>
          <a:xfrm>
            <a:off x="845543" y="21765"/>
            <a:ext cx="7812361" cy="103097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http://safetydata.fra.dot.gov/OfficeofSafety/PublicSite/Crossing/Crossing.aspx</a:t>
            </a:r>
            <a:endParaRPr lang="en-US" dirty="0"/>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5542" y="908721"/>
            <a:ext cx="7812361" cy="5949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9832" y="3212976"/>
            <a:ext cx="5724525" cy="2419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 name="Slide08C.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79557" y="6218684"/>
            <a:ext cx="609600" cy="609600"/>
          </a:xfrm>
          <a:prstGeom prst="rect">
            <a:avLst/>
          </a:prstGeom>
        </p:spPr>
      </p:pic>
    </p:spTree>
    <p:custDataLst>
      <p:tags r:id="rId1"/>
    </p:custDataLst>
    <p:extLst>
      <p:ext uri="{BB962C8B-B14F-4D97-AF65-F5344CB8AC3E}">
        <p14:creationId xmlns:p14="http://schemas.microsoft.com/office/powerpoint/2010/main" val="3971025914"/>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025" y="396524"/>
            <a:ext cx="4267130" cy="637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70" y="113300"/>
            <a:ext cx="4743954" cy="658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3419872" y="91684"/>
            <a:ext cx="5635283" cy="304840"/>
          </a:xfrm>
          <a:prstGeom prst="rect">
            <a:avLst/>
          </a:prstGeom>
          <a:solidFill>
            <a:srgbClr val="8717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FRA Crossing Inventory Report</a:t>
            </a:r>
            <a:endParaRPr lang="en-US" dirty="0"/>
          </a:p>
        </p:txBody>
      </p:sp>
      <p:pic>
        <p:nvPicPr>
          <p:cNvPr id="2" name="Slide09A.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8424" y="6148758"/>
            <a:ext cx="609600" cy="609600"/>
          </a:xfrm>
          <a:prstGeom prst="rect">
            <a:avLst/>
          </a:prstGeom>
        </p:spPr>
      </p:pic>
    </p:spTree>
    <p:custDataLst>
      <p:tags r:id="rId1"/>
    </p:custDataLst>
    <p:extLst>
      <p:ext uri="{BB962C8B-B14F-4D97-AF65-F5344CB8AC3E}">
        <p14:creationId xmlns:p14="http://schemas.microsoft.com/office/powerpoint/2010/main" val="21056016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502"/>
            <a:ext cx="9144000" cy="44371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259632" y="3429000"/>
            <a:ext cx="3312368" cy="1008112"/>
          </a:xfrm>
          <a:prstGeom prst="rect">
            <a:avLst/>
          </a:prstGeom>
          <a:solidFill>
            <a:srgbClr val="8717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Plan Set Title Sheet</a:t>
            </a:r>
            <a:endParaRPr lang="en-US" dirty="0"/>
          </a:p>
        </p:txBody>
      </p:sp>
      <p:sp>
        <p:nvSpPr>
          <p:cNvPr id="10" name="Rectangle 9"/>
          <p:cNvSpPr/>
          <p:nvPr/>
        </p:nvSpPr>
        <p:spPr>
          <a:xfrm>
            <a:off x="4572000" y="3429000"/>
            <a:ext cx="3150096" cy="1008112"/>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Railroad Specification (DS/SP) Document</a:t>
            </a:r>
            <a:endParaRPr lang="en-US" dirty="0"/>
          </a:p>
        </p:txBody>
      </p:sp>
      <p:grpSp>
        <p:nvGrpSpPr>
          <p:cNvPr id="16" name="Group 15"/>
          <p:cNvGrpSpPr/>
          <p:nvPr/>
        </p:nvGrpSpPr>
        <p:grpSpPr>
          <a:xfrm>
            <a:off x="0" y="151291"/>
            <a:ext cx="8948888" cy="2231024"/>
            <a:chOff x="0" y="155024"/>
            <a:chExt cx="8948888" cy="2231024"/>
          </a:xfrm>
        </p:grpSpPr>
        <p:sp>
          <p:nvSpPr>
            <p:cNvPr id="17" name="TextBox 16"/>
            <p:cNvSpPr txBox="1"/>
            <p:nvPr/>
          </p:nvSpPr>
          <p:spPr>
            <a:xfrm>
              <a:off x="179512" y="1052736"/>
              <a:ext cx="2592288" cy="523220"/>
            </a:xfrm>
            <a:prstGeom prst="rect">
              <a:avLst/>
            </a:prstGeom>
            <a:noFill/>
          </p:spPr>
          <p:txBody>
            <a:bodyPr wrap="square" rtlCol="0">
              <a:spAutoFit/>
            </a:bodyPr>
            <a:lstStyle/>
            <a:p>
              <a:r>
                <a:rPr lang="en-US" sz="2800" dirty="0" smtClean="0">
                  <a:solidFill>
                    <a:schemeClr val="bg1">
                      <a:lumMod val="50000"/>
                    </a:schemeClr>
                  </a:solidFill>
                  <a:latin typeface="Century Gothic" panose="020B0502020202020204" pitchFamily="34" charset="0"/>
                </a:rPr>
                <a:t>01</a:t>
              </a:r>
              <a:endParaRPr lang="en-US" sz="2800" dirty="0">
                <a:solidFill>
                  <a:schemeClr val="bg1">
                    <a:lumMod val="50000"/>
                  </a:schemeClr>
                </a:solidFill>
                <a:latin typeface="Century Gothic" panose="020B0502020202020204" pitchFamily="34" charset="0"/>
              </a:endParaRPr>
            </a:p>
          </p:txBody>
        </p:sp>
        <p:grpSp>
          <p:nvGrpSpPr>
            <p:cNvPr id="18" name="Group 17"/>
            <p:cNvGrpSpPr/>
            <p:nvPr/>
          </p:nvGrpSpPr>
          <p:grpSpPr>
            <a:xfrm>
              <a:off x="0" y="155024"/>
              <a:ext cx="8948888" cy="2231024"/>
              <a:chOff x="0" y="155024"/>
              <a:chExt cx="8948888" cy="2231024"/>
            </a:xfrm>
          </p:grpSpPr>
          <p:sp>
            <p:nvSpPr>
              <p:cNvPr id="19" name="TextBox 18"/>
              <p:cNvSpPr txBox="1"/>
              <p:nvPr/>
            </p:nvSpPr>
            <p:spPr>
              <a:xfrm>
                <a:off x="683568" y="155024"/>
                <a:ext cx="6154888" cy="584775"/>
              </a:xfrm>
              <a:prstGeom prst="rect">
                <a:avLst/>
              </a:prstGeom>
              <a:noFill/>
            </p:spPr>
            <p:txBody>
              <a:bodyPr wrap="square" rtlCol="0">
                <a:spAutoFit/>
              </a:bodyPr>
              <a:lstStyle/>
              <a:p>
                <a:r>
                  <a:rPr lang="en-US" sz="1600" dirty="0">
                    <a:solidFill>
                      <a:schemeClr val="bg1">
                        <a:lumMod val="50000"/>
                      </a:schemeClr>
                    </a:solidFill>
                    <a:latin typeface="Century Gothic" panose="020B0502020202020204" pitchFamily="34" charset="0"/>
                    <a:cs typeface="Arial" panose="020B0604020202020204" pitchFamily="34" charset="0"/>
                  </a:rPr>
                  <a:t>Iowa Contractors: Obtaining Your Railroad Crossing Information</a:t>
                </a:r>
              </a:p>
            </p:txBody>
          </p:sp>
          <p:sp>
            <p:nvSpPr>
              <p:cNvPr id="20" name="TextBox 19"/>
              <p:cNvSpPr txBox="1"/>
              <p:nvPr/>
            </p:nvSpPr>
            <p:spPr>
              <a:xfrm>
                <a:off x="834283" y="908720"/>
                <a:ext cx="7770165" cy="1477328"/>
              </a:xfrm>
              <a:prstGeom prst="rect">
                <a:avLst/>
              </a:prstGeom>
              <a:noFill/>
            </p:spPr>
            <p:txBody>
              <a:bodyPr wrap="square" rtlCol="0">
                <a:spAutoFit/>
              </a:bodyPr>
              <a:lstStyle/>
              <a:p>
                <a:pPr algn="ctr"/>
                <a:r>
                  <a:rPr lang="en-US" b="1" dirty="0" smtClean="0">
                    <a:solidFill>
                      <a:schemeClr val="bg1">
                        <a:lumMod val="50000"/>
                      </a:schemeClr>
                    </a:solidFill>
                    <a:latin typeface="Century Gothic" panose="020B0502020202020204" pitchFamily="34" charset="0"/>
                    <a:cs typeface="Arial" panose="020B0604020202020204" pitchFamily="34" charset="0"/>
                  </a:rPr>
                  <a:t>Bidding Documents can be found at </a:t>
                </a:r>
              </a:p>
              <a:p>
                <a:pPr algn="ctr"/>
                <a:r>
                  <a:rPr lang="en-US" b="1" dirty="0" smtClean="0">
                    <a:solidFill>
                      <a:schemeClr val="bg1">
                        <a:lumMod val="50000"/>
                      </a:schemeClr>
                    </a:solidFill>
                    <a:latin typeface="Century Gothic" panose="020B0502020202020204" pitchFamily="34" charset="0"/>
                    <a:cs typeface="Arial" panose="020B0604020202020204" pitchFamily="34" charset="0"/>
                    <a:hlinkClick r:id="rId6"/>
                  </a:rPr>
                  <a:t>https</a:t>
                </a:r>
                <a:r>
                  <a:rPr lang="en-US" b="1" dirty="0">
                    <a:solidFill>
                      <a:schemeClr val="bg1">
                        <a:lumMod val="50000"/>
                      </a:schemeClr>
                    </a:solidFill>
                    <a:latin typeface="Century Gothic" panose="020B0502020202020204" pitchFamily="34" charset="0"/>
                    <a:cs typeface="Arial" panose="020B0604020202020204" pitchFamily="34" charset="0"/>
                    <a:hlinkClick r:id="rId6"/>
                  </a:rPr>
                  <a:t>://</a:t>
                </a:r>
                <a:r>
                  <a:rPr lang="en-US" b="1" dirty="0" smtClean="0">
                    <a:solidFill>
                      <a:schemeClr val="bg1">
                        <a:lumMod val="50000"/>
                      </a:schemeClr>
                    </a:solidFill>
                    <a:latin typeface="Century Gothic" panose="020B0502020202020204" pitchFamily="34" charset="0"/>
                    <a:cs typeface="Arial" panose="020B0604020202020204" pitchFamily="34" charset="0"/>
                    <a:hlinkClick r:id="rId6"/>
                  </a:rPr>
                  <a:t>www.bidx.com</a:t>
                </a:r>
                <a:endParaRPr lang="en-US" b="1" dirty="0" smtClean="0">
                  <a:solidFill>
                    <a:schemeClr val="bg1">
                      <a:lumMod val="50000"/>
                    </a:schemeClr>
                  </a:solidFill>
                  <a:latin typeface="Century Gothic" panose="020B0502020202020204" pitchFamily="34" charset="0"/>
                  <a:cs typeface="Arial" panose="020B0604020202020204" pitchFamily="34" charset="0"/>
                </a:endParaRPr>
              </a:p>
              <a:p>
                <a:pPr algn="ctr"/>
                <a:r>
                  <a:rPr lang="en-US" b="1" dirty="0" smtClean="0">
                    <a:solidFill>
                      <a:schemeClr val="bg1">
                        <a:lumMod val="50000"/>
                      </a:schemeClr>
                    </a:solidFill>
                    <a:latin typeface="Century Gothic" panose="020B0502020202020204" pitchFamily="34" charset="0"/>
                    <a:cs typeface="Arial" panose="020B0604020202020204" pitchFamily="34" charset="0"/>
                  </a:rPr>
                  <a:t>or at </a:t>
                </a:r>
              </a:p>
              <a:p>
                <a:pPr algn="ctr"/>
                <a:r>
                  <a:rPr lang="en-US" b="1" dirty="0" smtClean="0">
                    <a:solidFill>
                      <a:schemeClr val="bg1">
                        <a:lumMod val="50000"/>
                      </a:schemeClr>
                    </a:solidFill>
                    <a:latin typeface="Century Gothic" panose="020B0502020202020204" pitchFamily="34" charset="0"/>
                    <a:cs typeface="Arial" panose="020B0604020202020204" pitchFamily="34" charset="0"/>
                    <a:hlinkClick r:id="rId7"/>
                  </a:rPr>
                  <a:t>http</a:t>
                </a:r>
                <a:r>
                  <a:rPr lang="en-US" b="1" dirty="0">
                    <a:solidFill>
                      <a:schemeClr val="bg1">
                        <a:lumMod val="50000"/>
                      </a:schemeClr>
                    </a:solidFill>
                    <a:latin typeface="Century Gothic" panose="020B0502020202020204" pitchFamily="34" charset="0"/>
                    <a:cs typeface="Arial" panose="020B0604020202020204" pitchFamily="34" charset="0"/>
                    <a:hlinkClick r:id="rId7"/>
                  </a:rPr>
                  <a:t>://</a:t>
                </a:r>
                <a:r>
                  <a:rPr lang="en-US" b="1" dirty="0" smtClean="0">
                    <a:solidFill>
                      <a:schemeClr val="bg1">
                        <a:lumMod val="50000"/>
                      </a:schemeClr>
                    </a:solidFill>
                    <a:latin typeface="Century Gothic" panose="020B0502020202020204" pitchFamily="34" charset="0"/>
                    <a:cs typeface="Arial" panose="020B0604020202020204" pitchFamily="34" charset="0"/>
                    <a:hlinkClick r:id="rId7"/>
                  </a:rPr>
                  <a:t>www.iowadot.gov/contracts/lettings.html</a:t>
                </a:r>
                <a:endParaRPr lang="en-US" b="1" dirty="0" smtClean="0">
                  <a:solidFill>
                    <a:schemeClr val="bg1">
                      <a:lumMod val="50000"/>
                    </a:schemeClr>
                  </a:solidFill>
                  <a:latin typeface="Century Gothic" panose="020B0502020202020204" pitchFamily="34" charset="0"/>
                  <a:cs typeface="Arial" panose="020B0604020202020204" pitchFamily="34" charset="0"/>
                </a:endParaRPr>
              </a:p>
              <a:p>
                <a:endParaRPr lang="en-US" b="1" dirty="0">
                  <a:solidFill>
                    <a:schemeClr val="bg1">
                      <a:lumMod val="50000"/>
                    </a:schemeClr>
                  </a:solidFill>
                  <a:latin typeface="Century Gothic" panose="020B0502020202020204" pitchFamily="34" charset="0"/>
                  <a:cs typeface="Arial" panose="020B0604020202020204" pitchFamily="34" charset="0"/>
                </a:endParaRPr>
              </a:p>
            </p:txBody>
          </p:sp>
          <p:sp>
            <p:nvSpPr>
              <p:cNvPr id="21" name="Rectangle 20"/>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38456" y="155024"/>
                <a:ext cx="2110432" cy="609680"/>
              </a:xfrm>
              <a:prstGeom prst="rect">
                <a:avLst/>
              </a:prstGeom>
            </p:spPr>
          </p:pic>
        </p:grpSp>
      </p:grpSp>
      <p:sp>
        <p:nvSpPr>
          <p:cNvPr id="2" name="TextBox 1"/>
          <p:cNvSpPr txBox="1"/>
          <p:nvPr/>
        </p:nvSpPr>
        <p:spPr>
          <a:xfrm>
            <a:off x="707612" y="2350375"/>
            <a:ext cx="8064896" cy="923330"/>
          </a:xfrm>
          <a:prstGeom prst="rect">
            <a:avLst/>
          </a:prstGeom>
          <a:noFill/>
        </p:spPr>
        <p:txBody>
          <a:bodyPr wrap="square" rtlCol="0">
            <a:spAutoFit/>
          </a:bodyPr>
          <a:lstStyle/>
          <a:p>
            <a:r>
              <a:rPr lang="en-US" dirty="0" smtClean="0"/>
              <a:t>All information needed to bid on an Iowa DOT Highway Project Proposal/Bid Order with Railroad Involvement is available from the Iowa DOT Contract Documents and the Federal Railroad Administration  (FRA) Crossing Database Website </a:t>
            </a:r>
            <a:endParaRPr lang="en-US" dirty="0"/>
          </a:p>
        </p:txBody>
      </p:sp>
      <p:sp>
        <p:nvSpPr>
          <p:cNvPr id="26" name="Rectangle 25"/>
          <p:cNvSpPr/>
          <p:nvPr/>
        </p:nvSpPr>
        <p:spPr>
          <a:xfrm>
            <a:off x="834283" y="4581128"/>
            <a:ext cx="7596336" cy="93610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hlinkClick r:id="rId9"/>
              </a:rPr>
              <a:t>http://safetydata.fra.dot.gov/OfficeofSafety/PublicSite/Crossing/Crossing.aspx</a:t>
            </a:r>
            <a:endParaRPr lang="en-US" dirty="0" smtClean="0"/>
          </a:p>
          <a:p>
            <a:pPr algn="ctr"/>
            <a:endParaRPr lang="en-US" dirty="0"/>
          </a:p>
        </p:txBody>
      </p:sp>
      <p:pic>
        <p:nvPicPr>
          <p:cNvPr id="3" name="Slide 0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7994848" y="5949280"/>
            <a:ext cx="609600" cy="609600"/>
          </a:xfrm>
          <a:prstGeom prst="rect">
            <a:avLst/>
          </a:prstGeom>
        </p:spPr>
      </p:pic>
    </p:spTree>
    <p:custDataLst>
      <p:tags r:id="rId1"/>
    </p:custDataLst>
    <p:extLst>
      <p:ext uri="{BB962C8B-B14F-4D97-AF65-F5344CB8AC3E}">
        <p14:creationId xmlns:p14="http://schemas.microsoft.com/office/powerpoint/2010/main" val="33982197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9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025" y="396524"/>
            <a:ext cx="4267130" cy="637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70" y="113300"/>
            <a:ext cx="4743954" cy="658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3419872" y="91684"/>
            <a:ext cx="5635283" cy="304840"/>
          </a:xfrm>
          <a:prstGeom prst="rect">
            <a:avLst/>
          </a:prstGeom>
          <a:solidFill>
            <a:srgbClr val="8717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FRA Crossing Inventory Report</a:t>
            </a:r>
            <a:endParaRPr lang="en-US" dirty="0"/>
          </a:p>
        </p:txBody>
      </p:sp>
      <p:sp>
        <p:nvSpPr>
          <p:cNvPr id="3" name="Oval 2"/>
          <p:cNvSpPr/>
          <p:nvPr/>
        </p:nvSpPr>
        <p:spPr>
          <a:xfrm>
            <a:off x="1763688" y="4949384"/>
            <a:ext cx="1440160" cy="495839"/>
          </a:xfrm>
          <a:prstGeom prst="ellipse">
            <a:avLst/>
          </a:prstGeom>
          <a:noFill/>
          <a:ln>
            <a:solidFill>
              <a:srgbClr val="8717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lide09B.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5555" y="6114420"/>
            <a:ext cx="609600" cy="609600"/>
          </a:xfrm>
          <a:prstGeom prst="rect">
            <a:avLst/>
          </a:prstGeom>
        </p:spPr>
      </p:pic>
    </p:spTree>
    <p:custDataLst>
      <p:tags r:id="rId1"/>
    </p:custDataLst>
    <p:extLst>
      <p:ext uri="{BB962C8B-B14F-4D97-AF65-F5344CB8AC3E}">
        <p14:creationId xmlns:p14="http://schemas.microsoft.com/office/powerpoint/2010/main" val="1131369788"/>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025" y="396524"/>
            <a:ext cx="4267130" cy="637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70" y="113300"/>
            <a:ext cx="4743954" cy="658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3419872" y="91684"/>
            <a:ext cx="5635283" cy="304840"/>
          </a:xfrm>
          <a:prstGeom prst="rect">
            <a:avLst/>
          </a:prstGeom>
          <a:solidFill>
            <a:srgbClr val="8717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FRA Crossing Inventory Report</a:t>
            </a:r>
            <a:endParaRPr lang="en-US" dirty="0"/>
          </a:p>
        </p:txBody>
      </p:sp>
      <p:sp>
        <p:nvSpPr>
          <p:cNvPr id="3" name="Oval 2"/>
          <p:cNvSpPr/>
          <p:nvPr/>
        </p:nvSpPr>
        <p:spPr>
          <a:xfrm>
            <a:off x="1763688" y="4949384"/>
            <a:ext cx="1440160" cy="495839"/>
          </a:xfrm>
          <a:prstGeom prst="ellipse">
            <a:avLst/>
          </a:prstGeom>
          <a:noFill/>
          <a:ln>
            <a:solidFill>
              <a:srgbClr val="8717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V="1">
            <a:off x="2915816" y="4517336"/>
            <a:ext cx="504056" cy="432048"/>
          </a:xfrm>
          <a:prstGeom prst="straightConnector1">
            <a:avLst/>
          </a:prstGeom>
          <a:ln w="28575">
            <a:solidFill>
              <a:srgbClr val="871721"/>
            </a:solidFill>
            <a:tailEnd type="arrow"/>
          </a:ln>
        </p:spPr>
        <p:style>
          <a:lnRef idx="1">
            <a:schemeClr val="accent1"/>
          </a:lnRef>
          <a:fillRef idx="0">
            <a:schemeClr val="accent1"/>
          </a:fillRef>
          <a:effectRef idx="0">
            <a:schemeClr val="accent1"/>
          </a:effectRef>
          <a:fontRef idx="minor">
            <a:schemeClr val="tx1"/>
          </a:fontRef>
        </p:style>
      </p:cxnSp>
      <p:pic>
        <p:nvPicPr>
          <p:cNvPr id="205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022" y="1700808"/>
            <a:ext cx="8686800" cy="2619375"/>
          </a:xfrm>
          <a:prstGeom prst="rect">
            <a:avLst/>
          </a:prstGeom>
          <a:solidFill>
            <a:srgbClr val="000000">
              <a:shade val="95000"/>
            </a:srgbClr>
          </a:solidFill>
          <a:ln w="152400">
            <a:solidFill>
              <a:srgbClr val="871721"/>
            </a:solidFill>
            <a:miter lim="800000"/>
            <a:headEnd/>
            <a:tailEnd/>
          </a:ln>
          <a:effectLst>
            <a:outerShdw blurRad="254000" dist="190500" dir="2700000" sy="90000" algn="bl" rotWithShape="0">
              <a:srgbClr val="000000">
                <a:alpha val="40000"/>
              </a:srgbClr>
            </a:outerShdw>
          </a:effectLst>
          <a:extLst/>
        </p:spPr>
      </p:pic>
      <p:sp>
        <p:nvSpPr>
          <p:cNvPr id="6" name="Oval 5"/>
          <p:cNvSpPr/>
          <p:nvPr/>
        </p:nvSpPr>
        <p:spPr>
          <a:xfrm>
            <a:off x="158022" y="2132856"/>
            <a:ext cx="1317634" cy="360040"/>
          </a:xfrm>
          <a:prstGeom prst="ellipse">
            <a:avLst/>
          </a:prstGeom>
          <a:solidFill>
            <a:srgbClr val="871721">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056006" y="2132856"/>
            <a:ext cx="1111837" cy="358840"/>
          </a:xfrm>
          <a:prstGeom prst="ellipse">
            <a:avLst/>
          </a:prstGeom>
          <a:solidFill>
            <a:srgbClr val="871721">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589496" y="2127287"/>
            <a:ext cx="1111837" cy="358840"/>
          </a:xfrm>
          <a:prstGeom prst="ellipse">
            <a:avLst/>
          </a:prstGeom>
          <a:solidFill>
            <a:srgbClr val="871721">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232106" y="2564904"/>
            <a:ext cx="1111837" cy="358840"/>
          </a:xfrm>
          <a:prstGeom prst="ellipse">
            <a:avLst/>
          </a:prstGeom>
          <a:solidFill>
            <a:srgbClr val="871721">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lide09C.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445555" y="6158421"/>
            <a:ext cx="609600" cy="609600"/>
          </a:xfrm>
          <a:prstGeom prst="rect">
            <a:avLst/>
          </a:prstGeom>
        </p:spPr>
      </p:pic>
    </p:spTree>
    <p:custDataLst>
      <p:tags r:id="rId1"/>
    </p:custDataLst>
    <p:extLst>
      <p:ext uri="{BB962C8B-B14F-4D97-AF65-F5344CB8AC3E}">
        <p14:creationId xmlns:p14="http://schemas.microsoft.com/office/powerpoint/2010/main" val="1131369788"/>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55024"/>
            <a:ext cx="8948888" cy="1420932"/>
            <a:chOff x="0" y="155024"/>
            <a:chExt cx="8948888" cy="1420932"/>
          </a:xfrm>
        </p:grpSpPr>
        <p:sp>
          <p:nvSpPr>
            <p:cNvPr id="11" name="TextBox 10"/>
            <p:cNvSpPr txBox="1"/>
            <p:nvPr/>
          </p:nvSpPr>
          <p:spPr>
            <a:xfrm>
              <a:off x="179512" y="1052736"/>
              <a:ext cx="612576" cy="523220"/>
            </a:xfrm>
            <a:prstGeom prst="rect">
              <a:avLst/>
            </a:prstGeom>
            <a:noFill/>
          </p:spPr>
          <p:txBody>
            <a:bodyPr wrap="square" rtlCol="0">
              <a:spAutoFit/>
            </a:bodyPr>
            <a:lstStyle/>
            <a:p>
              <a:r>
                <a:rPr lang="en-US" sz="2800" dirty="0" smtClean="0">
                  <a:solidFill>
                    <a:schemeClr val="bg1">
                      <a:lumMod val="50000"/>
                    </a:schemeClr>
                  </a:solidFill>
                  <a:latin typeface="Century Gothic" panose="020B0502020202020204" pitchFamily="34" charset="0"/>
                </a:rPr>
                <a:t>09</a:t>
              </a:r>
            </a:p>
          </p:txBody>
        </p:sp>
        <p:sp>
          <p:nvSpPr>
            <p:cNvPr id="39" name="TextBox 38"/>
            <p:cNvSpPr txBox="1"/>
            <p:nvPr/>
          </p:nvSpPr>
          <p:spPr>
            <a:xfrm>
              <a:off x="827584" y="692696"/>
              <a:ext cx="3738563" cy="338554"/>
            </a:xfrm>
            <a:prstGeom prst="rect">
              <a:avLst/>
            </a:prstGeom>
            <a:noFill/>
          </p:spPr>
          <p:txBody>
            <a:bodyPr wrap="square" rtlCol="0">
              <a:spAutoFit/>
            </a:bodyPr>
            <a:lstStyle/>
            <a:p>
              <a:endParaRPr lang="en-US" sz="1600" dirty="0">
                <a:solidFill>
                  <a:schemeClr val="bg1">
                    <a:lumMod val="50000"/>
                  </a:schemeClr>
                </a:solidFill>
                <a:latin typeface="Century Gothic" panose="020B0502020202020204" pitchFamily="34" charset="0"/>
                <a:cs typeface="Arial" panose="020B0604020202020204" pitchFamily="34" charset="0"/>
              </a:endParaRPr>
            </a:p>
          </p:txBody>
        </p:sp>
        <p:sp>
          <p:nvSpPr>
            <p:cNvPr id="41" name="Rectangle 40"/>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8456" y="155024"/>
              <a:ext cx="2110432" cy="609680"/>
            </a:xfrm>
            <a:prstGeom prst="rect">
              <a:avLst/>
            </a:prstGeom>
          </p:spPr>
        </p:pic>
        <p:sp>
          <p:nvSpPr>
            <p:cNvPr id="40" name="TextBox 39"/>
            <p:cNvSpPr txBox="1"/>
            <p:nvPr/>
          </p:nvSpPr>
          <p:spPr>
            <a:xfrm>
              <a:off x="835226" y="187398"/>
              <a:ext cx="6473078" cy="830997"/>
            </a:xfrm>
            <a:prstGeom prst="rect">
              <a:avLst/>
            </a:prstGeom>
            <a:noFill/>
          </p:spPr>
          <p:txBody>
            <a:bodyPr wrap="square" rtlCol="0">
              <a:spAutoFit/>
            </a:bodyPr>
            <a:lstStyle/>
            <a:p>
              <a:r>
                <a:rPr lang="en-US" sz="2400" b="1" dirty="0">
                  <a:solidFill>
                    <a:srgbClr val="871721"/>
                  </a:solidFill>
                  <a:latin typeface="Century Gothic" panose="020B0502020202020204" pitchFamily="34" charset="0"/>
                  <a:cs typeface="Arial" panose="020B0604020202020204" pitchFamily="34" charset="0"/>
                </a:rPr>
                <a:t>F</a:t>
              </a:r>
              <a:r>
                <a:rPr lang="en-US" sz="2400" b="1" dirty="0" smtClean="0">
                  <a:solidFill>
                    <a:srgbClr val="871721"/>
                  </a:solidFill>
                  <a:latin typeface="Century Gothic" panose="020B0502020202020204" pitchFamily="34" charset="0"/>
                  <a:cs typeface="Arial" panose="020B0604020202020204" pitchFamily="34" charset="0"/>
                </a:rPr>
                <a:t>RA Report indicates zero (0) trains per day at a crossing location. </a:t>
              </a:r>
              <a:endParaRPr lang="en-US" sz="2400" b="1" dirty="0">
                <a:solidFill>
                  <a:srgbClr val="871721"/>
                </a:solidFill>
                <a:latin typeface="Century Gothic" panose="020B0502020202020204" pitchFamily="34" charset="0"/>
                <a:cs typeface="Arial" panose="020B0604020202020204" pitchFamily="34" charset="0"/>
              </a:endParaRPr>
            </a:p>
          </p:txBody>
        </p:sp>
      </p:gr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3658" y="1052736"/>
            <a:ext cx="6858000" cy="5703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Oval 25"/>
          <p:cNvSpPr/>
          <p:nvPr/>
        </p:nvSpPr>
        <p:spPr>
          <a:xfrm>
            <a:off x="1053658" y="6093297"/>
            <a:ext cx="2006174" cy="616781"/>
          </a:xfrm>
          <a:prstGeom prst="ellipse">
            <a:avLst/>
          </a:prstGeom>
          <a:noFill/>
          <a:ln>
            <a:solidFill>
              <a:srgbClr val="8717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351684" y="6093296"/>
            <a:ext cx="1652363" cy="580345"/>
          </a:xfrm>
          <a:prstGeom prst="ellipse">
            <a:avLst/>
          </a:prstGeom>
          <a:noFill/>
          <a:ln>
            <a:solidFill>
              <a:srgbClr val="8717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5220072" y="6093297"/>
            <a:ext cx="1800200" cy="580346"/>
          </a:xfrm>
          <a:prstGeom prst="ellipse">
            <a:avLst/>
          </a:prstGeom>
          <a:noFill/>
          <a:ln>
            <a:solidFill>
              <a:srgbClr val="8717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lide10A.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2400" y="6064041"/>
            <a:ext cx="609600" cy="609600"/>
          </a:xfrm>
          <a:prstGeom prst="rect">
            <a:avLst/>
          </a:prstGeom>
        </p:spPr>
      </p:pic>
    </p:spTree>
    <p:custDataLst>
      <p:tags r:id="rId1"/>
    </p:custDataLst>
    <p:extLst>
      <p:ext uri="{BB962C8B-B14F-4D97-AF65-F5344CB8AC3E}">
        <p14:creationId xmlns:p14="http://schemas.microsoft.com/office/powerpoint/2010/main" val="5561212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55024"/>
            <a:ext cx="8948888" cy="1420932"/>
            <a:chOff x="0" y="155024"/>
            <a:chExt cx="8948888" cy="1420932"/>
          </a:xfrm>
        </p:grpSpPr>
        <p:sp>
          <p:nvSpPr>
            <p:cNvPr id="11" name="TextBox 10"/>
            <p:cNvSpPr txBox="1"/>
            <p:nvPr/>
          </p:nvSpPr>
          <p:spPr>
            <a:xfrm>
              <a:off x="179512" y="1052736"/>
              <a:ext cx="612576" cy="523220"/>
            </a:xfrm>
            <a:prstGeom prst="rect">
              <a:avLst/>
            </a:prstGeom>
            <a:noFill/>
          </p:spPr>
          <p:txBody>
            <a:bodyPr wrap="square" rtlCol="0">
              <a:spAutoFit/>
            </a:bodyPr>
            <a:lstStyle/>
            <a:p>
              <a:r>
                <a:rPr lang="en-US" sz="2800" dirty="0" smtClean="0">
                  <a:solidFill>
                    <a:schemeClr val="bg1">
                      <a:lumMod val="50000"/>
                    </a:schemeClr>
                  </a:solidFill>
                  <a:latin typeface="Century Gothic" panose="020B0502020202020204" pitchFamily="34" charset="0"/>
                </a:rPr>
                <a:t>09</a:t>
              </a:r>
            </a:p>
          </p:txBody>
        </p:sp>
        <p:sp>
          <p:nvSpPr>
            <p:cNvPr id="39" name="TextBox 38"/>
            <p:cNvSpPr txBox="1"/>
            <p:nvPr/>
          </p:nvSpPr>
          <p:spPr>
            <a:xfrm>
              <a:off x="827584" y="692696"/>
              <a:ext cx="3738563" cy="338554"/>
            </a:xfrm>
            <a:prstGeom prst="rect">
              <a:avLst/>
            </a:prstGeom>
            <a:noFill/>
          </p:spPr>
          <p:txBody>
            <a:bodyPr wrap="square" rtlCol="0">
              <a:spAutoFit/>
            </a:bodyPr>
            <a:lstStyle/>
            <a:p>
              <a:endParaRPr lang="en-US" sz="1600" dirty="0">
                <a:solidFill>
                  <a:schemeClr val="bg1">
                    <a:lumMod val="50000"/>
                  </a:schemeClr>
                </a:solidFill>
                <a:latin typeface="Century Gothic" panose="020B0502020202020204" pitchFamily="34" charset="0"/>
                <a:cs typeface="Arial" panose="020B0604020202020204" pitchFamily="34" charset="0"/>
              </a:endParaRPr>
            </a:p>
          </p:txBody>
        </p:sp>
        <p:sp>
          <p:nvSpPr>
            <p:cNvPr id="41" name="Rectangle 40"/>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8456" y="155024"/>
              <a:ext cx="2110432" cy="609680"/>
            </a:xfrm>
            <a:prstGeom prst="rect">
              <a:avLst/>
            </a:prstGeom>
          </p:spPr>
        </p:pic>
        <p:sp>
          <p:nvSpPr>
            <p:cNvPr id="40" name="TextBox 39"/>
            <p:cNvSpPr txBox="1"/>
            <p:nvPr/>
          </p:nvSpPr>
          <p:spPr>
            <a:xfrm>
              <a:off x="835226" y="187398"/>
              <a:ext cx="6473078" cy="830997"/>
            </a:xfrm>
            <a:prstGeom prst="rect">
              <a:avLst/>
            </a:prstGeom>
            <a:noFill/>
          </p:spPr>
          <p:txBody>
            <a:bodyPr wrap="square" rtlCol="0">
              <a:spAutoFit/>
            </a:bodyPr>
            <a:lstStyle/>
            <a:p>
              <a:r>
                <a:rPr lang="en-US" sz="2400" b="1" dirty="0">
                  <a:solidFill>
                    <a:srgbClr val="871721"/>
                  </a:solidFill>
                  <a:latin typeface="Century Gothic" panose="020B0502020202020204" pitchFamily="34" charset="0"/>
                  <a:cs typeface="Arial" panose="020B0604020202020204" pitchFamily="34" charset="0"/>
                </a:rPr>
                <a:t>F</a:t>
              </a:r>
              <a:r>
                <a:rPr lang="en-US" sz="2400" b="1" dirty="0" smtClean="0">
                  <a:solidFill>
                    <a:srgbClr val="871721"/>
                  </a:solidFill>
                  <a:latin typeface="Century Gothic" panose="020B0502020202020204" pitchFamily="34" charset="0"/>
                  <a:cs typeface="Arial" panose="020B0604020202020204" pitchFamily="34" charset="0"/>
                </a:rPr>
                <a:t>RA Report indicates zero (0) trains per day at a crossing location. </a:t>
              </a:r>
              <a:endParaRPr lang="en-US" sz="2400" b="1" dirty="0">
                <a:solidFill>
                  <a:srgbClr val="871721"/>
                </a:solidFill>
                <a:latin typeface="Century Gothic" panose="020B0502020202020204" pitchFamily="34" charset="0"/>
                <a:cs typeface="Arial" panose="020B0604020202020204" pitchFamily="34" charset="0"/>
              </a:endParaRPr>
            </a:p>
          </p:txBody>
        </p:sp>
      </p:gr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3658" y="1052736"/>
            <a:ext cx="6858000" cy="5703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Oval 25"/>
          <p:cNvSpPr/>
          <p:nvPr/>
        </p:nvSpPr>
        <p:spPr>
          <a:xfrm>
            <a:off x="1053658" y="6093297"/>
            <a:ext cx="2006174" cy="616781"/>
          </a:xfrm>
          <a:prstGeom prst="ellipse">
            <a:avLst/>
          </a:prstGeom>
          <a:noFill/>
          <a:ln>
            <a:solidFill>
              <a:srgbClr val="8717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351684" y="6093296"/>
            <a:ext cx="1652363" cy="580345"/>
          </a:xfrm>
          <a:prstGeom prst="ellipse">
            <a:avLst/>
          </a:prstGeom>
          <a:noFill/>
          <a:ln>
            <a:solidFill>
              <a:srgbClr val="8717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5220072" y="6093297"/>
            <a:ext cx="1800200" cy="580346"/>
          </a:xfrm>
          <a:prstGeom prst="ellipse">
            <a:avLst/>
          </a:prstGeom>
          <a:noFill/>
          <a:ln>
            <a:solidFill>
              <a:srgbClr val="8717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23928" y="1052736"/>
            <a:ext cx="1656184" cy="936104"/>
          </a:xfrm>
          <a:prstGeom prst="rect">
            <a:avLst/>
          </a:prstGeom>
          <a:solidFill>
            <a:srgbClr val="871721">
              <a:alpha val="21000"/>
            </a:srgbClr>
          </a:solidFill>
          <a:ln>
            <a:solidFill>
              <a:srgbClr val="8717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724128" y="1124744"/>
            <a:ext cx="3096344" cy="923330"/>
          </a:xfrm>
          <a:prstGeom prst="rect">
            <a:avLst/>
          </a:prstGeom>
          <a:solidFill>
            <a:srgbClr val="871721"/>
          </a:solidFill>
          <a:ln>
            <a:solidFill>
              <a:srgbClr val="871721"/>
            </a:solidFill>
          </a:ln>
        </p:spPr>
        <p:txBody>
          <a:bodyPr wrap="square" rtlCol="0">
            <a:spAutoFit/>
          </a:bodyPr>
          <a:lstStyle/>
          <a:p>
            <a:r>
              <a:rPr lang="en-US" dirty="0" smtClean="0">
                <a:solidFill>
                  <a:schemeClr val="bg1"/>
                </a:solidFill>
              </a:rPr>
              <a:t>Grade Separated Crossings will display zero “0” for the number of trains per day.</a:t>
            </a:r>
            <a:endParaRPr lang="en-US" dirty="0">
              <a:solidFill>
                <a:schemeClr val="bg1"/>
              </a:solidFill>
            </a:endParaRPr>
          </a:p>
        </p:txBody>
      </p:sp>
      <p:pic>
        <p:nvPicPr>
          <p:cNvPr id="4" name="Slide10B.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33073" y="6121988"/>
            <a:ext cx="609600" cy="609600"/>
          </a:xfrm>
          <a:prstGeom prst="rect">
            <a:avLst/>
          </a:prstGeom>
        </p:spPr>
      </p:pic>
    </p:spTree>
    <p:custDataLst>
      <p:tags r:id="rId1"/>
    </p:custDataLst>
    <p:extLst>
      <p:ext uri="{BB962C8B-B14F-4D97-AF65-F5344CB8AC3E}">
        <p14:creationId xmlns:p14="http://schemas.microsoft.com/office/powerpoint/2010/main" val="2950557950"/>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55024"/>
            <a:ext cx="8948888" cy="1420932"/>
            <a:chOff x="0" y="155024"/>
            <a:chExt cx="8948888" cy="1420932"/>
          </a:xfrm>
        </p:grpSpPr>
        <p:sp>
          <p:nvSpPr>
            <p:cNvPr id="11" name="TextBox 10"/>
            <p:cNvSpPr txBox="1"/>
            <p:nvPr/>
          </p:nvSpPr>
          <p:spPr>
            <a:xfrm>
              <a:off x="179512" y="1052736"/>
              <a:ext cx="612576" cy="523220"/>
            </a:xfrm>
            <a:prstGeom prst="rect">
              <a:avLst/>
            </a:prstGeom>
            <a:noFill/>
          </p:spPr>
          <p:txBody>
            <a:bodyPr wrap="square" rtlCol="0">
              <a:spAutoFit/>
            </a:bodyPr>
            <a:lstStyle/>
            <a:p>
              <a:r>
                <a:rPr lang="en-US" sz="2800" dirty="0" smtClean="0">
                  <a:solidFill>
                    <a:schemeClr val="bg1">
                      <a:lumMod val="50000"/>
                    </a:schemeClr>
                  </a:solidFill>
                  <a:latin typeface="Century Gothic" panose="020B0502020202020204" pitchFamily="34" charset="0"/>
                </a:rPr>
                <a:t>09</a:t>
              </a:r>
            </a:p>
          </p:txBody>
        </p:sp>
        <p:sp>
          <p:nvSpPr>
            <p:cNvPr id="39" name="TextBox 38"/>
            <p:cNvSpPr txBox="1"/>
            <p:nvPr/>
          </p:nvSpPr>
          <p:spPr>
            <a:xfrm>
              <a:off x="827584" y="692696"/>
              <a:ext cx="3738563" cy="338554"/>
            </a:xfrm>
            <a:prstGeom prst="rect">
              <a:avLst/>
            </a:prstGeom>
            <a:noFill/>
          </p:spPr>
          <p:txBody>
            <a:bodyPr wrap="square" rtlCol="0">
              <a:spAutoFit/>
            </a:bodyPr>
            <a:lstStyle/>
            <a:p>
              <a:endParaRPr lang="en-US" sz="1600" dirty="0">
                <a:solidFill>
                  <a:schemeClr val="bg1">
                    <a:lumMod val="50000"/>
                  </a:schemeClr>
                </a:solidFill>
                <a:latin typeface="Century Gothic" panose="020B0502020202020204" pitchFamily="34" charset="0"/>
                <a:cs typeface="Arial" panose="020B0604020202020204" pitchFamily="34" charset="0"/>
              </a:endParaRPr>
            </a:p>
          </p:txBody>
        </p:sp>
        <p:sp>
          <p:nvSpPr>
            <p:cNvPr id="41" name="Rectangle 40"/>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8456" y="155024"/>
              <a:ext cx="2110432" cy="609680"/>
            </a:xfrm>
            <a:prstGeom prst="rect">
              <a:avLst/>
            </a:prstGeom>
          </p:spPr>
        </p:pic>
        <p:sp>
          <p:nvSpPr>
            <p:cNvPr id="40" name="TextBox 39"/>
            <p:cNvSpPr txBox="1"/>
            <p:nvPr/>
          </p:nvSpPr>
          <p:spPr>
            <a:xfrm>
              <a:off x="835226" y="187398"/>
              <a:ext cx="6473078" cy="830997"/>
            </a:xfrm>
            <a:prstGeom prst="rect">
              <a:avLst/>
            </a:prstGeom>
            <a:noFill/>
          </p:spPr>
          <p:txBody>
            <a:bodyPr wrap="square" rtlCol="0">
              <a:spAutoFit/>
            </a:bodyPr>
            <a:lstStyle/>
            <a:p>
              <a:r>
                <a:rPr lang="en-US" sz="2400" b="1" dirty="0">
                  <a:solidFill>
                    <a:srgbClr val="871721"/>
                  </a:solidFill>
                  <a:latin typeface="Century Gothic" panose="020B0502020202020204" pitchFamily="34" charset="0"/>
                  <a:cs typeface="Arial" panose="020B0604020202020204" pitchFamily="34" charset="0"/>
                </a:rPr>
                <a:t>F</a:t>
              </a:r>
              <a:r>
                <a:rPr lang="en-US" sz="2400" b="1" dirty="0" smtClean="0">
                  <a:solidFill>
                    <a:srgbClr val="871721"/>
                  </a:solidFill>
                  <a:latin typeface="Century Gothic" panose="020B0502020202020204" pitchFamily="34" charset="0"/>
                  <a:cs typeface="Arial" panose="020B0604020202020204" pitchFamily="34" charset="0"/>
                </a:rPr>
                <a:t>RA Report indicates zero (0) trains per day at a crossing location. </a:t>
              </a:r>
              <a:endParaRPr lang="en-US" sz="2400" b="1" dirty="0">
                <a:solidFill>
                  <a:srgbClr val="871721"/>
                </a:solidFill>
                <a:latin typeface="Century Gothic" panose="020B0502020202020204" pitchFamily="34" charset="0"/>
                <a:cs typeface="Arial" panose="020B0604020202020204" pitchFamily="34" charset="0"/>
              </a:endParaRPr>
            </a:p>
          </p:txBody>
        </p:sp>
      </p:gr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3658" y="1052736"/>
            <a:ext cx="6858000" cy="5703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Oval 25"/>
          <p:cNvSpPr/>
          <p:nvPr/>
        </p:nvSpPr>
        <p:spPr>
          <a:xfrm>
            <a:off x="1053658" y="6093297"/>
            <a:ext cx="2006174" cy="616781"/>
          </a:xfrm>
          <a:prstGeom prst="ellipse">
            <a:avLst/>
          </a:prstGeom>
          <a:noFill/>
          <a:ln>
            <a:solidFill>
              <a:srgbClr val="8717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351684" y="6093296"/>
            <a:ext cx="1652363" cy="580345"/>
          </a:xfrm>
          <a:prstGeom prst="ellipse">
            <a:avLst/>
          </a:prstGeom>
          <a:noFill/>
          <a:ln>
            <a:solidFill>
              <a:srgbClr val="8717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5220072" y="6093297"/>
            <a:ext cx="1800200" cy="580346"/>
          </a:xfrm>
          <a:prstGeom prst="ellipse">
            <a:avLst/>
          </a:prstGeom>
          <a:noFill/>
          <a:ln>
            <a:solidFill>
              <a:srgbClr val="8717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23928" y="1052736"/>
            <a:ext cx="1656184" cy="936104"/>
          </a:xfrm>
          <a:prstGeom prst="rect">
            <a:avLst/>
          </a:prstGeom>
          <a:solidFill>
            <a:srgbClr val="871721">
              <a:alpha val="21000"/>
            </a:srgbClr>
          </a:solidFill>
          <a:ln>
            <a:solidFill>
              <a:srgbClr val="8717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724128" y="1124744"/>
            <a:ext cx="3096344" cy="923330"/>
          </a:xfrm>
          <a:prstGeom prst="rect">
            <a:avLst/>
          </a:prstGeom>
          <a:solidFill>
            <a:srgbClr val="871721"/>
          </a:solidFill>
          <a:ln>
            <a:solidFill>
              <a:srgbClr val="871721"/>
            </a:solidFill>
          </a:ln>
        </p:spPr>
        <p:txBody>
          <a:bodyPr wrap="square" rtlCol="0">
            <a:spAutoFit/>
          </a:bodyPr>
          <a:lstStyle/>
          <a:p>
            <a:r>
              <a:rPr lang="en-US" dirty="0" smtClean="0">
                <a:solidFill>
                  <a:schemeClr val="bg1"/>
                </a:solidFill>
              </a:rPr>
              <a:t>Grade Separated Crossings will display zero “0” for the number of trains per day.</a:t>
            </a:r>
            <a:endParaRPr lang="en-US" dirty="0">
              <a:solidFill>
                <a:schemeClr val="bg1"/>
              </a:solidFill>
            </a:endParaRPr>
          </a:p>
        </p:txBody>
      </p:sp>
      <p:sp>
        <p:nvSpPr>
          <p:cNvPr id="33" name="TextBox 32"/>
          <p:cNvSpPr txBox="1"/>
          <p:nvPr/>
        </p:nvSpPr>
        <p:spPr>
          <a:xfrm>
            <a:off x="5724128" y="2348880"/>
            <a:ext cx="3096344" cy="923330"/>
          </a:xfrm>
          <a:prstGeom prst="rect">
            <a:avLst/>
          </a:prstGeom>
          <a:solidFill>
            <a:srgbClr val="871721"/>
          </a:solidFill>
          <a:ln>
            <a:solidFill>
              <a:srgbClr val="871721"/>
            </a:solidFill>
          </a:ln>
        </p:spPr>
        <p:txBody>
          <a:bodyPr wrap="square" rtlCol="0">
            <a:spAutoFit/>
          </a:bodyPr>
          <a:lstStyle/>
          <a:p>
            <a:r>
              <a:rPr lang="en-US" dirty="0" smtClean="0">
                <a:solidFill>
                  <a:schemeClr val="bg1"/>
                </a:solidFill>
              </a:rPr>
              <a:t>Crossings with less than one (1) train per day will display zero “0” on the report.</a:t>
            </a:r>
            <a:endParaRPr lang="en-US" dirty="0">
              <a:solidFill>
                <a:schemeClr val="bg1"/>
              </a:solidFill>
            </a:endParaRPr>
          </a:p>
        </p:txBody>
      </p:sp>
      <p:pic>
        <p:nvPicPr>
          <p:cNvPr id="4" name="Slide10C.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15672" y="6198130"/>
            <a:ext cx="609600" cy="609600"/>
          </a:xfrm>
          <a:prstGeom prst="rect">
            <a:avLst/>
          </a:prstGeom>
        </p:spPr>
      </p:pic>
    </p:spTree>
    <p:custDataLst>
      <p:tags r:id="rId1"/>
    </p:custDataLst>
    <p:extLst>
      <p:ext uri="{BB962C8B-B14F-4D97-AF65-F5344CB8AC3E}">
        <p14:creationId xmlns:p14="http://schemas.microsoft.com/office/powerpoint/2010/main" val="2950557950"/>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72118" y="1575956"/>
            <a:ext cx="4015919" cy="1200329"/>
          </a:xfrm>
          <a:prstGeom prst="rect">
            <a:avLst/>
          </a:prstGeom>
          <a:noFill/>
        </p:spPr>
        <p:txBody>
          <a:bodyPr wrap="square" rtlCol="0">
            <a:spAutoFit/>
          </a:bodyPr>
          <a:lstStyle/>
          <a:p>
            <a:r>
              <a:rPr lang="en-US" dirty="0" smtClean="0">
                <a:solidFill>
                  <a:srgbClr val="FF0000"/>
                </a:solidFill>
                <a:cs typeface="Arial" panose="020B0604020202020204" pitchFamily="34" charset="0"/>
              </a:rPr>
              <a:t>The FRA Database website can be used to find an alternate crossing by using the “Generate Map”</a:t>
            </a:r>
            <a:r>
              <a:rPr lang="en-US" dirty="0">
                <a:solidFill>
                  <a:srgbClr val="FF0000"/>
                </a:solidFill>
                <a:cs typeface="Arial" panose="020B0604020202020204" pitchFamily="34" charset="0"/>
              </a:rPr>
              <a:t> or </a:t>
            </a:r>
            <a:r>
              <a:rPr lang="en-US" dirty="0" smtClean="0">
                <a:solidFill>
                  <a:srgbClr val="FF0000"/>
                </a:solidFill>
                <a:cs typeface="Arial" panose="020B0604020202020204" pitchFamily="34" charset="0"/>
              </a:rPr>
              <a:t> </a:t>
            </a:r>
            <a:r>
              <a:rPr lang="en-US" dirty="0">
                <a:solidFill>
                  <a:srgbClr val="FF0000"/>
                </a:solidFill>
                <a:cs typeface="Arial" panose="020B0604020202020204" pitchFamily="34" charset="0"/>
              </a:rPr>
              <a:t>“Query by Location</a:t>
            </a:r>
            <a:r>
              <a:rPr lang="en-US" dirty="0" smtClean="0">
                <a:solidFill>
                  <a:srgbClr val="FF0000"/>
                </a:solidFill>
                <a:cs typeface="Arial" panose="020B0604020202020204" pitchFamily="34" charset="0"/>
              </a:rPr>
              <a:t>” search options </a:t>
            </a:r>
            <a:endParaRPr lang="en-US" dirty="0">
              <a:solidFill>
                <a:srgbClr val="FF0000"/>
              </a:solidFill>
              <a:cs typeface="Arial" panose="020B0604020202020204" pitchFamily="34" charset="0"/>
            </a:endParaRPr>
          </a:p>
        </p:txBody>
      </p:sp>
      <p:grpSp>
        <p:nvGrpSpPr>
          <p:cNvPr id="2" name="Group 1"/>
          <p:cNvGrpSpPr/>
          <p:nvPr/>
        </p:nvGrpSpPr>
        <p:grpSpPr>
          <a:xfrm>
            <a:off x="0" y="92531"/>
            <a:ext cx="8948888" cy="1483425"/>
            <a:chOff x="0" y="92531"/>
            <a:chExt cx="8948888" cy="1483425"/>
          </a:xfrm>
        </p:grpSpPr>
        <p:sp>
          <p:nvSpPr>
            <p:cNvPr id="11" name="TextBox 10"/>
            <p:cNvSpPr txBox="1"/>
            <p:nvPr/>
          </p:nvSpPr>
          <p:spPr>
            <a:xfrm>
              <a:off x="179512" y="1052736"/>
              <a:ext cx="612576" cy="523220"/>
            </a:xfrm>
            <a:prstGeom prst="rect">
              <a:avLst/>
            </a:prstGeom>
            <a:noFill/>
          </p:spPr>
          <p:txBody>
            <a:bodyPr wrap="square" rtlCol="0">
              <a:spAutoFit/>
            </a:bodyPr>
            <a:lstStyle/>
            <a:p>
              <a:r>
                <a:rPr lang="en-US" sz="2800" dirty="0" smtClean="0">
                  <a:solidFill>
                    <a:schemeClr val="bg1">
                      <a:lumMod val="50000"/>
                    </a:schemeClr>
                  </a:solidFill>
                  <a:latin typeface="Century Gothic" panose="020B0502020202020204" pitchFamily="34" charset="0"/>
                </a:rPr>
                <a:t>10</a:t>
              </a:r>
            </a:p>
          </p:txBody>
        </p:sp>
        <p:sp>
          <p:nvSpPr>
            <p:cNvPr id="39" name="TextBox 38"/>
            <p:cNvSpPr txBox="1"/>
            <p:nvPr/>
          </p:nvSpPr>
          <p:spPr>
            <a:xfrm>
              <a:off x="827584" y="692696"/>
              <a:ext cx="3738563" cy="338554"/>
            </a:xfrm>
            <a:prstGeom prst="rect">
              <a:avLst/>
            </a:prstGeom>
            <a:noFill/>
          </p:spPr>
          <p:txBody>
            <a:bodyPr wrap="square" rtlCol="0">
              <a:spAutoFit/>
            </a:bodyPr>
            <a:lstStyle/>
            <a:p>
              <a:endParaRPr lang="en-US" sz="1600" dirty="0">
                <a:solidFill>
                  <a:schemeClr val="bg1">
                    <a:lumMod val="50000"/>
                  </a:schemeClr>
                </a:solidFill>
                <a:latin typeface="Century Gothic" panose="020B0502020202020204" pitchFamily="34" charset="0"/>
                <a:cs typeface="Arial" panose="020B0604020202020204" pitchFamily="34" charset="0"/>
              </a:endParaRPr>
            </a:p>
          </p:txBody>
        </p:sp>
        <p:sp>
          <p:nvSpPr>
            <p:cNvPr id="41" name="Rectangle 40"/>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8456" y="155024"/>
              <a:ext cx="2110432" cy="609680"/>
            </a:xfrm>
            <a:prstGeom prst="rect">
              <a:avLst/>
            </a:prstGeom>
          </p:spPr>
        </p:pic>
        <p:sp>
          <p:nvSpPr>
            <p:cNvPr id="40" name="TextBox 39"/>
            <p:cNvSpPr txBox="1"/>
            <p:nvPr/>
          </p:nvSpPr>
          <p:spPr>
            <a:xfrm>
              <a:off x="835227" y="92531"/>
              <a:ext cx="5904656" cy="1200329"/>
            </a:xfrm>
            <a:prstGeom prst="rect">
              <a:avLst/>
            </a:prstGeom>
            <a:noFill/>
          </p:spPr>
          <p:txBody>
            <a:bodyPr wrap="square" rtlCol="0">
              <a:spAutoFit/>
            </a:bodyPr>
            <a:lstStyle/>
            <a:p>
              <a:r>
                <a:rPr lang="en-US" sz="2400" b="1" dirty="0" smtClean="0">
                  <a:solidFill>
                    <a:schemeClr val="bg1">
                      <a:lumMod val="50000"/>
                    </a:schemeClr>
                  </a:solidFill>
                  <a:latin typeface="Century Gothic" panose="020B0502020202020204" pitchFamily="34" charset="0"/>
                  <a:cs typeface="Arial" panose="020B0604020202020204" pitchFamily="34" charset="0"/>
                </a:rPr>
                <a:t>What do you do when the FRA Report indicates zero (0) trains per day at a crossing location? </a:t>
              </a:r>
              <a:endParaRPr lang="en-US" sz="2400" b="1" dirty="0">
                <a:solidFill>
                  <a:schemeClr val="bg1">
                    <a:lumMod val="50000"/>
                  </a:schemeClr>
                </a:solidFill>
                <a:latin typeface="Century Gothic" panose="020B0502020202020204" pitchFamily="34" charset="0"/>
                <a:cs typeface="Arial" panose="020B0604020202020204" pitchFamily="34" charset="0"/>
              </a:endParaRPr>
            </a:p>
          </p:txBody>
        </p:sp>
      </p:gr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8037" y="931579"/>
            <a:ext cx="4943475" cy="574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Arrow Connector 11"/>
          <p:cNvCxnSpPr/>
          <p:nvPr/>
        </p:nvCxnSpPr>
        <p:spPr>
          <a:xfrm>
            <a:off x="3964944" y="2132856"/>
            <a:ext cx="2479264" cy="201622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491880" y="2492896"/>
            <a:ext cx="1712696" cy="25922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 name="Slide1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39288" y="6076673"/>
            <a:ext cx="609600" cy="609600"/>
          </a:xfrm>
          <a:prstGeom prst="rect">
            <a:avLst/>
          </a:prstGeom>
        </p:spPr>
      </p:pic>
    </p:spTree>
    <p:extLst>
      <p:ext uri="{BB962C8B-B14F-4D97-AF65-F5344CB8AC3E}">
        <p14:creationId xmlns:p14="http://schemas.microsoft.com/office/powerpoint/2010/main" val="23752200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87970" y="92531"/>
            <a:ext cx="8760917" cy="1200329"/>
            <a:chOff x="0" y="92531"/>
            <a:chExt cx="8948888" cy="1200329"/>
          </a:xfrm>
        </p:grpSpPr>
        <p:sp>
          <p:nvSpPr>
            <p:cNvPr id="39" name="TextBox 38"/>
            <p:cNvSpPr txBox="1"/>
            <p:nvPr/>
          </p:nvSpPr>
          <p:spPr>
            <a:xfrm>
              <a:off x="827584" y="692696"/>
              <a:ext cx="3738563" cy="338554"/>
            </a:xfrm>
            <a:prstGeom prst="rect">
              <a:avLst/>
            </a:prstGeom>
            <a:noFill/>
          </p:spPr>
          <p:txBody>
            <a:bodyPr wrap="square" rtlCol="0">
              <a:spAutoFit/>
            </a:bodyPr>
            <a:lstStyle/>
            <a:p>
              <a:endParaRPr lang="en-US" sz="1600" dirty="0">
                <a:solidFill>
                  <a:schemeClr val="bg1">
                    <a:lumMod val="50000"/>
                  </a:schemeClr>
                </a:solidFill>
                <a:latin typeface="Century Gothic" panose="020B0502020202020204" pitchFamily="34" charset="0"/>
                <a:cs typeface="Arial" panose="020B0604020202020204" pitchFamily="34" charset="0"/>
              </a:endParaRPr>
            </a:p>
          </p:txBody>
        </p:sp>
        <p:sp>
          <p:nvSpPr>
            <p:cNvPr id="41" name="Rectangle 40"/>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8456" y="155024"/>
              <a:ext cx="2110432" cy="609680"/>
            </a:xfrm>
            <a:prstGeom prst="rect">
              <a:avLst/>
            </a:prstGeom>
          </p:spPr>
        </p:pic>
        <p:sp>
          <p:nvSpPr>
            <p:cNvPr id="40" name="TextBox 39"/>
            <p:cNvSpPr txBox="1"/>
            <p:nvPr/>
          </p:nvSpPr>
          <p:spPr>
            <a:xfrm>
              <a:off x="835227" y="92531"/>
              <a:ext cx="5904656" cy="1200329"/>
            </a:xfrm>
            <a:prstGeom prst="rect">
              <a:avLst/>
            </a:prstGeom>
            <a:noFill/>
          </p:spPr>
          <p:txBody>
            <a:bodyPr wrap="square" rtlCol="0">
              <a:spAutoFit/>
            </a:bodyPr>
            <a:lstStyle/>
            <a:p>
              <a:r>
                <a:rPr lang="en-US" sz="2400" b="1" dirty="0" smtClean="0">
                  <a:solidFill>
                    <a:srgbClr val="FF0000"/>
                  </a:solidFill>
                  <a:latin typeface="Century Gothic" panose="020B0502020202020204" pitchFamily="34" charset="0"/>
                  <a:cs typeface="Arial" panose="020B0604020202020204" pitchFamily="34" charset="0"/>
                </a:rPr>
                <a:t>Use the FRA Database to “Generate Map” and use the next closest crossing number instead</a:t>
              </a:r>
              <a:endParaRPr lang="en-US" sz="2400" b="1" dirty="0">
                <a:solidFill>
                  <a:srgbClr val="FF0000"/>
                </a:solidFill>
                <a:latin typeface="Century Gothic" panose="020B0502020202020204" pitchFamily="34" charset="0"/>
                <a:cs typeface="Arial" panose="020B0604020202020204" pitchFamily="34" charset="0"/>
              </a:endParaRPr>
            </a:p>
          </p:txBody>
        </p:sp>
      </p:gr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971" y="1219829"/>
            <a:ext cx="8560493" cy="5449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7380312" y="5085184"/>
            <a:ext cx="1224136" cy="72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a:off x="6516216" y="5301208"/>
            <a:ext cx="576064" cy="50405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5436095" y="5805264"/>
            <a:ext cx="1303787" cy="584775"/>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7824" y="4748985"/>
            <a:ext cx="2524125" cy="1543050"/>
          </a:xfrm>
          <a:prstGeom prst="rect">
            <a:avLst/>
          </a:prstGeom>
          <a:ln w="38100" cap="sq">
            <a:solidFill>
              <a:srgbClr val="FFFF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 name="Slide1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38864" y="6050826"/>
            <a:ext cx="609600" cy="609600"/>
          </a:xfrm>
          <a:prstGeom prst="rect">
            <a:avLst/>
          </a:prstGeom>
        </p:spPr>
      </p:pic>
    </p:spTree>
    <p:extLst>
      <p:ext uri="{BB962C8B-B14F-4D97-AF65-F5344CB8AC3E}">
        <p14:creationId xmlns:p14="http://schemas.microsoft.com/office/powerpoint/2010/main" val="1104457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6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92531"/>
            <a:ext cx="8892480" cy="1483425"/>
            <a:chOff x="0" y="92531"/>
            <a:chExt cx="8892480" cy="1483425"/>
          </a:xfrm>
        </p:grpSpPr>
        <p:sp>
          <p:nvSpPr>
            <p:cNvPr id="11" name="TextBox 10"/>
            <p:cNvSpPr txBox="1"/>
            <p:nvPr/>
          </p:nvSpPr>
          <p:spPr>
            <a:xfrm>
              <a:off x="179512" y="1052736"/>
              <a:ext cx="612576" cy="523220"/>
            </a:xfrm>
            <a:prstGeom prst="rect">
              <a:avLst/>
            </a:prstGeom>
            <a:noFill/>
          </p:spPr>
          <p:txBody>
            <a:bodyPr wrap="square" rtlCol="0">
              <a:spAutoFit/>
            </a:bodyPr>
            <a:lstStyle/>
            <a:p>
              <a:r>
                <a:rPr lang="en-US" sz="2800" dirty="0" smtClean="0">
                  <a:solidFill>
                    <a:schemeClr val="bg1">
                      <a:lumMod val="50000"/>
                    </a:schemeClr>
                  </a:solidFill>
                  <a:latin typeface="Century Gothic" panose="020B0502020202020204" pitchFamily="34" charset="0"/>
                </a:rPr>
                <a:t>1</a:t>
              </a:r>
              <a:r>
                <a:rPr lang="en-US" sz="2800" dirty="0">
                  <a:solidFill>
                    <a:schemeClr val="bg1">
                      <a:lumMod val="50000"/>
                    </a:schemeClr>
                  </a:solidFill>
                  <a:latin typeface="Century Gothic" panose="020B0502020202020204" pitchFamily="34" charset="0"/>
                </a:rPr>
                <a:t>2</a:t>
              </a:r>
              <a:endParaRPr lang="en-US" sz="2800" dirty="0" smtClean="0">
                <a:solidFill>
                  <a:schemeClr val="bg1">
                    <a:lumMod val="50000"/>
                  </a:schemeClr>
                </a:solidFill>
                <a:latin typeface="Century Gothic" panose="020B0502020202020204" pitchFamily="34" charset="0"/>
              </a:endParaRPr>
            </a:p>
          </p:txBody>
        </p:sp>
        <p:sp>
          <p:nvSpPr>
            <p:cNvPr id="39" name="TextBox 38"/>
            <p:cNvSpPr txBox="1"/>
            <p:nvPr/>
          </p:nvSpPr>
          <p:spPr>
            <a:xfrm>
              <a:off x="827584" y="692696"/>
              <a:ext cx="3738563" cy="338554"/>
            </a:xfrm>
            <a:prstGeom prst="rect">
              <a:avLst/>
            </a:prstGeom>
            <a:noFill/>
          </p:spPr>
          <p:txBody>
            <a:bodyPr wrap="square" rtlCol="0">
              <a:spAutoFit/>
            </a:bodyPr>
            <a:lstStyle/>
            <a:p>
              <a:endParaRPr lang="en-US" sz="1600" dirty="0">
                <a:solidFill>
                  <a:schemeClr val="bg1">
                    <a:lumMod val="50000"/>
                  </a:schemeClr>
                </a:solidFill>
                <a:latin typeface="Century Gothic" panose="020B0502020202020204" pitchFamily="34" charset="0"/>
                <a:cs typeface="Arial" panose="020B0604020202020204" pitchFamily="34" charset="0"/>
              </a:endParaRPr>
            </a:p>
          </p:txBody>
        </p:sp>
        <p:sp>
          <p:nvSpPr>
            <p:cNvPr id="41" name="Rectangle 40"/>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835227" y="92531"/>
              <a:ext cx="8057253" cy="830997"/>
            </a:xfrm>
            <a:prstGeom prst="rect">
              <a:avLst/>
            </a:prstGeom>
            <a:noFill/>
          </p:spPr>
          <p:txBody>
            <a:bodyPr wrap="square" rtlCol="0">
              <a:spAutoFit/>
            </a:bodyPr>
            <a:lstStyle/>
            <a:p>
              <a:r>
                <a:rPr lang="en-US" sz="2400" b="1" dirty="0" smtClean="0">
                  <a:solidFill>
                    <a:srgbClr val="FF0000"/>
                  </a:solidFill>
                  <a:latin typeface="Century Gothic" panose="020B0502020202020204" pitchFamily="34" charset="0"/>
                  <a:cs typeface="Arial" panose="020B0604020202020204" pitchFamily="34" charset="0"/>
                </a:rPr>
                <a:t>Use the FRA Database to “Generate Report of next crossing number and use the data </a:t>
              </a:r>
              <a:endParaRPr lang="en-US" sz="2400" b="1" dirty="0">
                <a:solidFill>
                  <a:srgbClr val="FF0000"/>
                </a:solidFill>
                <a:latin typeface="Century Gothic" panose="020B0502020202020204" pitchFamily="34" charset="0"/>
                <a:cs typeface="Arial" panose="020B0604020202020204" pitchFamily="34" charset="0"/>
              </a:endParaRPr>
            </a:p>
          </p:txBody>
        </p:sp>
      </p:grpSp>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3780" y="883801"/>
            <a:ext cx="4838700" cy="5825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Slide13A.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49763" y="6099575"/>
            <a:ext cx="609600" cy="609600"/>
          </a:xfrm>
          <a:prstGeom prst="rect">
            <a:avLst/>
          </a:prstGeom>
        </p:spPr>
      </p:pic>
    </p:spTree>
    <p:custDataLst>
      <p:tags r:id="rId1"/>
    </p:custDataLst>
    <p:extLst>
      <p:ext uri="{BB962C8B-B14F-4D97-AF65-F5344CB8AC3E}">
        <p14:creationId xmlns:p14="http://schemas.microsoft.com/office/powerpoint/2010/main" val="39407328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92531"/>
            <a:ext cx="8892480" cy="1483425"/>
            <a:chOff x="0" y="92531"/>
            <a:chExt cx="8892480" cy="1483425"/>
          </a:xfrm>
        </p:grpSpPr>
        <p:sp>
          <p:nvSpPr>
            <p:cNvPr id="11" name="TextBox 10"/>
            <p:cNvSpPr txBox="1"/>
            <p:nvPr/>
          </p:nvSpPr>
          <p:spPr>
            <a:xfrm>
              <a:off x="179512" y="1052736"/>
              <a:ext cx="612576" cy="523220"/>
            </a:xfrm>
            <a:prstGeom prst="rect">
              <a:avLst/>
            </a:prstGeom>
            <a:noFill/>
          </p:spPr>
          <p:txBody>
            <a:bodyPr wrap="square" rtlCol="0">
              <a:spAutoFit/>
            </a:bodyPr>
            <a:lstStyle/>
            <a:p>
              <a:r>
                <a:rPr lang="en-US" sz="2800" dirty="0" smtClean="0">
                  <a:solidFill>
                    <a:schemeClr val="bg1">
                      <a:lumMod val="50000"/>
                    </a:schemeClr>
                  </a:solidFill>
                  <a:latin typeface="Century Gothic" panose="020B0502020202020204" pitchFamily="34" charset="0"/>
                </a:rPr>
                <a:t>1</a:t>
              </a:r>
              <a:r>
                <a:rPr lang="en-US" sz="2800" dirty="0">
                  <a:solidFill>
                    <a:schemeClr val="bg1">
                      <a:lumMod val="50000"/>
                    </a:schemeClr>
                  </a:solidFill>
                  <a:latin typeface="Century Gothic" panose="020B0502020202020204" pitchFamily="34" charset="0"/>
                </a:rPr>
                <a:t>2</a:t>
              </a:r>
              <a:endParaRPr lang="en-US" sz="2800" dirty="0" smtClean="0">
                <a:solidFill>
                  <a:schemeClr val="bg1">
                    <a:lumMod val="50000"/>
                  </a:schemeClr>
                </a:solidFill>
                <a:latin typeface="Century Gothic" panose="020B0502020202020204" pitchFamily="34" charset="0"/>
              </a:endParaRPr>
            </a:p>
          </p:txBody>
        </p:sp>
        <p:sp>
          <p:nvSpPr>
            <p:cNvPr id="39" name="TextBox 38"/>
            <p:cNvSpPr txBox="1"/>
            <p:nvPr/>
          </p:nvSpPr>
          <p:spPr>
            <a:xfrm>
              <a:off x="827584" y="692696"/>
              <a:ext cx="3738563" cy="338554"/>
            </a:xfrm>
            <a:prstGeom prst="rect">
              <a:avLst/>
            </a:prstGeom>
            <a:noFill/>
          </p:spPr>
          <p:txBody>
            <a:bodyPr wrap="square" rtlCol="0">
              <a:spAutoFit/>
            </a:bodyPr>
            <a:lstStyle/>
            <a:p>
              <a:endParaRPr lang="en-US" sz="1600" dirty="0">
                <a:solidFill>
                  <a:schemeClr val="bg1">
                    <a:lumMod val="50000"/>
                  </a:schemeClr>
                </a:solidFill>
                <a:latin typeface="Century Gothic" panose="020B0502020202020204" pitchFamily="34" charset="0"/>
                <a:cs typeface="Arial" panose="020B0604020202020204" pitchFamily="34" charset="0"/>
              </a:endParaRPr>
            </a:p>
          </p:txBody>
        </p:sp>
        <p:sp>
          <p:nvSpPr>
            <p:cNvPr id="41" name="Rectangle 40"/>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835227" y="92531"/>
              <a:ext cx="8057253" cy="830997"/>
            </a:xfrm>
            <a:prstGeom prst="rect">
              <a:avLst/>
            </a:prstGeom>
            <a:noFill/>
          </p:spPr>
          <p:txBody>
            <a:bodyPr wrap="square" rtlCol="0">
              <a:spAutoFit/>
            </a:bodyPr>
            <a:lstStyle/>
            <a:p>
              <a:r>
                <a:rPr lang="en-US" sz="2400" b="1" dirty="0" smtClean="0">
                  <a:solidFill>
                    <a:srgbClr val="FF0000"/>
                  </a:solidFill>
                  <a:latin typeface="Century Gothic" panose="020B0502020202020204" pitchFamily="34" charset="0"/>
                  <a:cs typeface="Arial" panose="020B0604020202020204" pitchFamily="34" charset="0"/>
                </a:rPr>
                <a:t>Use the FRA Database to “Generate Report of next crossing number and use the data </a:t>
              </a:r>
              <a:endParaRPr lang="en-US" sz="2400" b="1" dirty="0">
                <a:solidFill>
                  <a:srgbClr val="FF0000"/>
                </a:solidFill>
                <a:latin typeface="Century Gothic" panose="020B0502020202020204" pitchFamily="34" charset="0"/>
                <a:cs typeface="Arial" panose="020B0604020202020204" pitchFamily="34" charset="0"/>
              </a:endParaRPr>
            </a:p>
          </p:txBody>
        </p:sp>
      </p:grpSp>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3780" y="883801"/>
            <a:ext cx="4838700" cy="5825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1249" y="836713"/>
            <a:ext cx="8230492" cy="6021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3419872" y="6041989"/>
            <a:ext cx="2016224" cy="72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7020272" y="810423"/>
            <a:ext cx="648072" cy="50405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5" name="Slide13B.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02141" y="6194033"/>
            <a:ext cx="609600" cy="609600"/>
          </a:xfrm>
          <a:prstGeom prst="rect">
            <a:avLst/>
          </a:prstGeom>
        </p:spPr>
      </p:pic>
    </p:spTree>
    <p:custDataLst>
      <p:tags r:id="rId1"/>
    </p:custDataLst>
    <p:extLst>
      <p:ext uri="{BB962C8B-B14F-4D97-AF65-F5344CB8AC3E}">
        <p14:creationId xmlns:p14="http://schemas.microsoft.com/office/powerpoint/2010/main" val="734865287"/>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155024"/>
            <a:ext cx="8948888" cy="1290165"/>
            <a:chOff x="0" y="155024"/>
            <a:chExt cx="8948888" cy="1510143"/>
          </a:xfrm>
        </p:grpSpPr>
        <p:sp>
          <p:nvSpPr>
            <p:cNvPr id="15" name="TextBox 14"/>
            <p:cNvSpPr txBox="1"/>
            <p:nvPr/>
          </p:nvSpPr>
          <p:spPr>
            <a:xfrm>
              <a:off x="179512" y="1052736"/>
              <a:ext cx="2592288" cy="612431"/>
            </a:xfrm>
            <a:prstGeom prst="rect">
              <a:avLst/>
            </a:prstGeom>
            <a:noFill/>
          </p:spPr>
          <p:txBody>
            <a:bodyPr wrap="square" rtlCol="0">
              <a:spAutoFit/>
            </a:bodyPr>
            <a:lstStyle/>
            <a:p>
              <a:r>
                <a:rPr lang="en-US" sz="2800" dirty="0" smtClean="0">
                  <a:solidFill>
                    <a:schemeClr val="bg1">
                      <a:lumMod val="50000"/>
                    </a:schemeClr>
                  </a:solidFill>
                  <a:latin typeface="Century Gothic" panose="020B0502020202020204" pitchFamily="34" charset="0"/>
                </a:rPr>
                <a:t>13</a:t>
              </a:r>
              <a:endParaRPr lang="en-US" sz="2800" dirty="0">
                <a:solidFill>
                  <a:schemeClr val="bg1">
                    <a:lumMod val="50000"/>
                  </a:schemeClr>
                </a:solidFill>
                <a:latin typeface="Century Gothic" panose="020B0502020202020204" pitchFamily="34" charset="0"/>
              </a:endParaRPr>
            </a:p>
          </p:txBody>
        </p:sp>
        <p:grpSp>
          <p:nvGrpSpPr>
            <p:cNvPr id="16" name="Group 15"/>
            <p:cNvGrpSpPr/>
            <p:nvPr/>
          </p:nvGrpSpPr>
          <p:grpSpPr>
            <a:xfrm>
              <a:off x="0" y="155024"/>
              <a:ext cx="8948888" cy="871423"/>
              <a:chOff x="0" y="155024"/>
              <a:chExt cx="8948888" cy="871423"/>
            </a:xfrm>
          </p:grpSpPr>
          <p:sp>
            <p:nvSpPr>
              <p:cNvPr id="17" name="TextBox 16"/>
              <p:cNvSpPr txBox="1"/>
              <p:nvPr/>
            </p:nvSpPr>
            <p:spPr>
              <a:xfrm>
                <a:off x="785087" y="179929"/>
                <a:ext cx="6053369" cy="584775"/>
              </a:xfrm>
              <a:prstGeom prst="rect">
                <a:avLst/>
              </a:prstGeom>
              <a:noFill/>
            </p:spPr>
            <p:txBody>
              <a:bodyPr wrap="square" rtlCol="0">
                <a:spAutoFit/>
              </a:bodyPr>
              <a:lstStyle/>
              <a:p>
                <a:r>
                  <a:rPr lang="en-US" sz="1600" dirty="0">
                    <a:solidFill>
                      <a:schemeClr val="bg1">
                        <a:lumMod val="50000"/>
                      </a:schemeClr>
                    </a:solidFill>
                    <a:latin typeface="Century Gothic" panose="020B0502020202020204" pitchFamily="34" charset="0"/>
                    <a:cs typeface="Arial" panose="020B0604020202020204" pitchFamily="34" charset="0"/>
                  </a:rPr>
                  <a:t>Iowa Contractors: Obtaining Your Railroad Crossing Information</a:t>
                </a:r>
              </a:p>
            </p:txBody>
          </p:sp>
          <p:sp>
            <p:nvSpPr>
              <p:cNvPr id="19" name="Rectangle 18"/>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8456" y="155024"/>
                <a:ext cx="2110432" cy="609680"/>
              </a:xfrm>
              <a:prstGeom prst="rect">
                <a:avLst/>
              </a:prstGeom>
            </p:spPr>
          </p:pic>
        </p:grpSp>
      </p:grpSp>
      <p:pic>
        <p:nvPicPr>
          <p:cNvPr id="512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8049" y="1353021"/>
            <a:ext cx="7600950" cy="323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828049" y="749607"/>
            <a:ext cx="6696279" cy="523220"/>
          </a:xfrm>
          <a:prstGeom prst="rect">
            <a:avLst/>
          </a:prstGeom>
          <a:solidFill>
            <a:schemeClr val="tx2">
              <a:lumMod val="40000"/>
              <a:lumOff val="60000"/>
            </a:schemeClr>
          </a:solidFill>
        </p:spPr>
        <p:txBody>
          <a:bodyPr wrap="square">
            <a:spAutoFit/>
          </a:bodyPr>
          <a:lstStyle/>
          <a:p>
            <a:r>
              <a:rPr lang="en-US" sz="2800" b="1" dirty="0"/>
              <a:t>Rail Crossing Locator Mobile Application</a:t>
            </a:r>
            <a:endParaRPr lang="en-US" sz="2800" dirty="0"/>
          </a:p>
        </p:txBody>
      </p:sp>
      <p:sp>
        <p:nvSpPr>
          <p:cNvPr id="3" name="TextBox 2"/>
          <p:cNvSpPr txBox="1"/>
          <p:nvPr/>
        </p:nvSpPr>
        <p:spPr>
          <a:xfrm>
            <a:off x="4499992" y="4591521"/>
            <a:ext cx="3744416" cy="923330"/>
          </a:xfrm>
          <a:prstGeom prst="rect">
            <a:avLst/>
          </a:prstGeom>
          <a:noFill/>
        </p:spPr>
        <p:txBody>
          <a:bodyPr wrap="square" rtlCol="0">
            <a:spAutoFit/>
          </a:bodyPr>
          <a:lstStyle/>
          <a:p>
            <a:r>
              <a:rPr lang="en-US" dirty="0" smtClean="0"/>
              <a:t>With location services turned on it will find the crossings that you are near on the map!</a:t>
            </a:r>
            <a:endParaRPr lang="en-US" dirty="0"/>
          </a:p>
        </p:txBody>
      </p:sp>
      <p:pic>
        <p:nvPicPr>
          <p:cNvPr id="4" name="Slide14A.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39288" y="6093296"/>
            <a:ext cx="609600" cy="609600"/>
          </a:xfrm>
          <a:prstGeom prst="rect">
            <a:avLst/>
          </a:prstGeom>
        </p:spPr>
      </p:pic>
    </p:spTree>
    <p:custDataLst>
      <p:tags r:id="rId1"/>
    </p:custDataLst>
    <p:extLst>
      <p:ext uri="{BB962C8B-B14F-4D97-AF65-F5344CB8AC3E}">
        <p14:creationId xmlns:p14="http://schemas.microsoft.com/office/powerpoint/2010/main" val="10314790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157959" y="1619414"/>
            <a:ext cx="6850064" cy="1200329"/>
          </a:xfrm>
          <a:prstGeom prst="rect">
            <a:avLst/>
          </a:prstGeom>
          <a:noFill/>
        </p:spPr>
        <p:txBody>
          <a:bodyPr wrap="square" rtlCol="0">
            <a:spAutoFit/>
          </a:bodyPr>
          <a:lstStyle/>
          <a:p>
            <a:r>
              <a:rPr lang="en-US" dirty="0" smtClean="0">
                <a:solidFill>
                  <a:schemeClr val="bg1">
                    <a:lumMod val="50000"/>
                  </a:schemeClr>
                </a:solidFill>
                <a:cs typeface="Arial" panose="020B0604020202020204" pitchFamily="34" charset="0"/>
              </a:rPr>
              <a:t>Datasheets were developed many years ago to aid in the determination of railroad protective insurance policies for projects with railroad involvement and to indicate the point of contact at the Railroad.</a:t>
            </a:r>
          </a:p>
          <a:p>
            <a:r>
              <a:rPr lang="en-US" dirty="0" smtClean="0">
                <a:solidFill>
                  <a:schemeClr val="bg1">
                    <a:lumMod val="50000"/>
                  </a:schemeClr>
                </a:solidFill>
                <a:cs typeface="Arial" panose="020B0604020202020204" pitchFamily="34" charset="0"/>
              </a:rPr>
              <a:t>	* </a:t>
            </a:r>
            <a:r>
              <a:rPr lang="en-US" dirty="0">
                <a:solidFill>
                  <a:schemeClr val="bg1">
                    <a:lumMod val="50000"/>
                  </a:schemeClr>
                </a:solidFill>
                <a:cs typeface="Arial" panose="020B0604020202020204" pitchFamily="34" charset="0"/>
              </a:rPr>
              <a:t>Train </a:t>
            </a:r>
            <a:r>
              <a:rPr lang="en-US" dirty="0" smtClean="0">
                <a:solidFill>
                  <a:schemeClr val="bg1">
                    <a:lumMod val="50000"/>
                  </a:schemeClr>
                </a:solidFill>
                <a:cs typeface="Arial" panose="020B0604020202020204" pitchFamily="34" charset="0"/>
              </a:rPr>
              <a:t>Volume, Speed, Number of Tracks</a:t>
            </a:r>
            <a:endParaRPr lang="en-US" dirty="0">
              <a:solidFill>
                <a:schemeClr val="bg1">
                  <a:lumMod val="50000"/>
                </a:schemeClr>
              </a:solidFill>
              <a:cs typeface="Arial" panose="020B0604020202020204" pitchFamily="34" charset="0"/>
            </a:endParaRPr>
          </a:p>
        </p:txBody>
      </p:sp>
      <p:sp>
        <p:nvSpPr>
          <p:cNvPr id="28" name="Rounded Rectangle 27"/>
          <p:cNvSpPr/>
          <p:nvPr/>
        </p:nvSpPr>
        <p:spPr>
          <a:xfrm>
            <a:off x="432794" y="1863716"/>
            <a:ext cx="341784" cy="366011"/>
          </a:xfrm>
          <a:prstGeom prst="round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396044" y="3076357"/>
            <a:ext cx="415285" cy="42111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396044" y="4007052"/>
            <a:ext cx="396924" cy="414617"/>
          </a:xfrm>
          <a:prstGeom prst="round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396044" y="5327623"/>
            <a:ext cx="361621" cy="369332"/>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396044" y="1825876"/>
            <a:ext cx="415285" cy="369332"/>
          </a:xfrm>
          <a:prstGeom prst="rect">
            <a:avLst/>
          </a:prstGeom>
          <a:noFill/>
        </p:spPr>
        <p:txBody>
          <a:bodyPr wrap="square" rtlCol="0">
            <a:spAutoFit/>
          </a:bodyPr>
          <a:lstStyle/>
          <a:p>
            <a:r>
              <a:rPr lang="en-US" dirty="0" smtClean="0">
                <a:solidFill>
                  <a:schemeClr val="bg1"/>
                </a:solidFill>
                <a:latin typeface="Century Gothic" panose="020B0502020202020204" pitchFamily="34" charset="0"/>
              </a:rPr>
              <a:t>1</a:t>
            </a:r>
            <a:endParaRPr lang="en-US" dirty="0">
              <a:solidFill>
                <a:schemeClr val="bg1"/>
              </a:solidFill>
              <a:latin typeface="Century Gothic" panose="020B0502020202020204" pitchFamily="34" charset="0"/>
            </a:endParaRPr>
          </a:p>
        </p:txBody>
      </p:sp>
      <p:sp>
        <p:nvSpPr>
          <p:cNvPr id="46" name="TextBox 45"/>
          <p:cNvSpPr txBox="1"/>
          <p:nvPr/>
        </p:nvSpPr>
        <p:spPr>
          <a:xfrm>
            <a:off x="396044" y="3102250"/>
            <a:ext cx="367664"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2</a:t>
            </a:r>
          </a:p>
        </p:txBody>
      </p:sp>
      <p:sp>
        <p:nvSpPr>
          <p:cNvPr id="47" name="TextBox 46"/>
          <p:cNvSpPr txBox="1"/>
          <p:nvPr/>
        </p:nvSpPr>
        <p:spPr>
          <a:xfrm>
            <a:off x="396044" y="4029694"/>
            <a:ext cx="339727"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3</a:t>
            </a:r>
          </a:p>
        </p:txBody>
      </p:sp>
      <p:sp>
        <p:nvSpPr>
          <p:cNvPr id="48" name="TextBox 47"/>
          <p:cNvSpPr txBox="1"/>
          <p:nvPr/>
        </p:nvSpPr>
        <p:spPr>
          <a:xfrm>
            <a:off x="396044" y="5327623"/>
            <a:ext cx="382957"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4</a:t>
            </a:r>
          </a:p>
        </p:txBody>
      </p:sp>
      <p:grpSp>
        <p:nvGrpSpPr>
          <p:cNvPr id="2" name="Group 1"/>
          <p:cNvGrpSpPr/>
          <p:nvPr/>
        </p:nvGrpSpPr>
        <p:grpSpPr>
          <a:xfrm>
            <a:off x="0" y="155024"/>
            <a:ext cx="8948888" cy="1420932"/>
            <a:chOff x="0" y="155024"/>
            <a:chExt cx="8948888" cy="1420932"/>
          </a:xfrm>
        </p:grpSpPr>
        <p:sp>
          <p:nvSpPr>
            <p:cNvPr id="11" name="TextBox 10"/>
            <p:cNvSpPr txBox="1"/>
            <p:nvPr/>
          </p:nvSpPr>
          <p:spPr>
            <a:xfrm>
              <a:off x="179512" y="1052736"/>
              <a:ext cx="612576" cy="523220"/>
            </a:xfrm>
            <a:prstGeom prst="rect">
              <a:avLst/>
            </a:prstGeom>
            <a:noFill/>
          </p:spPr>
          <p:txBody>
            <a:bodyPr wrap="square" rtlCol="0">
              <a:spAutoFit/>
            </a:bodyPr>
            <a:lstStyle/>
            <a:p>
              <a:r>
                <a:rPr lang="en-US" sz="2800" dirty="0" smtClean="0">
                  <a:solidFill>
                    <a:schemeClr val="bg1">
                      <a:lumMod val="50000"/>
                    </a:schemeClr>
                  </a:solidFill>
                  <a:latin typeface="Century Gothic" panose="020B0502020202020204" pitchFamily="34" charset="0"/>
                </a:rPr>
                <a:t>02</a:t>
              </a:r>
            </a:p>
          </p:txBody>
        </p:sp>
        <p:sp>
          <p:nvSpPr>
            <p:cNvPr id="39" name="TextBox 38"/>
            <p:cNvSpPr txBox="1"/>
            <p:nvPr/>
          </p:nvSpPr>
          <p:spPr>
            <a:xfrm>
              <a:off x="827584" y="692696"/>
              <a:ext cx="3738563" cy="338554"/>
            </a:xfrm>
            <a:prstGeom prst="rect">
              <a:avLst/>
            </a:prstGeom>
            <a:noFill/>
          </p:spPr>
          <p:txBody>
            <a:bodyPr wrap="square" rtlCol="0">
              <a:spAutoFit/>
            </a:bodyPr>
            <a:lstStyle/>
            <a:p>
              <a:endParaRPr lang="en-US" sz="1600" dirty="0">
                <a:solidFill>
                  <a:schemeClr val="bg1">
                    <a:lumMod val="50000"/>
                  </a:schemeClr>
                </a:solidFill>
                <a:latin typeface="Century Gothic" panose="020B0502020202020204" pitchFamily="34" charset="0"/>
                <a:cs typeface="Arial" panose="020B0604020202020204" pitchFamily="34" charset="0"/>
              </a:endParaRPr>
            </a:p>
          </p:txBody>
        </p:sp>
        <p:sp>
          <p:nvSpPr>
            <p:cNvPr id="41" name="Rectangle 40"/>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8456" y="155024"/>
              <a:ext cx="2110432" cy="609680"/>
            </a:xfrm>
            <a:prstGeom prst="rect">
              <a:avLst/>
            </a:prstGeom>
          </p:spPr>
        </p:pic>
        <p:sp>
          <p:nvSpPr>
            <p:cNvPr id="40" name="TextBox 39"/>
            <p:cNvSpPr txBox="1"/>
            <p:nvPr/>
          </p:nvSpPr>
          <p:spPr>
            <a:xfrm>
              <a:off x="769934" y="803979"/>
              <a:ext cx="8178954" cy="646331"/>
            </a:xfrm>
            <a:prstGeom prst="rect">
              <a:avLst/>
            </a:prstGeom>
            <a:noFill/>
          </p:spPr>
          <p:txBody>
            <a:bodyPr wrap="square" rtlCol="0">
              <a:spAutoFit/>
            </a:bodyPr>
            <a:lstStyle/>
            <a:p>
              <a:r>
                <a:rPr lang="en-US" b="1" dirty="0" smtClean="0">
                  <a:solidFill>
                    <a:schemeClr val="bg1">
                      <a:lumMod val="50000"/>
                    </a:schemeClr>
                  </a:solidFill>
                  <a:latin typeface="Century Gothic" panose="020B0502020202020204" pitchFamily="34" charset="0"/>
                  <a:cs typeface="Arial" panose="020B0604020202020204" pitchFamily="34" charset="0"/>
                </a:rPr>
                <a:t>The current process, using a Railroad Data Sheet, is being eliminated with May 17, 2016 Letting</a:t>
              </a:r>
              <a:endParaRPr lang="en-US" b="1" dirty="0">
                <a:solidFill>
                  <a:schemeClr val="bg1">
                    <a:lumMod val="50000"/>
                  </a:schemeClr>
                </a:solidFill>
                <a:latin typeface="Century Gothic" panose="020B0502020202020204" pitchFamily="34" charset="0"/>
                <a:cs typeface="Arial" panose="020B0604020202020204" pitchFamily="34" charset="0"/>
              </a:endParaRPr>
            </a:p>
          </p:txBody>
        </p:sp>
      </p:grpSp>
      <p:sp>
        <p:nvSpPr>
          <p:cNvPr id="4" name="TextBox 3"/>
          <p:cNvSpPr txBox="1"/>
          <p:nvPr/>
        </p:nvSpPr>
        <p:spPr>
          <a:xfrm>
            <a:off x="1191470" y="2825251"/>
            <a:ext cx="6429068" cy="923330"/>
          </a:xfrm>
          <a:prstGeom prst="rect">
            <a:avLst/>
          </a:prstGeom>
          <a:noFill/>
        </p:spPr>
        <p:txBody>
          <a:bodyPr wrap="square" rtlCol="0">
            <a:spAutoFit/>
          </a:bodyPr>
          <a:lstStyle/>
          <a:p>
            <a:r>
              <a:rPr lang="en-US" dirty="0" smtClean="0">
                <a:solidFill>
                  <a:schemeClr val="bg1">
                    <a:lumMod val="50000"/>
                  </a:schemeClr>
                </a:solidFill>
              </a:rPr>
              <a:t>Railroads report train information directly to the Federal Railroad Administration (FRA).  FRA maintains a database of the crossing information and it is available to the public.  </a:t>
            </a:r>
          </a:p>
        </p:txBody>
      </p:sp>
      <p:sp>
        <p:nvSpPr>
          <p:cNvPr id="5" name="Rectangle 4"/>
          <p:cNvSpPr/>
          <p:nvPr/>
        </p:nvSpPr>
        <p:spPr>
          <a:xfrm>
            <a:off x="1161729" y="3891195"/>
            <a:ext cx="7005132" cy="646331"/>
          </a:xfrm>
          <a:prstGeom prst="rect">
            <a:avLst/>
          </a:prstGeom>
        </p:spPr>
        <p:txBody>
          <a:bodyPr wrap="square">
            <a:spAutoFit/>
          </a:bodyPr>
          <a:lstStyle/>
          <a:p>
            <a:r>
              <a:rPr lang="en-US" dirty="0" smtClean="0">
                <a:solidFill>
                  <a:schemeClr val="bg1">
                    <a:lumMod val="50000"/>
                  </a:schemeClr>
                </a:solidFill>
              </a:rPr>
              <a:t>Iowa DOT has been using the FRA Database Website to provide the railroad crossing information in the railroad data sheet.</a:t>
            </a:r>
            <a:endParaRPr lang="en-US" dirty="0">
              <a:solidFill>
                <a:schemeClr val="bg1">
                  <a:lumMod val="50000"/>
                </a:schemeClr>
              </a:solidFill>
            </a:endParaRPr>
          </a:p>
        </p:txBody>
      </p:sp>
      <p:sp>
        <p:nvSpPr>
          <p:cNvPr id="6" name="Rectangle 5"/>
          <p:cNvSpPr/>
          <p:nvPr/>
        </p:nvSpPr>
        <p:spPr>
          <a:xfrm>
            <a:off x="1131219" y="4773625"/>
            <a:ext cx="6980177" cy="1477328"/>
          </a:xfrm>
          <a:prstGeom prst="rect">
            <a:avLst/>
          </a:prstGeom>
        </p:spPr>
        <p:txBody>
          <a:bodyPr wrap="square">
            <a:spAutoFit/>
          </a:bodyPr>
          <a:lstStyle/>
          <a:p>
            <a:r>
              <a:rPr lang="en-US" dirty="0">
                <a:solidFill>
                  <a:schemeClr val="bg1">
                    <a:lumMod val="50000"/>
                  </a:schemeClr>
                </a:solidFill>
              </a:rPr>
              <a:t>Effective March 2016 the </a:t>
            </a:r>
            <a:r>
              <a:rPr lang="en-US" dirty="0" smtClean="0">
                <a:solidFill>
                  <a:schemeClr val="bg1">
                    <a:lumMod val="50000"/>
                  </a:schemeClr>
                </a:solidFill>
              </a:rPr>
              <a:t>railroads will be required to report to FRA train changes no later than 6 months after the change.  If no changes occur the railroad will be required to report at least once every three years to the FRA.  </a:t>
            </a:r>
            <a:r>
              <a:rPr lang="en-US" dirty="0">
                <a:solidFill>
                  <a:schemeClr val="bg1">
                    <a:lumMod val="50000"/>
                  </a:schemeClr>
                </a:solidFill>
              </a:rPr>
              <a:t>The FRA is </a:t>
            </a:r>
            <a:r>
              <a:rPr lang="en-US" dirty="0" smtClean="0">
                <a:solidFill>
                  <a:schemeClr val="bg1">
                    <a:lumMod val="50000"/>
                  </a:schemeClr>
                </a:solidFill>
              </a:rPr>
              <a:t>the official source via the FRA crossing inventory website.  </a:t>
            </a:r>
            <a:endParaRPr lang="en-US" dirty="0">
              <a:solidFill>
                <a:schemeClr val="bg1">
                  <a:lumMod val="50000"/>
                </a:schemeClr>
              </a:solidFill>
            </a:endParaRPr>
          </a:p>
        </p:txBody>
      </p:sp>
      <p:sp>
        <p:nvSpPr>
          <p:cNvPr id="7" name="TextBox 6"/>
          <p:cNvSpPr txBox="1"/>
          <p:nvPr/>
        </p:nvSpPr>
        <p:spPr>
          <a:xfrm>
            <a:off x="1106121" y="155024"/>
            <a:ext cx="5482103" cy="646331"/>
          </a:xfrm>
          <a:prstGeom prst="rect">
            <a:avLst/>
          </a:prstGeom>
          <a:noFill/>
        </p:spPr>
        <p:txBody>
          <a:bodyPr wrap="square" rtlCol="0">
            <a:spAutoFit/>
          </a:bodyPr>
          <a:lstStyle/>
          <a:p>
            <a:pPr algn="ctr"/>
            <a:r>
              <a:rPr lang="en-US" sz="3600" b="1" dirty="0" smtClean="0">
                <a:solidFill>
                  <a:schemeClr val="bg1">
                    <a:lumMod val="50000"/>
                  </a:schemeClr>
                </a:solidFill>
              </a:rPr>
              <a:t>Data Sheet Background</a:t>
            </a:r>
            <a:endParaRPr lang="en-US" sz="3600" b="1" dirty="0">
              <a:solidFill>
                <a:schemeClr val="bg1">
                  <a:lumMod val="50000"/>
                </a:schemeClr>
              </a:solidFill>
            </a:endParaRPr>
          </a:p>
        </p:txBody>
      </p:sp>
      <p:pic>
        <p:nvPicPr>
          <p:cNvPr id="3" name="Slide 0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66861" y="6021288"/>
            <a:ext cx="609600" cy="609600"/>
          </a:xfrm>
          <a:prstGeom prst="rect">
            <a:avLst/>
          </a:prstGeom>
        </p:spPr>
      </p:pic>
    </p:spTree>
    <p:extLst>
      <p:ext uri="{BB962C8B-B14F-4D97-AF65-F5344CB8AC3E}">
        <p14:creationId xmlns:p14="http://schemas.microsoft.com/office/powerpoint/2010/main" val="2939216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5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155024"/>
            <a:ext cx="8948888" cy="1290165"/>
            <a:chOff x="0" y="155024"/>
            <a:chExt cx="8948888" cy="1510143"/>
          </a:xfrm>
        </p:grpSpPr>
        <p:sp>
          <p:nvSpPr>
            <p:cNvPr id="15" name="TextBox 14"/>
            <p:cNvSpPr txBox="1"/>
            <p:nvPr/>
          </p:nvSpPr>
          <p:spPr>
            <a:xfrm>
              <a:off x="179512" y="1052736"/>
              <a:ext cx="2592288" cy="612431"/>
            </a:xfrm>
            <a:prstGeom prst="rect">
              <a:avLst/>
            </a:prstGeom>
            <a:noFill/>
          </p:spPr>
          <p:txBody>
            <a:bodyPr wrap="square" rtlCol="0">
              <a:spAutoFit/>
            </a:bodyPr>
            <a:lstStyle/>
            <a:p>
              <a:r>
                <a:rPr lang="en-US" sz="2800" dirty="0" smtClean="0">
                  <a:solidFill>
                    <a:schemeClr val="bg1">
                      <a:lumMod val="50000"/>
                    </a:schemeClr>
                  </a:solidFill>
                  <a:latin typeface="Century Gothic" panose="020B0502020202020204" pitchFamily="34" charset="0"/>
                </a:rPr>
                <a:t>13</a:t>
              </a:r>
              <a:endParaRPr lang="en-US" sz="2800" dirty="0">
                <a:solidFill>
                  <a:schemeClr val="bg1">
                    <a:lumMod val="50000"/>
                  </a:schemeClr>
                </a:solidFill>
                <a:latin typeface="Century Gothic" panose="020B0502020202020204" pitchFamily="34" charset="0"/>
              </a:endParaRPr>
            </a:p>
          </p:txBody>
        </p:sp>
        <p:grpSp>
          <p:nvGrpSpPr>
            <p:cNvPr id="16" name="Group 15"/>
            <p:cNvGrpSpPr/>
            <p:nvPr/>
          </p:nvGrpSpPr>
          <p:grpSpPr>
            <a:xfrm>
              <a:off x="0" y="155024"/>
              <a:ext cx="8948888" cy="871423"/>
              <a:chOff x="0" y="155024"/>
              <a:chExt cx="8948888" cy="871423"/>
            </a:xfrm>
          </p:grpSpPr>
          <p:sp>
            <p:nvSpPr>
              <p:cNvPr id="17" name="TextBox 16"/>
              <p:cNvSpPr txBox="1"/>
              <p:nvPr/>
            </p:nvSpPr>
            <p:spPr>
              <a:xfrm>
                <a:off x="785087" y="179929"/>
                <a:ext cx="6053369" cy="584775"/>
              </a:xfrm>
              <a:prstGeom prst="rect">
                <a:avLst/>
              </a:prstGeom>
              <a:noFill/>
            </p:spPr>
            <p:txBody>
              <a:bodyPr wrap="square" rtlCol="0">
                <a:spAutoFit/>
              </a:bodyPr>
              <a:lstStyle/>
              <a:p>
                <a:r>
                  <a:rPr lang="en-US" sz="1600" dirty="0">
                    <a:solidFill>
                      <a:schemeClr val="bg1">
                        <a:lumMod val="50000"/>
                      </a:schemeClr>
                    </a:solidFill>
                    <a:latin typeface="Century Gothic" panose="020B0502020202020204" pitchFamily="34" charset="0"/>
                    <a:cs typeface="Arial" panose="020B0604020202020204" pitchFamily="34" charset="0"/>
                  </a:rPr>
                  <a:t>Iowa Contractors: Obtaining Your Railroad Crossing Information</a:t>
                </a:r>
              </a:p>
            </p:txBody>
          </p:sp>
          <p:sp>
            <p:nvSpPr>
              <p:cNvPr id="19" name="Rectangle 18"/>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8456" y="155024"/>
                <a:ext cx="2110432" cy="609680"/>
              </a:xfrm>
              <a:prstGeom prst="rect">
                <a:avLst/>
              </a:prstGeom>
            </p:spPr>
          </p:pic>
        </p:grpSp>
      </p:grpSp>
      <p:pic>
        <p:nvPicPr>
          <p:cNvPr id="512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8049" y="1353021"/>
            <a:ext cx="7600950" cy="323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088" y="1308932"/>
            <a:ext cx="3209925" cy="5549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828049" y="749607"/>
            <a:ext cx="6696279" cy="523220"/>
          </a:xfrm>
          <a:prstGeom prst="rect">
            <a:avLst/>
          </a:prstGeom>
          <a:solidFill>
            <a:schemeClr val="tx2">
              <a:lumMod val="40000"/>
              <a:lumOff val="60000"/>
            </a:schemeClr>
          </a:solidFill>
        </p:spPr>
        <p:txBody>
          <a:bodyPr wrap="square">
            <a:spAutoFit/>
          </a:bodyPr>
          <a:lstStyle/>
          <a:p>
            <a:r>
              <a:rPr lang="en-US" sz="2800" b="1" dirty="0"/>
              <a:t>Rail Crossing Locator Mobile Application</a:t>
            </a:r>
            <a:endParaRPr lang="en-US" sz="2800" dirty="0"/>
          </a:p>
        </p:txBody>
      </p:sp>
      <p:sp>
        <p:nvSpPr>
          <p:cNvPr id="3" name="TextBox 2"/>
          <p:cNvSpPr txBox="1"/>
          <p:nvPr/>
        </p:nvSpPr>
        <p:spPr>
          <a:xfrm>
            <a:off x="4499992" y="4591521"/>
            <a:ext cx="3744416" cy="923330"/>
          </a:xfrm>
          <a:prstGeom prst="rect">
            <a:avLst/>
          </a:prstGeom>
          <a:noFill/>
        </p:spPr>
        <p:txBody>
          <a:bodyPr wrap="square" rtlCol="0">
            <a:spAutoFit/>
          </a:bodyPr>
          <a:lstStyle/>
          <a:p>
            <a:r>
              <a:rPr lang="en-US" dirty="0" smtClean="0"/>
              <a:t>With location services turned on it will find the crossings that you are near on the map!</a:t>
            </a:r>
            <a:endParaRPr lang="en-US" dirty="0"/>
          </a:p>
        </p:txBody>
      </p:sp>
      <p:pic>
        <p:nvPicPr>
          <p:cNvPr id="4" name="Slide14B.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428999" y="6093296"/>
            <a:ext cx="609600" cy="609600"/>
          </a:xfrm>
          <a:prstGeom prst="rect">
            <a:avLst/>
          </a:prstGeom>
        </p:spPr>
      </p:pic>
    </p:spTree>
    <p:custDataLst>
      <p:tags r:id="rId1"/>
    </p:custDataLst>
    <p:extLst>
      <p:ext uri="{BB962C8B-B14F-4D97-AF65-F5344CB8AC3E}">
        <p14:creationId xmlns:p14="http://schemas.microsoft.com/office/powerpoint/2010/main" val="145888839"/>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34283" y="600363"/>
            <a:ext cx="7920880" cy="6093976"/>
          </a:xfrm>
          <a:prstGeom prst="rect">
            <a:avLst/>
          </a:prstGeom>
        </p:spPr>
        <p:txBody>
          <a:bodyPr wrap="square">
            <a:spAutoFit/>
          </a:bodyPr>
          <a:lstStyle/>
          <a:p>
            <a:pPr marL="171450" indent="-171450">
              <a:buFont typeface="Wingdings" panose="05000000000000000000" pitchFamily="2" charset="2"/>
              <a:buChar char="ü"/>
            </a:pPr>
            <a:r>
              <a:rPr lang="en-US" b="1" dirty="0" smtClean="0">
                <a:solidFill>
                  <a:srgbClr val="405A74"/>
                </a:solidFill>
                <a:latin typeface="Century Gothic" panose="020B0502020202020204" pitchFamily="34" charset="0"/>
                <a:cs typeface="Arial" panose="020B0604020202020204" pitchFamily="34" charset="0"/>
              </a:rPr>
              <a:t>The </a:t>
            </a:r>
            <a:r>
              <a:rPr lang="en-US" b="1" dirty="0">
                <a:solidFill>
                  <a:srgbClr val="405A74"/>
                </a:solidFill>
                <a:latin typeface="Century Gothic" panose="020B0502020202020204" pitchFamily="34" charset="0"/>
                <a:cs typeface="Arial" panose="020B0604020202020204" pitchFamily="34" charset="0"/>
              </a:rPr>
              <a:t>Plan Set Title Page will provide you the FRA Crossing </a:t>
            </a:r>
            <a:r>
              <a:rPr lang="en-US" b="1" dirty="0" smtClean="0">
                <a:solidFill>
                  <a:srgbClr val="405A74"/>
                </a:solidFill>
                <a:latin typeface="Century Gothic" panose="020B0502020202020204" pitchFamily="34" charset="0"/>
                <a:cs typeface="Arial" panose="020B0604020202020204" pitchFamily="34" charset="0"/>
              </a:rPr>
              <a:t>Number</a:t>
            </a:r>
          </a:p>
          <a:p>
            <a:endParaRPr lang="en-US" sz="1200" b="1" dirty="0">
              <a:solidFill>
                <a:srgbClr val="405A74"/>
              </a:solidFill>
              <a:latin typeface="Century Gothic" panose="020B0502020202020204" pitchFamily="34" charset="0"/>
              <a:cs typeface="Arial" panose="020B0604020202020204" pitchFamily="34" charset="0"/>
            </a:endParaRPr>
          </a:p>
          <a:p>
            <a:pPr marL="171450" lvl="1" indent="-171450">
              <a:buFont typeface="Wingdings" panose="05000000000000000000" pitchFamily="2" charset="2"/>
              <a:buChar char="ü"/>
            </a:pPr>
            <a:r>
              <a:rPr lang="en-US" b="1" dirty="0" smtClean="0">
                <a:solidFill>
                  <a:srgbClr val="405A74"/>
                </a:solidFill>
                <a:latin typeface="Century Gothic" panose="020B0502020202020204" pitchFamily="34" charset="0"/>
                <a:cs typeface="Arial" panose="020B0604020202020204" pitchFamily="34" charset="0"/>
              </a:rPr>
              <a:t>Each railroad </a:t>
            </a:r>
            <a:r>
              <a:rPr lang="en-US" b="1" dirty="0">
                <a:solidFill>
                  <a:srgbClr val="405A74"/>
                </a:solidFill>
                <a:latin typeface="Century Gothic" panose="020B0502020202020204" pitchFamily="34" charset="0"/>
                <a:cs typeface="Arial" panose="020B0604020202020204" pitchFamily="34" charset="0"/>
              </a:rPr>
              <a:t>will have an individual  </a:t>
            </a:r>
            <a:r>
              <a:rPr lang="en-US" b="1" dirty="0" smtClean="0">
                <a:solidFill>
                  <a:srgbClr val="405A74"/>
                </a:solidFill>
                <a:latin typeface="Century Gothic" panose="020B0502020202020204" pitchFamily="34" charset="0"/>
                <a:cs typeface="Arial" panose="020B0604020202020204" pitchFamily="34" charset="0"/>
              </a:rPr>
              <a:t>DS or SP </a:t>
            </a:r>
            <a:r>
              <a:rPr lang="en-US" b="1" dirty="0">
                <a:solidFill>
                  <a:srgbClr val="405A74"/>
                </a:solidFill>
                <a:latin typeface="Century Gothic" panose="020B0502020202020204" pitchFamily="34" charset="0"/>
                <a:cs typeface="Arial" panose="020B0604020202020204" pitchFamily="34" charset="0"/>
              </a:rPr>
              <a:t>for </a:t>
            </a:r>
            <a:r>
              <a:rPr lang="en-US" b="1" dirty="0" smtClean="0">
                <a:solidFill>
                  <a:srgbClr val="405A74"/>
                </a:solidFill>
                <a:latin typeface="Century Gothic" panose="020B0502020202020204" pitchFamily="34" charset="0"/>
                <a:cs typeface="Arial" panose="020B0604020202020204" pitchFamily="34" charset="0"/>
              </a:rPr>
              <a:t>their company</a:t>
            </a:r>
          </a:p>
          <a:p>
            <a:pPr marL="0" lvl="1"/>
            <a:endParaRPr lang="en-US" b="1" dirty="0">
              <a:solidFill>
                <a:srgbClr val="405A74"/>
              </a:solidFill>
              <a:latin typeface="Century Gothic" panose="020B0502020202020204" pitchFamily="34" charset="0"/>
              <a:cs typeface="Arial" panose="020B0604020202020204" pitchFamily="34" charset="0"/>
            </a:endParaRPr>
          </a:p>
          <a:p>
            <a:pPr marL="171450" indent="-171450">
              <a:buFont typeface="Wingdings" panose="05000000000000000000" pitchFamily="2" charset="2"/>
              <a:buChar char="ü"/>
            </a:pPr>
            <a:r>
              <a:rPr lang="en-US" b="1" dirty="0" smtClean="0">
                <a:solidFill>
                  <a:srgbClr val="405A74"/>
                </a:solidFill>
                <a:latin typeface="Century Gothic" panose="020B0502020202020204" pitchFamily="34" charset="0"/>
                <a:cs typeface="Arial" panose="020B0604020202020204" pitchFamily="34" charset="0"/>
              </a:rPr>
              <a:t>The </a:t>
            </a:r>
            <a:r>
              <a:rPr lang="en-US" b="1" dirty="0">
                <a:solidFill>
                  <a:srgbClr val="405A74"/>
                </a:solidFill>
                <a:latin typeface="Century Gothic" panose="020B0502020202020204" pitchFamily="34" charset="0"/>
                <a:cs typeface="Arial" panose="020B0604020202020204" pitchFamily="34" charset="0"/>
              </a:rPr>
              <a:t>Railroad Specification will </a:t>
            </a:r>
            <a:r>
              <a:rPr lang="en-US" b="1" dirty="0" smtClean="0">
                <a:solidFill>
                  <a:srgbClr val="405A74"/>
                </a:solidFill>
                <a:latin typeface="Century Gothic" panose="020B0502020202020204" pitchFamily="34" charset="0"/>
                <a:cs typeface="Arial" panose="020B0604020202020204" pitchFamily="34" charset="0"/>
              </a:rPr>
              <a:t>provide:</a:t>
            </a:r>
          </a:p>
          <a:p>
            <a:pPr marL="1200150" lvl="2" indent="-285750">
              <a:buFont typeface="Wingdings" panose="05000000000000000000" pitchFamily="2" charset="2"/>
              <a:buChar char="v"/>
            </a:pPr>
            <a:r>
              <a:rPr lang="en-US" dirty="0" smtClean="0">
                <a:solidFill>
                  <a:srgbClr val="405A74"/>
                </a:solidFill>
                <a:latin typeface="Century Gothic" panose="020B0502020202020204" pitchFamily="34" charset="0"/>
                <a:cs typeface="Arial" panose="020B0604020202020204" pitchFamily="34" charset="0"/>
              </a:rPr>
              <a:t>FRA </a:t>
            </a:r>
            <a:r>
              <a:rPr lang="en-US" dirty="0">
                <a:solidFill>
                  <a:srgbClr val="405A74"/>
                </a:solidFill>
                <a:latin typeface="Century Gothic" panose="020B0502020202020204" pitchFamily="34" charset="0"/>
                <a:cs typeface="Arial" panose="020B0604020202020204" pitchFamily="34" charset="0"/>
              </a:rPr>
              <a:t>Database Website to generate a railroad crossing </a:t>
            </a:r>
            <a:r>
              <a:rPr lang="en-US" dirty="0" smtClean="0">
                <a:solidFill>
                  <a:srgbClr val="405A74"/>
                </a:solidFill>
                <a:latin typeface="Century Gothic" panose="020B0502020202020204" pitchFamily="34" charset="0"/>
                <a:cs typeface="Arial" panose="020B0604020202020204" pitchFamily="34" charset="0"/>
              </a:rPr>
              <a:t>inventory report</a:t>
            </a:r>
          </a:p>
          <a:p>
            <a:pPr marL="1200150" lvl="2" indent="-285750">
              <a:buFont typeface="Wingdings" panose="05000000000000000000" pitchFamily="2" charset="2"/>
              <a:buChar char="v"/>
            </a:pPr>
            <a:r>
              <a:rPr lang="en-US" dirty="0" smtClean="0">
                <a:solidFill>
                  <a:srgbClr val="405A74"/>
                </a:solidFill>
                <a:latin typeface="Century Gothic" panose="020B0502020202020204" pitchFamily="34" charset="0"/>
                <a:cs typeface="Arial" panose="020B0604020202020204" pitchFamily="34" charset="0"/>
              </a:rPr>
              <a:t>will </a:t>
            </a:r>
            <a:r>
              <a:rPr lang="en-US" dirty="0">
                <a:solidFill>
                  <a:srgbClr val="405A74"/>
                </a:solidFill>
                <a:latin typeface="Century Gothic" panose="020B0502020202020204" pitchFamily="34" charset="0"/>
                <a:cs typeface="Arial" panose="020B0604020202020204" pitchFamily="34" charset="0"/>
              </a:rPr>
              <a:t>provide you the railroad </a:t>
            </a:r>
            <a:r>
              <a:rPr lang="en-US" dirty="0" smtClean="0">
                <a:solidFill>
                  <a:srgbClr val="405A74"/>
                </a:solidFill>
                <a:latin typeface="Century Gothic" panose="020B0502020202020204" pitchFamily="34" charset="0"/>
                <a:cs typeface="Arial" panose="020B0604020202020204" pitchFamily="34" charset="0"/>
              </a:rPr>
              <a:t>contact name</a:t>
            </a:r>
            <a:endParaRPr lang="en-US" dirty="0">
              <a:solidFill>
                <a:srgbClr val="405A74"/>
              </a:solidFill>
              <a:latin typeface="Century Gothic" panose="020B0502020202020204" pitchFamily="34" charset="0"/>
              <a:cs typeface="Arial" panose="020B0604020202020204" pitchFamily="34" charset="0"/>
            </a:endParaRPr>
          </a:p>
          <a:p>
            <a:pPr marL="1200150" lvl="2" indent="-285750">
              <a:buFont typeface="Wingdings" panose="05000000000000000000" pitchFamily="2" charset="2"/>
              <a:buChar char="v"/>
            </a:pPr>
            <a:r>
              <a:rPr lang="en-US" dirty="0" smtClean="0">
                <a:solidFill>
                  <a:srgbClr val="405A74"/>
                </a:solidFill>
                <a:latin typeface="Century Gothic" panose="020B0502020202020204" pitchFamily="34" charset="0"/>
                <a:cs typeface="Arial" panose="020B0604020202020204" pitchFamily="34" charset="0"/>
              </a:rPr>
              <a:t>required railroad protective insurance policy coverage and limits. *</a:t>
            </a:r>
            <a:r>
              <a:rPr lang="en-US" b="1" dirty="0" smtClean="0">
                <a:solidFill>
                  <a:srgbClr val="405A74"/>
                </a:solidFill>
                <a:latin typeface="Century Gothic" panose="020B0502020202020204" pitchFamily="34" charset="0"/>
                <a:cs typeface="Arial" panose="020B0604020202020204" pitchFamily="34" charset="0"/>
              </a:rPr>
              <a:t>Each railroad can request different coverage</a:t>
            </a:r>
          </a:p>
          <a:p>
            <a:pPr marL="1200150" lvl="2" indent="-285750">
              <a:buFont typeface="Wingdings" panose="05000000000000000000" pitchFamily="2" charset="2"/>
              <a:buChar char="v"/>
            </a:pPr>
            <a:r>
              <a:rPr lang="en-US" dirty="0" smtClean="0">
                <a:solidFill>
                  <a:srgbClr val="405A74"/>
                </a:solidFill>
                <a:latin typeface="Century Gothic" panose="020B0502020202020204" pitchFamily="34" charset="0"/>
                <a:cs typeface="Arial" panose="020B0604020202020204" pitchFamily="34" charset="0"/>
              </a:rPr>
              <a:t>Track Protection, Contractor Safety Training Requirements, Notification period prior to starting work, other important information.</a:t>
            </a:r>
          </a:p>
          <a:p>
            <a:pPr lvl="2"/>
            <a:endParaRPr lang="en-US" dirty="0" smtClean="0">
              <a:solidFill>
                <a:srgbClr val="405A74"/>
              </a:solidFill>
              <a:latin typeface="Century Gothic" panose="020B0502020202020204" pitchFamily="34" charset="0"/>
              <a:cs typeface="Arial" panose="020B0604020202020204" pitchFamily="34" charset="0"/>
            </a:endParaRPr>
          </a:p>
          <a:p>
            <a:pPr marL="628650" lvl="1" indent="-171450">
              <a:buFont typeface="Wingdings" panose="05000000000000000000" pitchFamily="2" charset="2"/>
              <a:buChar char="ü"/>
            </a:pPr>
            <a:r>
              <a:rPr lang="en-US" dirty="0" smtClean="0">
                <a:solidFill>
                  <a:srgbClr val="405A74"/>
                </a:solidFill>
                <a:latin typeface="Century Gothic" panose="020B0502020202020204" pitchFamily="34" charset="0"/>
                <a:cs typeface="Arial" panose="020B0604020202020204" pitchFamily="34" charset="0"/>
              </a:rPr>
              <a:t>Chicago, Central &amp; Pacific/Cedar River Railroad/ CN: DS</a:t>
            </a:r>
          </a:p>
          <a:p>
            <a:pPr marL="628650" lvl="1" indent="-171450">
              <a:buFont typeface="Wingdings" panose="05000000000000000000" pitchFamily="2" charset="2"/>
              <a:buChar char="ü"/>
            </a:pPr>
            <a:r>
              <a:rPr lang="en-US" dirty="0" smtClean="0">
                <a:solidFill>
                  <a:srgbClr val="405A74"/>
                </a:solidFill>
                <a:latin typeface="Century Gothic" panose="020B0502020202020204" pitchFamily="34" charset="0"/>
                <a:cs typeface="Arial" panose="020B0604020202020204" pitchFamily="34" charset="0"/>
              </a:rPr>
              <a:t>Union Pacific Railroad Company: DS-Construction and DS- Maintenance</a:t>
            </a:r>
          </a:p>
          <a:p>
            <a:pPr marL="628650" lvl="1" indent="-171450">
              <a:buFont typeface="Wingdings" panose="05000000000000000000" pitchFamily="2" charset="2"/>
              <a:buChar char="ü"/>
            </a:pPr>
            <a:r>
              <a:rPr lang="en-US" dirty="0" smtClean="0">
                <a:solidFill>
                  <a:srgbClr val="405A74"/>
                </a:solidFill>
                <a:latin typeface="Century Gothic" panose="020B0502020202020204" pitchFamily="34" charset="0"/>
                <a:cs typeface="Arial" panose="020B0604020202020204" pitchFamily="34" charset="0"/>
              </a:rPr>
              <a:t>Canadian Pacific/ DM &amp; E/CP: Just finalized DS</a:t>
            </a:r>
          </a:p>
          <a:p>
            <a:pPr marL="628650" lvl="1" indent="-171450">
              <a:buFont typeface="Wingdings" panose="05000000000000000000" pitchFamily="2" charset="2"/>
              <a:buChar char="ü"/>
            </a:pPr>
            <a:r>
              <a:rPr lang="en-US" dirty="0" smtClean="0">
                <a:solidFill>
                  <a:srgbClr val="405A74"/>
                </a:solidFill>
                <a:latin typeface="Century Gothic" panose="020B0502020202020204" pitchFamily="34" charset="0"/>
                <a:cs typeface="Arial" panose="020B0604020202020204" pitchFamily="34" charset="0"/>
              </a:rPr>
              <a:t>An </a:t>
            </a:r>
            <a:r>
              <a:rPr lang="en-US" dirty="0">
                <a:solidFill>
                  <a:srgbClr val="405A74"/>
                </a:solidFill>
                <a:latin typeface="Century Gothic" panose="020B0502020202020204" pitchFamily="34" charset="0"/>
                <a:cs typeface="Arial" panose="020B0604020202020204" pitchFamily="34" charset="0"/>
              </a:rPr>
              <a:t>SP </a:t>
            </a:r>
            <a:r>
              <a:rPr lang="en-US" dirty="0" smtClean="0">
                <a:solidFill>
                  <a:srgbClr val="405A74"/>
                </a:solidFill>
                <a:latin typeface="Century Gothic" panose="020B0502020202020204" pitchFamily="34" charset="0"/>
                <a:cs typeface="Arial" panose="020B0604020202020204" pitchFamily="34" charset="0"/>
              </a:rPr>
              <a:t>Document exists for all other railroads </a:t>
            </a:r>
          </a:p>
          <a:p>
            <a:pPr lvl="2"/>
            <a:r>
              <a:rPr lang="en-US" b="1" dirty="0">
                <a:solidFill>
                  <a:srgbClr val="405A74"/>
                </a:solidFill>
                <a:latin typeface="Century Gothic" panose="020B0502020202020204" pitchFamily="34" charset="0"/>
                <a:cs typeface="Arial" panose="020B0604020202020204" pitchFamily="34" charset="0"/>
              </a:rPr>
              <a:t>	</a:t>
            </a:r>
            <a:r>
              <a:rPr lang="en-US" b="1" dirty="0" smtClean="0">
                <a:solidFill>
                  <a:srgbClr val="405A74"/>
                </a:solidFill>
                <a:latin typeface="Century Gothic" panose="020B0502020202020204" pitchFamily="34" charset="0"/>
                <a:cs typeface="Arial" panose="020B0604020202020204" pitchFamily="34" charset="0"/>
              </a:rPr>
              <a:t>	Contact Information:  </a:t>
            </a:r>
          </a:p>
          <a:p>
            <a:pPr lvl="1" algn="ctr"/>
            <a:r>
              <a:rPr lang="en-US" b="1" dirty="0" smtClean="0">
                <a:solidFill>
                  <a:srgbClr val="405A74"/>
                </a:solidFill>
                <a:latin typeface="Century Gothic" panose="020B0502020202020204" pitchFamily="34" charset="0"/>
                <a:cs typeface="Arial" panose="020B0604020202020204" pitchFamily="34" charset="0"/>
              </a:rPr>
              <a:t>Maria Hobbs, Office of Rail, 515-239-1088, </a:t>
            </a:r>
            <a:r>
              <a:rPr lang="en-US" dirty="0" smtClean="0">
                <a:solidFill>
                  <a:srgbClr val="405A74"/>
                </a:solidFill>
                <a:latin typeface="Century Gothic" panose="020B0502020202020204" pitchFamily="34" charset="0"/>
                <a:cs typeface="Arial" panose="020B0604020202020204" pitchFamily="34" charset="0"/>
                <a:hlinkClick r:id="rId5"/>
              </a:rPr>
              <a:t>maria.hobbs@dot.iowa.gov</a:t>
            </a:r>
            <a:endParaRPr lang="en-US" dirty="0" smtClean="0">
              <a:solidFill>
                <a:srgbClr val="405A74"/>
              </a:solidFill>
              <a:latin typeface="Century Gothic" panose="020B0502020202020204" pitchFamily="34" charset="0"/>
              <a:cs typeface="Arial" panose="020B0604020202020204" pitchFamily="34" charset="0"/>
            </a:endParaRPr>
          </a:p>
        </p:txBody>
      </p:sp>
      <p:grpSp>
        <p:nvGrpSpPr>
          <p:cNvPr id="14" name="Group 13"/>
          <p:cNvGrpSpPr/>
          <p:nvPr/>
        </p:nvGrpSpPr>
        <p:grpSpPr>
          <a:xfrm>
            <a:off x="0" y="77143"/>
            <a:ext cx="8948888" cy="1291830"/>
            <a:chOff x="0" y="63864"/>
            <a:chExt cx="8948888" cy="1512092"/>
          </a:xfrm>
        </p:grpSpPr>
        <p:sp>
          <p:nvSpPr>
            <p:cNvPr id="15" name="TextBox 14"/>
            <p:cNvSpPr txBox="1"/>
            <p:nvPr/>
          </p:nvSpPr>
          <p:spPr>
            <a:xfrm>
              <a:off x="179512" y="1052736"/>
              <a:ext cx="2592288" cy="523220"/>
            </a:xfrm>
            <a:prstGeom prst="rect">
              <a:avLst/>
            </a:prstGeom>
            <a:noFill/>
          </p:spPr>
          <p:txBody>
            <a:bodyPr wrap="square" rtlCol="0">
              <a:spAutoFit/>
            </a:bodyPr>
            <a:lstStyle/>
            <a:p>
              <a:r>
                <a:rPr lang="en-US" sz="2800" dirty="0" smtClean="0">
                  <a:solidFill>
                    <a:schemeClr val="bg1">
                      <a:lumMod val="50000"/>
                    </a:schemeClr>
                  </a:solidFill>
                  <a:latin typeface="Century Gothic" panose="020B0502020202020204" pitchFamily="34" charset="0"/>
                </a:rPr>
                <a:t>14</a:t>
              </a:r>
              <a:endParaRPr lang="en-US" sz="2800" dirty="0">
                <a:solidFill>
                  <a:schemeClr val="bg1">
                    <a:lumMod val="50000"/>
                  </a:schemeClr>
                </a:solidFill>
                <a:latin typeface="Century Gothic" panose="020B0502020202020204" pitchFamily="34" charset="0"/>
              </a:endParaRPr>
            </a:p>
          </p:txBody>
        </p:sp>
        <p:grpSp>
          <p:nvGrpSpPr>
            <p:cNvPr id="16" name="Group 15"/>
            <p:cNvGrpSpPr/>
            <p:nvPr/>
          </p:nvGrpSpPr>
          <p:grpSpPr>
            <a:xfrm>
              <a:off x="0" y="63864"/>
              <a:ext cx="8948888" cy="962583"/>
              <a:chOff x="0" y="63864"/>
              <a:chExt cx="8948888" cy="962583"/>
            </a:xfrm>
          </p:grpSpPr>
          <p:sp>
            <p:nvSpPr>
              <p:cNvPr id="18" name="TextBox 17"/>
              <p:cNvSpPr txBox="1"/>
              <p:nvPr/>
            </p:nvSpPr>
            <p:spPr>
              <a:xfrm>
                <a:off x="834283" y="63864"/>
                <a:ext cx="4080369" cy="612431"/>
              </a:xfrm>
              <a:prstGeom prst="rect">
                <a:avLst/>
              </a:prstGeom>
              <a:noFill/>
            </p:spPr>
            <p:txBody>
              <a:bodyPr wrap="square" rtlCol="0">
                <a:spAutoFit/>
              </a:bodyPr>
              <a:lstStyle/>
              <a:p>
                <a:r>
                  <a:rPr lang="en-US" sz="2800" b="1" dirty="0" smtClean="0">
                    <a:solidFill>
                      <a:srgbClr val="405A74"/>
                    </a:solidFill>
                    <a:latin typeface="Century Gothic" panose="020B0502020202020204" pitchFamily="34" charset="0"/>
                    <a:cs typeface="Arial" panose="020B0604020202020204" pitchFamily="34" charset="0"/>
                  </a:rPr>
                  <a:t>Conclusion </a:t>
                </a:r>
                <a:endParaRPr lang="en-US" sz="2800" b="1" dirty="0">
                  <a:solidFill>
                    <a:srgbClr val="405A74"/>
                  </a:solidFill>
                  <a:latin typeface="Century Gothic" panose="020B0502020202020204" pitchFamily="34" charset="0"/>
                  <a:cs typeface="Arial" panose="020B0604020202020204" pitchFamily="34" charset="0"/>
                </a:endParaRPr>
              </a:p>
            </p:txBody>
          </p:sp>
          <p:sp>
            <p:nvSpPr>
              <p:cNvPr id="19" name="Rectangle 18"/>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8456" y="155024"/>
                <a:ext cx="2110432" cy="609680"/>
              </a:xfrm>
              <a:prstGeom prst="rect">
                <a:avLst/>
              </a:prstGeom>
            </p:spPr>
          </p:pic>
        </p:grpSp>
      </p:grpSp>
      <p:pic>
        <p:nvPicPr>
          <p:cNvPr id="2" name="Slide1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50363" y="6136694"/>
            <a:ext cx="609600" cy="609600"/>
          </a:xfrm>
          <a:prstGeom prst="rect">
            <a:avLst/>
          </a:prstGeom>
        </p:spPr>
      </p:pic>
    </p:spTree>
    <p:extLst>
      <p:ext uri="{BB962C8B-B14F-4D97-AF65-F5344CB8AC3E}">
        <p14:creationId xmlns:p14="http://schemas.microsoft.com/office/powerpoint/2010/main" val="11163762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7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7896" y="173567"/>
            <a:ext cx="5258544" cy="584775"/>
          </a:xfrm>
          <a:prstGeom prst="rect">
            <a:avLst/>
          </a:prstGeom>
          <a:noFill/>
        </p:spPr>
        <p:txBody>
          <a:bodyPr wrap="square" rtlCol="0">
            <a:spAutoFit/>
          </a:bodyPr>
          <a:lstStyle/>
          <a:p>
            <a:r>
              <a:rPr lang="en-US" sz="1600" dirty="0" smtClean="0">
                <a:solidFill>
                  <a:schemeClr val="bg1">
                    <a:lumMod val="50000"/>
                  </a:schemeClr>
                </a:solidFill>
                <a:latin typeface="Century Gothic" panose="020B0502020202020204" pitchFamily="34" charset="0"/>
                <a:cs typeface="Arial" panose="020B0604020202020204" pitchFamily="34" charset="0"/>
              </a:rPr>
              <a:t>Iowa Contractors: Obtaining Your Railroad </a:t>
            </a:r>
            <a:r>
              <a:rPr lang="en-US" sz="1600" dirty="0">
                <a:solidFill>
                  <a:schemeClr val="bg1">
                    <a:lumMod val="50000"/>
                  </a:schemeClr>
                </a:solidFill>
                <a:latin typeface="Century Gothic" panose="020B0502020202020204" pitchFamily="34" charset="0"/>
                <a:cs typeface="Arial" panose="020B0604020202020204" pitchFamily="34" charset="0"/>
              </a:rPr>
              <a:t>C</a:t>
            </a:r>
            <a:r>
              <a:rPr lang="en-US" sz="1600" dirty="0" smtClean="0">
                <a:solidFill>
                  <a:schemeClr val="bg1">
                    <a:lumMod val="50000"/>
                  </a:schemeClr>
                </a:solidFill>
                <a:latin typeface="Century Gothic" panose="020B0502020202020204" pitchFamily="34" charset="0"/>
                <a:cs typeface="Arial" panose="020B0604020202020204" pitchFamily="34" charset="0"/>
              </a:rPr>
              <a:t>rossing Information</a:t>
            </a:r>
            <a:endParaRPr lang="en-US" sz="1600" dirty="0">
              <a:solidFill>
                <a:schemeClr val="bg1">
                  <a:lumMod val="50000"/>
                </a:schemeClr>
              </a:solidFill>
              <a:latin typeface="Century Gothic" panose="020B0502020202020204" pitchFamily="34" charset="0"/>
              <a:cs typeface="Arial" panose="020B0604020202020204" pitchFamily="34" charset="0"/>
            </a:endParaRPr>
          </a:p>
        </p:txBody>
      </p:sp>
      <p:sp>
        <p:nvSpPr>
          <p:cNvPr id="8" name="Rectangle 7"/>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79512" y="1052736"/>
            <a:ext cx="648072" cy="523220"/>
          </a:xfrm>
          <a:prstGeom prst="rect">
            <a:avLst/>
          </a:prstGeom>
          <a:noFill/>
        </p:spPr>
        <p:txBody>
          <a:bodyPr wrap="square" rtlCol="0">
            <a:spAutoFit/>
          </a:bodyPr>
          <a:lstStyle/>
          <a:p>
            <a:r>
              <a:rPr lang="en-US" sz="2800" dirty="0" smtClean="0">
                <a:solidFill>
                  <a:schemeClr val="bg1">
                    <a:lumMod val="50000"/>
                  </a:schemeClr>
                </a:solidFill>
                <a:latin typeface="Century Gothic" panose="020B0502020202020204" pitchFamily="34" charset="0"/>
              </a:rPr>
              <a:t>03</a:t>
            </a:r>
            <a:endParaRPr lang="en-US" sz="2800" dirty="0">
              <a:solidFill>
                <a:schemeClr val="bg1">
                  <a:lumMod val="50000"/>
                </a:schemeClr>
              </a:solidFill>
              <a:latin typeface="Century Gothic" panose="020B0502020202020204" pitchFamily="34" charset="0"/>
            </a:endParaRPr>
          </a:p>
        </p:txBody>
      </p:sp>
      <p:sp>
        <p:nvSpPr>
          <p:cNvPr id="13" name="Rectangle 12"/>
          <p:cNvSpPr/>
          <p:nvPr/>
        </p:nvSpPr>
        <p:spPr>
          <a:xfrm>
            <a:off x="837903" y="1484784"/>
            <a:ext cx="3532400" cy="46085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507932" y="2061666"/>
            <a:ext cx="3440956" cy="3046988"/>
          </a:xfrm>
          <a:prstGeom prst="rect">
            <a:avLst/>
          </a:prstGeom>
          <a:ln>
            <a:solidFill>
              <a:srgbClr val="009999"/>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dirty="0" smtClean="0">
                <a:solidFill>
                  <a:schemeClr val="bg1">
                    <a:lumMod val="65000"/>
                  </a:schemeClr>
                </a:solidFill>
                <a:latin typeface="Century Gothic" panose="020B0502020202020204" pitchFamily="34" charset="0"/>
                <a:cs typeface="Arial" panose="020B0604020202020204" pitchFamily="34" charset="0"/>
              </a:rPr>
              <a:t>Information currently provided on railroad Data Sheet: </a:t>
            </a:r>
          </a:p>
          <a:p>
            <a:pPr marL="285750" indent="-285750">
              <a:buFont typeface="Arial" panose="020B0604020202020204" pitchFamily="34" charset="0"/>
              <a:buChar char="•"/>
            </a:pPr>
            <a:r>
              <a:rPr lang="en-US" sz="2400" dirty="0" smtClean="0">
                <a:ln>
                  <a:solidFill>
                    <a:srgbClr val="871721"/>
                  </a:solidFill>
                </a:ln>
                <a:solidFill>
                  <a:srgbClr val="C34B56"/>
                </a:solidFill>
                <a:latin typeface="Century Gothic" panose="020B0502020202020204" pitchFamily="34" charset="0"/>
                <a:cs typeface="Arial" panose="020B0604020202020204" pitchFamily="34" charset="0"/>
              </a:rPr>
              <a:t>Project information</a:t>
            </a:r>
          </a:p>
          <a:p>
            <a:pPr marL="285750" indent="-285750">
              <a:buFont typeface="Arial" panose="020B0604020202020204" pitchFamily="34" charset="0"/>
              <a:buChar char="•"/>
            </a:pPr>
            <a:r>
              <a:rPr lang="en-US" sz="2400" dirty="0" smtClean="0">
                <a:ln>
                  <a:solidFill>
                    <a:srgbClr val="34495E"/>
                  </a:solidFill>
                </a:ln>
                <a:solidFill>
                  <a:srgbClr val="34495E"/>
                </a:solidFill>
                <a:latin typeface="Century Gothic" panose="020B0502020202020204" pitchFamily="34" charset="0"/>
                <a:cs typeface="Arial" panose="020B0604020202020204" pitchFamily="34" charset="0"/>
              </a:rPr>
              <a:t>Railroad Contact</a:t>
            </a:r>
          </a:p>
          <a:p>
            <a:pPr marL="285750" indent="-285750">
              <a:buFont typeface="Arial" panose="020B0604020202020204" pitchFamily="34" charset="0"/>
              <a:buChar char="•"/>
            </a:pPr>
            <a:r>
              <a:rPr lang="en-US" sz="2400" dirty="0" smtClean="0">
                <a:ln>
                  <a:solidFill>
                    <a:srgbClr val="1BBC9B"/>
                  </a:solidFill>
                </a:ln>
                <a:solidFill>
                  <a:srgbClr val="1BBC9B"/>
                </a:solidFill>
                <a:latin typeface="Century Gothic" panose="020B0502020202020204" pitchFamily="34" charset="0"/>
                <a:cs typeface="Arial" panose="020B0604020202020204" pitchFamily="34" charset="0"/>
              </a:rPr>
              <a:t>Train Data at Project Railroad Crossing </a:t>
            </a:r>
          </a:p>
        </p:txBody>
      </p:sp>
      <p:sp>
        <p:nvSpPr>
          <p:cNvPr id="17" name="TextBox 16"/>
          <p:cNvSpPr txBox="1"/>
          <p:nvPr/>
        </p:nvSpPr>
        <p:spPr>
          <a:xfrm>
            <a:off x="5940152" y="963860"/>
            <a:ext cx="3008736" cy="1077218"/>
          </a:xfrm>
          <a:prstGeom prst="rect">
            <a:avLst/>
          </a:prstGeom>
          <a:noFill/>
        </p:spPr>
        <p:txBody>
          <a:bodyPr wrap="square" rtlCol="0">
            <a:spAutoFit/>
          </a:bodyPr>
          <a:lstStyle/>
          <a:p>
            <a:r>
              <a:rPr lang="en-US" sz="3200" b="1" dirty="0" smtClean="0">
                <a:solidFill>
                  <a:schemeClr val="bg1">
                    <a:lumMod val="50000"/>
                  </a:schemeClr>
                </a:solidFill>
                <a:latin typeface="Century Gothic" panose="020B0502020202020204" pitchFamily="34" charset="0"/>
              </a:rPr>
              <a:t>Railroad Data Sheet</a:t>
            </a:r>
            <a:endParaRPr lang="en-US" sz="3200" b="1" dirty="0">
              <a:solidFill>
                <a:schemeClr val="bg1">
                  <a:lumMod val="50000"/>
                </a:schemeClr>
              </a:solidFill>
              <a:latin typeface="Century Gothic" panose="020B0502020202020204" pitchFamily="34" charset="0"/>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8456" y="155024"/>
            <a:ext cx="2110432" cy="609680"/>
          </a:xfrm>
          <a:prstGeom prst="rect">
            <a:avLst/>
          </a:prstGeom>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584" y="692696"/>
            <a:ext cx="4550304"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flipH="1" flipV="1">
            <a:off x="2915816" y="1484784"/>
            <a:ext cx="2592116" cy="1800200"/>
          </a:xfrm>
          <a:prstGeom prst="straightConnector1">
            <a:avLst/>
          </a:prstGeom>
          <a:ln w="28575">
            <a:solidFill>
              <a:srgbClr val="871721"/>
            </a:solidFill>
            <a:tailEnd type="arrow"/>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971600" y="1003587"/>
            <a:ext cx="1440160" cy="6972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980239" y="1052736"/>
            <a:ext cx="1623864" cy="648072"/>
          </a:xfrm>
          <a:prstGeom prst="ellipse">
            <a:avLst/>
          </a:prstGeom>
          <a:solidFill>
            <a:srgbClr val="871721">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lide 04A.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893672" y="5937254"/>
            <a:ext cx="609600" cy="609600"/>
          </a:xfrm>
          <a:prstGeom prst="rect">
            <a:avLst/>
          </a:prstGeom>
        </p:spPr>
      </p:pic>
    </p:spTree>
    <p:custDataLst>
      <p:tags r:id="rId1"/>
    </p:custDataLst>
    <p:extLst>
      <p:ext uri="{BB962C8B-B14F-4D97-AF65-F5344CB8AC3E}">
        <p14:creationId xmlns:p14="http://schemas.microsoft.com/office/powerpoint/2010/main" val="744208262"/>
      </p:ext>
    </p:extLst>
  </p:cSld>
  <p:clrMapOvr>
    <a:masterClrMapping/>
  </p:clrMapOvr>
  <mc:AlternateContent xmlns:mc="http://schemas.openxmlformats.org/markup-compatibility/2006">
    <mc:Choice xmlns:p14="http://schemas.microsoft.com/office/powerpoint/2010/main" Requires="p14">
      <p:transition p14:dur="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7896" y="173567"/>
            <a:ext cx="5258544" cy="584775"/>
          </a:xfrm>
          <a:prstGeom prst="rect">
            <a:avLst/>
          </a:prstGeom>
          <a:noFill/>
        </p:spPr>
        <p:txBody>
          <a:bodyPr wrap="square" rtlCol="0">
            <a:spAutoFit/>
          </a:bodyPr>
          <a:lstStyle/>
          <a:p>
            <a:r>
              <a:rPr lang="en-US" sz="1600" dirty="0" smtClean="0">
                <a:solidFill>
                  <a:schemeClr val="bg1">
                    <a:lumMod val="50000"/>
                  </a:schemeClr>
                </a:solidFill>
                <a:latin typeface="Century Gothic" panose="020B0502020202020204" pitchFamily="34" charset="0"/>
                <a:cs typeface="Arial" panose="020B0604020202020204" pitchFamily="34" charset="0"/>
              </a:rPr>
              <a:t>Iowa Contractors: Obtaining Your Railroad </a:t>
            </a:r>
            <a:r>
              <a:rPr lang="en-US" sz="1600" dirty="0">
                <a:solidFill>
                  <a:schemeClr val="bg1">
                    <a:lumMod val="50000"/>
                  </a:schemeClr>
                </a:solidFill>
                <a:latin typeface="Century Gothic" panose="020B0502020202020204" pitchFamily="34" charset="0"/>
                <a:cs typeface="Arial" panose="020B0604020202020204" pitchFamily="34" charset="0"/>
              </a:rPr>
              <a:t>C</a:t>
            </a:r>
            <a:r>
              <a:rPr lang="en-US" sz="1600" dirty="0" smtClean="0">
                <a:solidFill>
                  <a:schemeClr val="bg1">
                    <a:lumMod val="50000"/>
                  </a:schemeClr>
                </a:solidFill>
                <a:latin typeface="Century Gothic" panose="020B0502020202020204" pitchFamily="34" charset="0"/>
                <a:cs typeface="Arial" panose="020B0604020202020204" pitchFamily="34" charset="0"/>
              </a:rPr>
              <a:t>rossing Information</a:t>
            </a:r>
            <a:endParaRPr lang="en-US" sz="1600" dirty="0">
              <a:solidFill>
                <a:schemeClr val="bg1">
                  <a:lumMod val="50000"/>
                </a:schemeClr>
              </a:solidFill>
              <a:latin typeface="Century Gothic" panose="020B0502020202020204" pitchFamily="34" charset="0"/>
              <a:cs typeface="Arial" panose="020B0604020202020204" pitchFamily="34" charset="0"/>
            </a:endParaRPr>
          </a:p>
        </p:txBody>
      </p:sp>
      <p:sp>
        <p:nvSpPr>
          <p:cNvPr id="8" name="Rectangle 7"/>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79512" y="1052736"/>
            <a:ext cx="648072" cy="523220"/>
          </a:xfrm>
          <a:prstGeom prst="rect">
            <a:avLst/>
          </a:prstGeom>
          <a:noFill/>
        </p:spPr>
        <p:txBody>
          <a:bodyPr wrap="square" rtlCol="0">
            <a:spAutoFit/>
          </a:bodyPr>
          <a:lstStyle/>
          <a:p>
            <a:r>
              <a:rPr lang="en-US" sz="2800" dirty="0" smtClean="0">
                <a:solidFill>
                  <a:schemeClr val="bg1">
                    <a:lumMod val="50000"/>
                  </a:schemeClr>
                </a:solidFill>
                <a:latin typeface="Century Gothic" panose="020B0502020202020204" pitchFamily="34" charset="0"/>
              </a:rPr>
              <a:t>03</a:t>
            </a:r>
            <a:endParaRPr lang="en-US" sz="2800" dirty="0">
              <a:solidFill>
                <a:schemeClr val="bg1">
                  <a:lumMod val="50000"/>
                </a:schemeClr>
              </a:solidFill>
              <a:latin typeface="Century Gothic" panose="020B0502020202020204" pitchFamily="34" charset="0"/>
            </a:endParaRPr>
          </a:p>
        </p:txBody>
      </p:sp>
      <p:sp>
        <p:nvSpPr>
          <p:cNvPr id="13" name="Rectangle 12"/>
          <p:cNvSpPr/>
          <p:nvPr/>
        </p:nvSpPr>
        <p:spPr>
          <a:xfrm>
            <a:off x="837903" y="1484784"/>
            <a:ext cx="3532400" cy="46085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507932" y="2061666"/>
            <a:ext cx="3440956" cy="3046988"/>
          </a:xfrm>
          <a:prstGeom prst="rect">
            <a:avLst/>
          </a:prstGeom>
          <a:ln>
            <a:solidFill>
              <a:srgbClr val="009999"/>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dirty="0" smtClean="0">
                <a:solidFill>
                  <a:schemeClr val="bg1">
                    <a:lumMod val="65000"/>
                  </a:schemeClr>
                </a:solidFill>
                <a:latin typeface="Century Gothic" panose="020B0502020202020204" pitchFamily="34" charset="0"/>
                <a:cs typeface="Arial" panose="020B0604020202020204" pitchFamily="34" charset="0"/>
              </a:rPr>
              <a:t>Information currently provided on railroad Data Sheet: </a:t>
            </a:r>
          </a:p>
          <a:p>
            <a:pPr marL="285750" indent="-285750">
              <a:buFont typeface="Arial" panose="020B0604020202020204" pitchFamily="34" charset="0"/>
              <a:buChar char="•"/>
            </a:pPr>
            <a:r>
              <a:rPr lang="en-US" sz="2400" dirty="0" smtClean="0">
                <a:ln>
                  <a:solidFill>
                    <a:srgbClr val="871721"/>
                  </a:solidFill>
                </a:ln>
                <a:solidFill>
                  <a:srgbClr val="C34B56"/>
                </a:solidFill>
                <a:latin typeface="Century Gothic" panose="020B0502020202020204" pitchFamily="34" charset="0"/>
                <a:cs typeface="Arial" panose="020B0604020202020204" pitchFamily="34" charset="0"/>
              </a:rPr>
              <a:t>Project information</a:t>
            </a:r>
          </a:p>
          <a:p>
            <a:pPr marL="285750" indent="-285750">
              <a:buFont typeface="Arial" panose="020B0604020202020204" pitchFamily="34" charset="0"/>
              <a:buChar char="•"/>
            </a:pPr>
            <a:r>
              <a:rPr lang="en-US" sz="2400" dirty="0" smtClean="0">
                <a:ln>
                  <a:solidFill>
                    <a:srgbClr val="34495E"/>
                  </a:solidFill>
                </a:ln>
                <a:solidFill>
                  <a:srgbClr val="34495E"/>
                </a:solidFill>
                <a:latin typeface="Century Gothic" panose="020B0502020202020204" pitchFamily="34" charset="0"/>
                <a:cs typeface="Arial" panose="020B0604020202020204" pitchFamily="34" charset="0"/>
              </a:rPr>
              <a:t>Railroad Contact</a:t>
            </a:r>
          </a:p>
          <a:p>
            <a:pPr marL="285750" indent="-285750">
              <a:buFont typeface="Arial" panose="020B0604020202020204" pitchFamily="34" charset="0"/>
              <a:buChar char="•"/>
            </a:pPr>
            <a:r>
              <a:rPr lang="en-US" sz="2400" dirty="0" smtClean="0">
                <a:ln>
                  <a:solidFill>
                    <a:srgbClr val="1BBC9B"/>
                  </a:solidFill>
                </a:ln>
                <a:solidFill>
                  <a:srgbClr val="1BBC9B"/>
                </a:solidFill>
                <a:latin typeface="Century Gothic" panose="020B0502020202020204" pitchFamily="34" charset="0"/>
                <a:cs typeface="Arial" panose="020B0604020202020204" pitchFamily="34" charset="0"/>
              </a:rPr>
              <a:t>Train Data at Project Railroad Crossing </a:t>
            </a:r>
          </a:p>
        </p:txBody>
      </p:sp>
      <p:sp>
        <p:nvSpPr>
          <p:cNvPr id="17" name="TextBox 16"/>
          <p:cNvSpPr txBox="1"/>
          <p:nvPr/>
        </p:nvSpPr>
        <p:spPr>
          <a:xfrm>
            <a:off x="5940152" y="963860"/>
            <a:ext cx="3008736" cy="1077218"/>
          </a:xfrm>
          <a:prstGeom prst="rect">
            <a:avLst/>
          </a:prstGeom>
          <a:noFill/>
        </p:spPr>
        <p:txBody>
          <a:bodyPr wrap="square" rtlCol="0">
            <a:spAutoFit/>
          </a:bodyPr>
          <a:lstStyle/>
          <a:p>
            <a:r>
              <a:rPr lang="en-US" sz="3200" b="1" dirty="0" smtClean="0">
                <a:solidFill>
                  <a:schemeClr val="bg1">
                    <a:lumMod val="50000"/>
                  </a:schemeClr>
                </a:solidFill>
                <a:latin typeface="Century Gothic" panose="020B0502020202020204" pitchFamily="34" charset="0"/>
              </a:rPr>
              <a:t>Railroad Data Sheet</a:t>
            </a:r>
            <a:endParaRPr lang="en-US" sz="3200" b="1" dirty="0">
              <a:solidFill>
                <a:schemeClr val="bg1">
                  <a:lumMod val="50000"/>
                </a:schemeClr>
              </a:solidFill>
              <a:latin typeface="Century Gothic" panose="020B0502020202020204" pitchFamily="34" charset="0"/>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8456" y="155024"/>
            <a:ext cx="2110432" cy="609680"/>
          </a:xfrm>
          <a:prstGeom prst="rect">
            <a:avLst/>
          </a:prstGeom>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584" y="692696"/>
            <a:ext cx="4550304"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flipH="1" flipV="1">
            <a:off x="2915816" y="1484784"/>
            <a:ext cx="2592116" cy="1800200"/>
          </a:xfrm>
          <a:prstGeom prst="straightConnector1">
            <a:avLst/>
          </a:prstGeom>
          <a:ln w="28575">
            <a:solidFill>
              <a:srgbClr val="871721"/>
            </a:solidFill>
            <a:tailEnd type="arrow"/>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971600" y="1003587"/>
            <a:ext cx="1440160" cy="6972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980239" y="1052736"/>
            <a:ext cx="1623864" cy="648072"/>
          </a:xfrm>
          <a:prstGeom prst="ellipse">
            <a:avLst/>
          </a:prstGeom>
          <a:solidFill>
            <a:srgbClr val="871721">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flipH="1" flipV="1">
            <a:off x="3779912" y="2852936"/>
            <a:ext cx="1800200" cy="936104"/>
          </a:xfrm>
          <a:prstGeom prst="straightConnector1">
            <a:avLst/>
          </a:prstGeom>
          <a:ln w="28575">
            <a:solidFill>
              <a:srgbClr val="34495E"/>
            </a:solidFill>
            <a:tailEnd type="arrow"/>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1547664" y="2061666"/>
            <a:ext cx="2448272" cy="1079302"/>
          </a:xfrm>
          <a:prstGeom prst="ellipse">
            <a:avLst/>
          </a:prstGeom>
          <a:solidFill>
            <a:srgbClr val="34495E">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lide 04B.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39288" y="6093296"/>
            <a:ext cx="609600" cy="609600"/>
          </a:xfrm>
          <a:prstGeom prst="rect">
            <a:avLst/>
          </a:prstGeom>
        </p:spPr>
      </p:pic>
    </p:spTree>
    <p:custDataLst>
      <p:tags r:id="rId1"/>
    </p:custDataLst>
    <p:extLst>
      <p:ext uri="{BB962C8B-B14F-4D97-AF65-F5344CB8AC3E}">
        <p14:creationId xmlns:p14="http://schemas.microsoft.com/office/powerpoint/2010/main" val="1544213721"/>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7896" y="173567"/>
            <a:ext cx="5258544" cy="584775"/>
          </a:xfrm>
          <a:prstGeom prst="rect">
            <a:avLst/>
          </a:prstGeom>
          <a:noFill/>
        </p:spPr>
        <p:txBody>
          <a:bodyPr wrap="square" rtlCol="0">
            <a:spAutoFit/>
          </a:bodyPr>
          <a:lstStyle/>
          <a:p>
            <a:r>
              <a:rPr lang="en-US" sz="1600" dirty="0" smtClean="0">
                <a:solidFill>
                  <a:schemeClr val="bg1">
                    <a:lumMod val="50000"/>
                  </a:schemeClr>
                </a:solidFill>
                <a:latin typeface="Century Gothic" panose="020B0502020202020204" pitchFamily="34" charset="0"/>
                <a:cs typeface="Arial" panose="020B0604020202020204" pitchFamily="34" charset="0"/>
              </a:rPr>
              <a:t>Iowa Contractors: Obtaining Your Railroad </a:t>
            </a:r>
            <a:r>
              <a:rPr lang="en-US" sz="1600" dirty="0">
                <a:solidFill>
                  <a:schemeClr val="bg1">
                    <a:lumMod val="50000"/>
                  </a:schemeClr>
                </a:solidFill>
                <a:latin typeface="Century Gothic" panose="020B0502020202020204" pitchFamily="34" charset="0"/>
                <a:cs typeface="Arial" panose="020B0604020202020204" pitchFamily="34" charset="0"/>
              </a:rPr>
              <a:t>C</a:t>
            </a:r>
            <a:r>
              <a:rPr lang="en-US" sz="1600" dirty="0" smtClean="0">
                <a:solidFill>
                  <a:schemeClr val="bg1">
                    <a:lumMod val="50000"/>
                  </a:schemeClr>
                </a:solidFill>
                <a:latin typeface="Century Gothic" panose="020B0502020202020204" pitchFamily="34" charset="0"/>
                <a:cs typeface="Arial" panose="020B0604020202020204" pitchFamily="34" charset="0"/>
              </a:rPr>
              <a:t>rossing Information</a:t>
            </a:r>
            <a:endParaRPr lang="en-US" sz="1600" dirty="0">
              <a:solidFill>
                <a:schemeClr val="bg1">
                  <a:lumMod val="50000"/>
                </a:schemeClr>
              </a:solidFill>
              <a:latin typeface="Century Gothic" panose="020B0502020202020204" pitchFamily="34" charset="0"/>
              <a:cs typeface="Arial" panose="020B0604020202020204" pitchFamily="34" charset="0"/>
            </a:endParaRPr>
          </a:p>
        </p:txBody>
      </p:sp>
      <p:sp>
        <p:nvSpPr>
          <p:cNvPr id="8" name="Rectangle 7"/>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79512" y="1052736"/>
            <a:ext cx="648072" cy="523220"/>
          </a:xfrm>
          <a:prstGeom prst="rect">
            <a:avLst/>
          </a:prstGeom>
          <a:noFill/>
        </p:spPr>
        <p:txBody>
          <a:bodyPr wrap="square" rtlCol="0">
            <a:spAutoFit/>
          </a:bodyPr>
          <a:lstStyle/>
          <a:p>
            <a:r>
              <a:rPr lang="en-US" sz="2800" dirty="0" smtClean="0">
                <a:solidFill>
                  <a:schemeClr val="bg1">
                    <a:lumMod val="50000"/>
                  </a:schemeClr>
                </a:solidFill>
                <a:latin typeface="Century Gothic" panose="020B0502020202020204" pitchFamily="34" charset="0"/>
              </a:rPr>
              <a:t>03</a:t>
            </a:r>
            <a:endParaRPr lang="en-US" sz="2800" dirty="0">
              <a:solidFill>
                <a:schemeClr val="bg1">
                  <a:lumMod val="50000"/>
                </a:schemeClr>
              </a:solidFill>
              <a:latin typeface="Century Gothic" panose="020B0502020202020204" pitchFamily="34" charset="0"/>
            </a:endParaRPr>
          </a:p>
        </p:txBody>
      </p:sp>
      <p:sp>
        <p:nvSpPr>
          <p:cNvPr id="13" name="Rectangle 12"/>
          <p:cNvSpPr/>
          <p:nvPr/>
        </p:nvSpPr>
        <p:spPr>
          <a:xfrm>
            <a:off x="837903" y="1484784"/>
            <a:ext cx="3532400" cy="46085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507932" y="2061666"/>
            <a:ext cx="3440956" cy="3046988"/>
          </a:xfrm>
          <a:prstGeom prst="rect">
            <a:avLst/>
          </a:prstGeom>
          <a:ln>
            <a:solidFill>
              <a:srgbClr val="009999"/>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dirty="0" smtClean="0">
                <a:solidFill>
                  <a:schemeClr val="bg1">
                    <a:lumMod val="65000"/>
                  </a:schemeClr>
                </a:solidFill>
                <a:latin typeface="Century Gothic" panose="020B0502020202020204" pitchFamily="34" charset="0"/>
                <a:cs typeface="Arial" panose="020B0604020202020204" pitchFamily="34" charset="0"/>
              </a:rPr>
              <a:t>Information currently provided on railroad Data Sheet: </a:t>
            </a:r>
          </a:p>
          <a:p>
            <a:pPr marL="285750" indent="-285750">
              <a:buFont typeface="Arial" panose="020B0604020202020204" pitchFamily="34" charset="0"/>
              <a:buChar char="•"/>
            </a:pPr>
            <a:r>
              <a:rPr lang="en-US" sz="2400" dirty="0" smtClean="0">
                <a:ln>
                  <a:solidFill>
                    <a:srgbClr val="871721"/>
                  </a:solidFill>
                </a:ln>
                <a:solidFill>
                  <a:srgbClr val="C34B56"/>
                </a:solidFill>
                <a:latin typeface="Century Gothic" panose="020B0502020202020204" pitchFamily="34" charset="0"/>
                <a:cs typeface="Arial" panose="020B0604020202020204" pitchFamily="34" charset="0"/>
              </a:rPr>
              <a:t>Project information</a:t>
            </a:r>
          </a:p>
          <a:p>
            <a:pPr marL="285750" indent="-285750">
              <a:buFont typeface="Arial" panose="020B0604020202020204" pitchFamily="34" charset="0"/>
              <a:buChar char="•"/>
            </a:pPr>
            <a:r>
              <a:rPr lang="en-US" sz="2400" dirty="0" smtClean="0">
                <a:ln>
                  <a:solidFill>
                    <a:srgbClr val="34495E"/>
                  </a:solidFill>
                </a:ln>
                <a:solidFill>
                  <a:srgbClr val="34495E"/>
                </a:solidFill>
                <a:latin typeface="Century Gothic" panose="020B0502020202020204" pitchFamily="34" charset="0"/>
                <a:cs typeface="Arial" panose="020B0604020202020204" pitchFamily="34" charset="0"/>
              </a:rPr>
              <a:t>Railroad Contact</a:t>
            </a:r>
          </a:p>
          <a:p>
            <a:pPr marL="285750" indent="-285750">
              <a:buFont typeface="Arial" panose="020B0604020202020204" pitchFamily="34" charset="0"/>
              <a:buChar char="•"/>
            </a:pPr>
            <a:r>
              <a:rPr lang="en-US" sz="2400" dirty="0" smtClean="0">
                <a:ln>
                  <a:solidFill>
                    <a:srgbClr val="1BBC9B"/>
                  </a:solidFill>
                </a:ln>
                <a:solidFill>
                  <a:srgbClr val="1BBC9B"/>
                </a:solidFill>
                <a:latin typeface="Century Gothic" panose="020B0502020202020204" pitchFamily="34" charset="0"/>
                <a:cs typeface="Arial" panose="020B0604020202020204" pitchFamily="34" charset="0"/>
              </a:rPr>
              <a:t>Train Data at Project Railroad Crossing </a:t>
            </a:r>
          </a:p>
        </p:txBody>
      </p:sp>
      <p:sp>
        <p:nvSpPr>
          <p:cNvPr id="17" name="TextBox 16"/>
          <p:cNvSpPr txBox="1"/>
          <p:nvPr/>
        </p:nvSpPr>
        <p:spPr>
          <a:xfrm>
            <a:off x="5940152" y="963860"/>
            <a:ext cx="3008736" cy="1077218"/>
          </a:xfrm>
          <a:prstGeom prst="rect">
            <a:avLst/>
          </a:prstGeom>
          <a:noFill/>
        </p:spPr>
        <p:txBody>
          <a:bodyPr wrap="square" rtlCol="0">
            <a:spAutoFit/>
          </a:bodyPr>
          <a:lstStyle/>
          <a:p>
            <a:r>
              <a:rPr lang="en-US" sz="3200" b="1" dirty="0" smtClean="0">
                <a:solidFill>
                  <a:schemeClr val="bg1">
                    <a:lumMod val="50000"/>
                  </a:schemeClr>
                </a:solidFill>
                <a:latin typeface="Century Gothic" panose="020B0502020202020204" pitchFamily="34" charset="0"/>
              </a:rPr>
              <a:t>Railroad Data Sheet</a:t>
            </a:r>
            <a:endParaRPr lang="en-US" sz="3200" b="1" dirty="0">
              <a:solidFill>
                <a:schemeClr val="bg1">
                  <a:lumMod val="50000"/>
                </a:schemeClr>
              </a:solidFill>
              <a:latin typeface="Century Gothic" panose="020B0502020202020204" pitchFamily="34" charset="0"/>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8456" y="155024"/>
            <a:ext cx="2110432" cy="609680"/>
          </a:xfrm>
          <a:prstGeom prst="rect">
            <a:avLst/>
          </a:prstGeom>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584" y="692696"/>
            <a:ext cx="4550304"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flipH="1" flipV="1">
            <a:off x="2915816" y="1484784"/>
            <a:ext cx="2592116" cy="1800200"/>
          </a:xfrm>
          <a:prstGeom prst="straightConnector1">
            <a:avLst/>
          </a:prstGeom>
          <a:ln w="28575">
            <a:solidFill>
              <a:srgbClr val="871721"/>
            </a:solidFill>
            <a:tailEnd type="arrow"/>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971600" y="1003587"/>
            <a:ext cx="1440160" cy="6972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980239" y="1052736"/>
            <a:ext cx="1623864" cy="648072"/>
          </a:xfrm>
          <a:prstGeom prst="ellipse">
            <a:avLst/>
          </a:prstGeom>
          <a:solidFill>
            <a:srgbClr val="871721">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flipH="1" flipV="1">
            <a:off x="3779912" y="2852936"/>
            <a:ext cx="1800200" cy="936104"/>
          </a:xfrm>
          <a:prstGeom prst="straightConnector1">
            <a:avLst/>
          </a:prstGeom>
          <a:ln w="28575">
            <a:solidFill>
              <a:srgbClr val="34495E"/>
            </a:solidFill>
            <a:tailEnd type="arrow"/>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1547664" y="2061666"/>
            <a:ext cx="2448272" cy="1079302"/>
          </a:xfrm>
          <a:prstGeom prst="ellipse">
            <a:avLst/>
          </a:prstGeom>
          <a:solidFill>
            <a:srgbClr val="34495E">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flipH="1">
            <a:off x="3203848" y="4077072"/>
            <a:ext cx="2304084" cy="216024"/>
          </a:xfrm>
          <a:prstGeom prst="straightConnector1">
            <a:avLst/>
          </a:prstGeom>
          <a:ln w="28575">
            <a:solidFill>
              <a:srgbClr val="1BBC9B"/>
            </a:solidFill>
            <a:tailEnd type="arrow"/>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1259632" y="4077072"/>
            <a:ext cx="1944216" cy="648072"/>
          </a:xfrm>
          <a:prstGeom prst="ellipse">
            <a:avLst/>
          </a:prstGeom>
          <a:solidFill>
            <a:srgbClr val="00999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lide 04C.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39288" y="6039707"/>
            <a:ext cx="609600" cy="609600"/>
          </a:xfrm>
          <a:prstGeom prst="rect">
            <a:avLst/>
          </a:prstGeom>
        </p:spPr>
      </p:pic>
    </p:spTree>
    <p:custDataLst>
      <p:tags r:id="rId1"/>
    </p:custDataLst>
    <p:extLst>
      <p:ext uri="{BB962C8B-B14F-4D97-AF65-F5344CB8AC3E}">
        <p14:creationId xmlns:p14="http://schemas.microsoft.com/office/powerpoint/2010/main" val="2455139138"/>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7896" y="173567"/>
            <a:ext cx="5258544" cy="584775"/>
          </a:xfrm>
          <a:prstGeom prst="rect">
            <a:avLst/>
          </a:prstGeom>
          <a:noFill/>
        </p:spPr>
        <p:txBody>
          <a:bodyPr wrap="square" rtlCol="0">
            <a:spAutoFit/>
          </a:bodyPr>
          <a:lstStyle/>
          <a:p>
            <a:r>
              <a:rPr lang="en-US" sz="1600" dirty="0" smtClean="0">
                <a:solidFill>
                  <a:schemeClr val="bg1">
                    <a:lumMod val="50000"/>
                  </a:schemeClr>
                </a:solidFill>
                <a:latin typeface="Century Gothic" panose="020B0502020202020204" pitchFamily="34" charset="0"/>
                <a:cs typeface="Arial" panose="020B0604020202020204" pitchFamily="34" charset="0"/>
              </a:rPr>
              <a:t>Iowa Contractors: Obtaining Your Railroad </a:t>
            </a:r>
            <a:r>
              <a:rPr lang="en-US" sz="1600" dirty="0">
                <a:solidFill>
                  <a:schemeClr val="bg1">
                    <a:lumMod val="50000"/>
                  </a:schemeClr>
                </a:solidFill>
                <a:latin typeface="Century Gothic" panose="020B0502020202020204" pitchFamily="34" charset="0"/>
                <a:cs typeface="Arial" panose="020B0604020202020204" pitchFamily="34" charset="0"/>
              </a:rPr>
              <a:t>C</a:t>
            </a:r>
            <a:r>
              <a:rPr lang="en-US" sz="1600" dirty="0" smtClean="0">
                <a:solidFill>
                  <a:schemeClr val="bg1">
                    <a:lumMod val="50000"/>
                  </a:schemeClr>
                </a:solidFill>
                <a:latin typeface="Century Gothic" panose="020B0502020202020204" pitchFamily="34" charset="0"/>
                <a:cs typeface="Arial" panose="020B0604020202020204" pitchFamily="34" charset="0"/>
              </a:rPr>
              <a:t>rossing Information</a:t>
            </a:r>
            <a:endParaRPr lang="en-US" sz="1600" dirty="0">
              <a:solidFill>
                <a:schemeClr val="bg1">
                  <a:lumMod val="50000"/>
                </a:schemeClr>
              </a:solidFill>
              <a:latin typeface="Century Gothic" panose="020B0502020202020204" pitchFamily="34" charset="0"/>
              <a:cs typeface="Arial" panose="020B0604020202020204" pitchFamily="34" charset="0"/>
            </a:endParaRPr>
          </a:p>
        </p:txBody>
      </p:sp>
      <p:sp>
        <p:nvSpPr>
          <p:cNvPr id="8" name="Rectangle 7"/>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79512" y="1052736"/>
            <a:ext cx="648072" cy="523220"/>
          </a:xfrm>
          <a:prstGeom prst="rect">
            <a:avLst/>
          </a:prstGeom>
          <a:noFill/>
        </p:spPr>
        <p:txBody>
          <a:bodyPr wrap="square" rtlCol="0">
            <a:spAutoFit/>
          </a:bodyPr>
          <a:lstStyle/>
          <a:p>
            <a:r>
              <a:rPr lang="en-US" sz="2800" dirty="0" smtClean="0">
                <a:solidFill>
                  <a:schemeClr val="bg1">
                    <a:lumMod val="50000"/>
                  </a:schemeClr>
                </a:solidFill>
                <a:latin typeface="Century Gothic" panose="020B0502020202020204" pitchFamily="34" charset="0"/>
              </a:rPr>
              <a:t>03</a:t>
            </a:r>
            <a:endParaRPr lang="en-US" sz="2800" dirty="0">
              <a:solidFill>
                <a:schemeClr val="bg1">
                  <a:lumMod val="50000"/>
                </a:schemeClr>
              </a:solidFill>
              <a:latin typeface="Century Gothic" panose="020B0502020202020204" pitchFamily="34" charset="0"/>
            </a:endParaRPr>
          </a:p>
        </p:txBody>
      </p:sp>
      <p:sp>
        <p:nvSpPr>
          <p:cNvPr id="13" name="Rectangle 12"/>
          <p:cNvSpPr/>
          <p:nvPr/>
        </p:nvSpPr>
        <p:spPr>
          <a:xfrm>
            <a:off x="837903" y="1484784"/>
            <a:ext cx="3532400" cy="46085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507932" y="2061666"/>
            <a:ext cx="3440956" cy="3046988"/>
          </a:xfrm>
          <a:prstGeom prst="rect">
            <a:avLst/>
          </a:prstGeom>
          <a:ln>
            <a:solidFill>
              <a:srgbClr val="009999"/>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dirty="0" smtClean="0">
                <a:solidFill>
                  <a:schemeClr val="bg1">
                    <a:lumMod val="65000"/>
                  </a:schemeClr>
                </a:solidFill>
                <a:latin typeface="Century Gothic" panose="020B0502020202020204" pitchFamily="34" charset="0"/>
                <a:cs typeface="Arial" panose="020B0604020202020204" pitchFamily="34" charset="0"/>
              </a:rPr>
              <a:t>Information currently provided on railroad Data Sheet: </a:t>
            </a:r>
          </a:p>
          <a:p>
            <a:pPr marL="285750" indent="-285750">
              <a:buFont typeface="Arial" panose="020B0604020202020204" pitchFamily="34" charset="0"/>
              <a:buChar char="•"/>
            </a:pPr>
            <a:r>
              <a:rPr lang="en-US" sz="2400" dirty="0" smtClean="0">
                <a:ln>
                  <a:solidFill>
                    <a:srgbClr val="871721"/>
                  </a:solidFill>
                </a:ln>
                <a:solidFill>
                  <a:srgbClr val="C34B56"/>
                </a:solidFill>
                <a:latin typeface="Century Gothic" panose="020B0502020202020204" pitchFamily="34" charset="0"/>
                <a:cs typeface="Arial" panose="020B0604020202020204" pitchFamily="34" charset="0"/>
              </a:rPr>
              <a:t>Project information</a:t>
            </a:r>
          </a:p>
          <a:p>
            <a:pPr marL="285750" indent="-285750">
              <a:buFont typeface="Arial" panose="020B0604020202020204" pitchFamily="34" charset="0"/>
              <a:buChar char="•"/>
            </a:pPr>
            <a:r>
              <a:rPr lang="en-US" sz="2400" dirty="0" smtClean="0">
                <a:ln>
                  <a:solidFill>
                    <a:srgbClr val="34495E"/>
                  </a:solidFill>
                </a:ln>
                <a:solidFill>
                  <a:srgbClr val="34495E"/>
                </a:solidFill>
                <a:latin typeface="Century Gothic" panose="020B0502020202020204" pitchFamily="34" charset="0"/>
                <a:cs typeface="Arial" panose="020B0604020202020204" pitchFamily="34" charset="0"/>
              </a:rPr>
              <a:t>Railroad Contact</a:t>
            </a:r>
          </a:p>
          <a:p>
            <a:pPr marL="285750" indent="-285750">
              <a:buFont typeface="Arial" panose="020B0604020202020204" pitchFamily="34" charset="0"/>
              <a:buChar char="•"/>
            </a:pPr>
            <a:r>
              <a:rPr lang="en-US" sz="2400" dirty="0" smtClean="0">
                <a:ln>
                  <a:solidFill>
                    <a:srgbClr val="1BBC9B"/>
                  </a:solidFill>
                </a:ln>
                <a:solidFill>
                  <a:srgbClr val="1BBC9B"/>
                </a:solidFill>
                <a:latin typeface="Century Gothic" panose="020B0502020202020204" pitchFamily="34" charset="0"/>
                <a:cs typeface="Arial" panose="020B0604020202020204" pitchFamily="34" charset="0"/>
              </a:rPr>
              <a:t>Train Data at Project Railroad Crossing </a:t>
            </a:r>
          </a:p>
        </p:txBody>
      </p:sp>
      <p:sp>
        <p:nvSpPr>
          <p:cNvPr id="17" name="TextBox 16"/>
          <p:cNvSpPr txBox="1"/>
          <p:nvPr/>
        </p:nvSpPr>
        <p:spPr>
          <a:xfrm>
            <a:off x="5940152" y="963860"/>
            <a:ext cx="3008736" cy="1077218"/>
          </a:xfrm>
          <a:prstGeom prst="rect">
            <a:avLst/>
          </a:prstGeom>
          <a:noFill/>
        </p:spPr>
        <p:txBody>
          <a:bodyPr wrap="square" rtlCol="0">
            <a:spAutoFit/>
          </a:bodyPr>
          <a:lstStyle/>
          <a:p>
            <a:r>
              <a:rPr lang="en-US" sz="3200" b="1" dirty="0" smtClean="0">
                <a:solidFill>
                  <a:schemeClr val="bg1">
                    <a:lumMod val="50000"/>
                  </a:schemeClr>
                </a:solidFill>
                <a:latin typeface="Century Gothic" panose="020B0502020202020204" pitchFamily="34" charset="0"/>
              </a:rPr>
              <a:t>Railroad Data Sheet</a:t>
            </a:r>
            <a:endParaRPr lang="en-US" sz="3200" b="1" dirty="0">
              <a:solidFill>
                <a:schemeClr val="bg1">
                  <a:lumMod val="50000"/>
                </a:schemeClr>
              </a:solidFill>
              <a:latin typeface="Century Gothic" panose="020B0502020202020204" pitchFamily="34" charset="0"/>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8456" y="155024"/>
            <a:ext cx="2110432" cy="609680"/>
          </a:xfrm>
          <a:prstGeom prst="rect">
            <a:avLst/>
          </a:prstGeom>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584" y="692696"/>
            <a:ext cx="4550304"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flipH="1" flipV="1">
            <a:off x="2915816" y="1484784"/>
            <a:ext cx="2592116" cy="1800200"/>
          </a:xfrm>
          <a:prstGeom prst="straightConnector1">
            <a:avLst/>
          </a:prstGeom>
          <a:ln w="28575">
            <a:solidFill>
              <a:srgbClr val="871721"/>
            </a:solidFill>
            <a:tailEnd type="arrow"/>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971600" y="1003587"/>
            <a:ext cx="1440160" cy="6972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980239" y="1052736"/>
            <a:ext cx="1623864" cy="648072"/>
          </a:xfrm>
          <a:prstGeom prst="ellipse">
            <a:avLst/>
          </a:prstGeom>
          <a:solidFill>
            <a:srgbClr val="871721">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flipH="1" flipV="1">
            <a:off x="3779912" y="2852936"/>
            <a:ext cx="1800200" cy="936104"/>
          </a:xfrm>
          <a:prstGeom prst="straightConnector1">
            <a:avLst/>
          </a:prstGeom>
          <a:ln w="28575">
            <a:solidFill>
              <a:srgbClr val="34495E"/>
            </a:solidFill>
            <a:tailEnd type="arrow"/>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1547664" y="2061666"/>
            <a:ext cx="2448272" cy="1079302"/>
          </a:xfrm>
          <a:prstGeom prst="ellipse">
            <a:avLst/>
          </a:prstGeom>
          <a:solidFill>
            <a:srgbClr val="34495E">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flipH="1">
            <a:off x="3203848" y="4077072"/>
            <a:ext cx="2304084" cy="216024"/>
          </a:xfrm>
          <a:prstGeom prst="straightConnector1">
            <a:avLst/>
          </a:prstGeom>
          <a:ln w="28575">
            <a:solidFill>
              <a:srgbClr val="1BBC9B"/>
            </a:solidFill>
            <a:tailEnd type="arrow"/>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1259632" y="4077072"/>
            <a:ext cx="1944216" cy="648072"/>
          </a:xfrm>
          <a:prstGeom prst="ellipse">
            <a:avLst/>
          </a:prstGeom>
          <a:solidFill>
            <a:srgbClr val="00999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890120" y="5229200"/>
            <a:ext cx="4233242" cy="1200329"/>
          </a:xfrm>
          <a:prstGeom prst="rect">
            <a:avLst/>
          </a:prstGeom>
        </p:spPr>
        <p:txBody>
          <a:bodyPr wrap="square">
            <a:spAutoFit/>
          </a:bodyPr>
          <a:lstStyle/>
          <a:p>
            <a:pPr algn="ctr"/>
            <a:r>
              <a:rPr lang="en-US" dirty="0">
                <a:solidFill>
                  <a:srgbClr val="FF0000"/>
                </a:solidFill>
                <a:latin typeface="Century Gothic" panose="020B0502020202020204" pitchFamily="34" charset="0"/>
                <a:cs typeface="Arial" panose="020B0604020202020204" pitchFamily="34" charset="0"/>
              </a:rPr>
              <a:t>The datasheet does </a:t>
            </a:r>
            <a:r>
              <a:rPr lang="en-US" u="sng" dirty="0">
                <a:solidFill>
                  <a:srgbClr val="FF0000"/>
                </a:solidFill>
                <a:latin typeface="Century Gothic" panose="020B0502020202020204" pitchFamily="34" charset="0"/>
                <a:cs typeface="Arial" panose="020B0604020202020204" pitchFamily="34" charset="0"/>
              </a:rPr>
              <a:t>NOT</a:t>
            </a:r>
            <a:r>
              <a:rPr lang="en-US" dirty="0">
                <a:solidFill>
                  <a:srgbClr val="FF0000"/>
                </a:solidFill>
                <a:latin typeface="Century Gothic" panose="020B0502020202020204" pitchFamily="34" charset="0"/>
                <a:cs typeface="Arial" panose="020B0604020202020204" pitchFamily="34" charset="0"/>
              </a:rPr>
              <a:t> provide the type of Railroad </a:t>
            </a:r>
            <a:r>
              <a:rPr lang="en-US" dirty="0" smtClean="0">
                <a:solidFill>
                  <a:srgbClr val="FF0000"/>
                </a:solidFill>
                <a:latin typeface="Century Gothic" panose="020B0502020202020204" pitchFamily="34" charset="0"/>
                <a:cs typeface="Arial" panose="020B0604020202020204" pitchFamily="34" charset="0"/>
              </a:rPr>
              <a:t>Protective Insurance </a:t>
            </a:r>
            <a:r>
              <a:rPr lang="en-US" u="sng" dirty="0" smtClean="0">
                <a:solidFill>
                  <a:srgbClr val="FF0000"/>
                </a:solidFill>
                <a:latin typeface="Century Gothic" panose="020B0502020202020204" pitchFamily="34" charset="0"/>
                <a:cs typeface="Arial" panose="020B0604020202020204" pitchFamily="34" charset="0"/>
              </a:rPr>
              <a:t>coverage</a:t>
            </a:r>
            <a:r>
              <a:rPr lang="en-US" dirty="0" smtClean="0">
                <a:solidFill>
                  <a:srgbClr val="FF0000"/>
                </a:solidFill>
                <a:latin typeface="Century Gothic" panose="020B0502020202020204" pitchFamily="34" charset="0"/>
                <a:cs typeface="Arial" panose="020B0604020202020204" pitchFamily="34" charset="0"/>
              </a:rPr>
              <a:t> </a:t>
            </a:r>
            <a:r>
              <a:rPr lang="en-US" dirty="0">
                <a:solidFill>
                  <a:srgbClr val="FF0000"/>
                </a:solidFill>
                <a:latin typeface="Century Gothic" panose="020B0502020202020204" pitchFamily="34" charset="0"/>
                <a:cs typeface="Arial" panose="020B0604020202020204" pitchFamily="34" charset="0"/>
              </a:rPr>
              <a:t>or </a:t>
            </a:r>
            <a:r>
              <a:rPr lang="en-US" u="sng" dirty="0">
                <a:solidFill>
                  <a:srgbClr val="FF0000"/>
                </a:solidFill>
                <a:latin typeface="Century Gothic" panose="020B0502020202020204" pitchFamily="34" charset="0"/>
                <a:cs typeface="Arial" panose="020B0604020202020204" pitchFamily="34" charset="0"/>
              </a:rPr>
              <a:t>limits</a:t>
            </a:r>
            <a:r>
              <a:rPr lang="en-US" dirty="0">
                <a:solidFill>
                  <a:srgbClr val="FF0000"/>
                </a:solidFill>
                <a:latin typeface="Century Gothic" panose="020B0502020202020204" pitchFamily="34" charset="0"/>
                <a:cs typeface="Arial" panose="020B0604020202020204" pitchFamily="34" charset="0"/>
              </a:rPr>
              <a:t> needed for each railroad or project.</a:t>
            </a:r>
          </a:p>
        </p:txBody>
      </p:sp>
      <p:pic>
        <p:nvPicPr>
          <p:cNvPr id="2" name="Slide 04D.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684" y="6248400"/>
            <a:ext cx="609600" cy="609600"/>
          </a:xfrm>
          <a:prstGeom prst="rect">
            <a:avLst/>
          </a:prstGeom>
        </p:spPr>
      </p:pic>
    </p:spTree>
    <p:custDataLst>
      <p:tags r:id="rId1"/>
    </p:custDataLst>
    <p:extLst>
      <p:ext uri="{BB962C8B-B14F-4D97-AF65-F5344CB8AC3E}">
        <p14:creationId xmlns:p14="http://schemas.microsoft.com/office/powerpoint/2010/main" val="3362535150"/>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79512" y="1052736"/>
            <a:ext cx="648072" cy="523220"/>
          </a:xfrm>
          <a:prstGeom prst="rect">
            <a:avLst/>
          </a:prstGeom>
          <a:noFill/>
        </p:spPr>
        <p:txBody>
          <a:bodyPr wrap="square" rtlCol="0">
            <a:spAutoFit/>
          </a:bodyPr>
          <a:lstStyle/>
          <a:p>
            <a:r>
              <a:rPr lang="en-US" sz="2800" dirty="0" smtClean="0">
                <a:solidFill>
                  <a:schemeClr val="bg1">
                    <a:lumMod val="50000"/>
                  </a:schemeClr>
                </a:solidFill>
                <a:latin typeface="Century Gothic" panose="020B0502020202020204" pitchFamily="34" charset="0"/>
              </a:rPr>
              <a:t>04</a:t>
            </a:r>
            <a:endParaRPr lang="en-US" sz="2800" dirty="0">
              <a:solidFill>
                <a:schemeClr val="bg1">
                  <a:lumMod val="50000"/>
                </a:schemeClr>
              </a:solidFill>
              <a:latin typeface="Century Gothic" panose="020B0502020202020204" pitchFamily="34" charset="0"/>
            </a:endParaRPr>
          </a:p>
        </p:txBody>
      </p:sp>
      <p:sp>
        <p:nvSpPr>
          <p:cNvPr id="22" name="Rectangle 21"/>
          <p:cNvSpPr/>
          <p:nvPr/>
        </p:nvSpPr>
        <p:spPr>
          <a:xfrm>
            <a:off x="822970" y="882431"/>
            <a:ext cx="3312368" cy="699864"/>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Project Information</a:t>
            </a:r>
          </a:p>
        </p:txBody>
      </p:sp>
      <p:sp>
        <p:nvSpPr>
          <p:cNvPr id="23" name="Rectangle 22"/>
          <p:cNvSpPr/>
          <p:nvPr/>
        </p:nvSpPr>
        <p:spPr>
          <a:xfrm>
            <a:off x="822970" y="1700808"/>
            <a:ext cx="3312343" cy="580231"/>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Plan Set Title Sheet or Proposal</a:t>
            </a:r>
            <a:endParaRPr lang="en-US" dirty="0"/>
          </a:p>
        </p:txBody>
      </p:sp>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8456" y="155024"/>
            <a:ext cx="2110432" cy="609680"/>
          </a:xfrm>
          <a:prstGeom prst="rect">
            <a:avLst/>
          </a:prstGeom>
        </p:spPr>
      </p:pic>
      <p:sp>
        <p:nvSpPr>
          <p:cNvPr id="2" name="Rectangle 1"/>
          <p:cNvSpPr/>
          <p:nvPr/>
        </p:nvSpPr>
        <p:spPr>
          <a:xfrm>
            <a:off x="792113" y="236100"/>
            <a:ext cx="5832648" cy="646331"/>
          </a:xfrm>
          <a:prstGeom prst="rect">
            <a:avLst/>
          </a:prstGeom>
        </p:spPr>
        <p:txBody>
          <a:bodyPr wrap="square">
            <a:spAutoFit/>
          </a:bodyPr>
          <a:lstStyle/>
          <a:p>
            <a:r>
              <a:rPr lang="en-US" dirty="0">
                <a:solidFill>
                  <a:schemeClr val="bg1">
                    <a:lumMod val="50000"/>
                  </a:schemeClr>
                </a:solidFill>
                <a:latin typeface="Century Gothic" panose="020B0502020202020204" pitchFamily="34" charset="0"/>
                <a:cs typeface="Arial" panose="020B0604020202020204" pitchFamily="34" charset="0"/>
              </a:rPr>
              <a:t>Iowa Contractors: Obtaining Your Railroad Crossing Information</a:t>
            </a:r>
          </a:p>
        </p:txBody>
      </p:sp>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0417" y="859571"/>
            <a:ext cx="5008687" cy="1814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3568" y="2209799"/>
            <a:ext cx="7779395" cy="2731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Oval 40"/>
          <p:cNvSpPr/>
          <p:nvPr/>
        </p:nvSpPr>
        <p:spPr>
          <a:xfrm>
            <a:off x="4135338" y="1236524"/>
            <a:ext cx="2236862" cy="866948"/>
          </a:xfrm>
          <a:prstGeom prst="ellipse">
            <a:avLst/>
          </a:prstGeom>
          <a:solidFill>
            <a:srgbClr val="871721">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lide05A.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244408" y="6021288"/>
            <a:ext cx="609600" cy="609600"/>
          </a:xfrm>
          <a:prstGeom prst="rect">
            <a:avLst/>
          </a:prstGeom>
        </p:spPr>
      </p:pic>
    </p:spTree>
    <p:custDataLst>
      <p:tags r:id="rId1"/>
    </p:custDataLst>
    <p:extLst>
      <p:ext uri="{BB962C8B-B14F-4D97-AF65-F5344CB8AC3E}">
        <p14:creationId xmlns:p14="http://schemas.microsoft.com/office/powerpoint/2010/main" val="29600949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79512" y="1052736"/>
            <a:ext cx="648072" cy="523220"/>
          </a:xfrm>
          <a:prstGeom prst="rect">
            <a:avLst/>
          </a:prstGeom>
          <a:noFill/>
        </p:spPr>
        <p:txBody>
          <a:bodyPr wrap="square" rtlCol="0">
            <a:spAutoFit/>
          </a:bodyPr>
          <a:lstStyle/>
          <a:p>
            <a:r>
              <a:rPr lang="en-US" sz="2800" dirty="0" smtClean="0">
                <a:solidFill>
                  <a:schemeClr val="bg1">
                    <a:lumMod val="50000"/>
                  </a:schemeClr>
                </a:solidFill>
                <a:latin typeface="Century Gothic" panose="020B0502020202020204" pitchFamily="34" charset="0"/>
              </a:rPr>
              <a:t>04</a:t>
            </a:r>
            <a:endParaRPr lang="en-US" sz="2800" dirty="0">
              <a:solidFill>
                <a:schemeClr val="bg1">
                  <a:lumMod val="50000"/>
                </a:schemeClr>
              </a:solidFill>
              <a:latin typeface="Century Gothic" panose="020B0502020202020204" pitchFamily="34" charset="0"/>
            </a:endParaRPr>
          </a:p>
        </p:txBody>
      </p:sp>
      <p:sp>
        <p:nvSpPr>
          <p:cNvPr id="22" name="Rectangle 21"/>
          <p:cNvSpPr/>
          <p:nvPr/>
        </p:nvSpPr>
        <p:spPr>
          <a:xfrm>
            <a:off x="822970" y="882431"/>
            <a:ext cx="3312368" cy="699864"/>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Project Information</a:t>
            </a:r>
          </a:p>
        </p:txBody>
      </p:sp>
      <p:sp>
        <p:nvSpPr>
          <p:cNvPr id="23" name="Rectangle 22"/>
          <p:cNvSpPr/>
          <p:nvPr/>
        </p:nvSpPr>
        <p:spPr>
          <a:xfrm>
            <a:off x="822970" y="1700808"/>
            <a:ext cx="3312343" cy="580231"/>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Plan Set Title Sheet or Proposal</a:t>
            </a:r>
            <a:endParaRPr lang="en-US" dirty="0"/>
          </a:p>
        </p:txBody>
      </p:sp>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8456" y="155024"/>
            <a:ext cx="2110432" cy="609680"/>
          </a:xfrm>
          <a:prstGeom prst="rect">
            <a:avLst/>
          </a:prstGeom>
        </p:spPr>
      </p:pic>
      <p:sp>
        <p:nvSpPr>
          <p:cNvPr id="2" name="Rectangle 1"/>
          <p:cNvSpPr/>
          <p:nvPr/>
        </p:nvSpPr>
        <p:spPr>
          <a:xfrm>
            <a:off x="792113" y="236100"/>
            <a:ext cx="5832648" cy="646331"/>
          </a:xfrm>
          <a:prstGeom prst="rect">
            <a:avLst/>
          </a:prstGeom>
        </p:spPr>
        <p:txBody>
          <a:bodyPr wrap="square">
            <a:spAutoFit/>
          </a:bodyPr>
          <a:lstStyle/>
          <a:p>
            <a:r>
              <a:rPr lang="en-US" dirty="0">
                <a:solidFill>
                  <a:schemeClr val="bg1">
                    <a:lumMod val="50000"/>
                  </a:schemeClr>
                </a:solidFill>
                <a:latin typeface="Century Gothic" panose="020B0502020202020204" pitchFamily="34" charset="0"/>
                <a:cs typeface="Arial" panose="020B0604020202020204" pitchFamily="34" charset="0"/>
              </a:rPr>
              <a:t>Iowa Contractors: Obtaining Your Railroad Crossing Information</a:t>
            </a:r>
          </a:p>
        </p:txBody>
      </p:sp>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0417" y="859571"/>
            <a:ext cx="5008687" cy="1814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3568" y="2209799"/>
            <a:ext cx="7779395" cy="2731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630" y="4005064"/>
            <a:ext cx="9144000" cy="2852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Oval 40"/>
          <p:cNvSpPr/>
          <p:nvPr/>
        </p:nvSpPr>
        <p:spPr>
          <a:xfrm>
            <a:off x="4135338" y="1236524"/>
            <a:ext cx="2236862" cy="866948"/>
          </a:xfrm>
          <a:prstGeom prst="ellipse">
            <a:avLst/>
          </a:prstGeom>
          <a:solidFill>
            <a:srgbClr val="871721">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lide 05B.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462963" y="6165304"/>
            <a:ext cx="609600" cy="609600"/>
          </a:xfrm>
          <a:prstGeom prst="rect">
            <a:avLst/>
          </a:prstGeom>
        </p:spPr>
      </p:pic>
    </p:spTree>
    <p:custDataLst>
      <p:tags r:id="rId1"/>
    </p:custDataLst>
    <p:extLst>
      <p:ext uri="{BB962C8B-B14F-4D97-AF65-F5344CB8AC3E}">
        <p14:creationId xmlns:p14="http://schemas.microsoft.com/office/powerpoint/2010/main" val="1339997723"/>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7.8"/>
</p:tagLst>
</file>

<file path=ppt/tags/tag10.xml><?xml version="1.0" encoding="utf-8"?>
<p:tagLst xmlns:a="http://schemas.openxmlformats.org/drawingml/2006/main" xmlns:r="http://schemas.openxmlformats.org/officeDocument/2006/relationships" xmlns:p="http://schemas.openxmlformats.org/presentationml/2006/main">
  <p:tag name="TIMING" val="|11.3|2.3|14.6"/>
</p:tagLst>
</file>

<file path=ppt/tags/tag11.xml><?xml version="1.0" encoding="utf-8"?>
<p:tagLst xmlns:a="http://schemas.openxmlformats.org/drawingml/2006/main" xmlns:r="http://schemas.openxmlformats.org/officeDocument/2006/relationships" xmlns:p="http://schemas.openxmlformats.org/presentationml/2006/main">
  <p:tag name="TIMING" val="|23.4|21.6"/>
</p:tagLst>
</file>

<file path=ppt/tags/tag12.xml><?xml version="1.0" encoding="utf-8"?>
<p:tagLst xmlns:a="http://schemas.openxmlformats.org/drawingml/2006/main" xmlns:r="http://schemas.openxmlformats.org/officeDocument/2006/relationships" xmlns:p="http://schemas.openxmlformats.org/presentationml/2006/main">
  <p:tag name="TIMING" val="|23.4|21.6"/>
</p:tagLst>
</file>

<file path=ppt/tags/tag13.xml><?xml version="1.0" encoding="utf-8"?>
<p:tagLst xmlns:a="http://schemas.openxmlformats.org/drawingml/2006/main" xmlns:r="http://schemas.openxmlformats.org/officeDocument/2006/relationships" xmlns:p="http://schemas.openxmlformats.org/presentationml/2006/main">
  <p:tag name="TIMING" val="|23.4|21.6"/>
</p:tagLst>
</file>

<file path=ppt/tags/tag14.xml><?xml version="1.0" encoding="utf-8"?>
<p:tagLst xmlns:a="http://schemas.openxmlformats.org/drawingml/2006/main" xmlns:r="http://schemas.openxmlformats.org/officeDocument/2006/relationships" xmlns:p="http://schemas.openxmlformats.org/presentationml/2006/main">
  <p:tag name="TIMING" val="|5.2|27.5"/>
</p:tagLst>
</file>

<file path=ppt/tags/tag15.xml><?xml version="1.0" encoding="utf-8"?>
<p:tagLst xmlns:a="http://schemas.openxmlformats.org/drawingml/2006/main" xmlns:r="http://schemas.openxmlformats.org/officeDocument/2006/relationships" xmlns:p="http://schemas.openxmlformats.org/presentationml/2006/main">
  <p:tag name="TIMING" val="|5.2|27.5"/>
</p:tagLst>
</file>

<file path=ppt/tags/tag16.xml><?xml version="1.0" encoding="utf-8"?>
<p:tagLst xmlns:a="http://schemas.openxmlformats.org/drawingml/2006/main" xmlns:r="http://schemas.openxmlformats.org/officeDocument/2006/relationships" xmlns:p="http://schemas.openxmlformats.org/presentationml/2006/main">
  <p:tag name="TIMING" val="|5.2|27.5"/>
</p:tagLst>
</file>

<file path=ppt/tags/tag17.xml><?xml version="1.0" encoding="utf-8"?>
<p:tagLst xmlns:a="http://schemas.openxmlformats.org/drawingml/2006/main" xmlns:r="http://schemas.openxmlformats.org/officeDocument/2006/relationships" xmlns:p="http://schemas.openxmlformats.org/presentationml/2006/main">
  <p:tag name="TIMING" val="|9.7|9.9"/>
</p:tagLst>
</file>

<file path=ppt/tags/tag18.xml><?xml version="1.0" encoding="utf-8"?>
<p:tagLst xmlns:a="http://schemas.openxmlformats.org/drawingml/2006/main" xmlns:r="http://schemas.openxmlformats.org/officeDocument/2006/relationships" xmlns:p="http://schemas.openxmlformats.org/presentationml/2006/main">
  <p:tag name="TIMING" val="|9.7|9.9"/>
</p:tagLst>
</file>

<file path=ppt/tags/tag19.xml><?xml version="1.0" encoding="utf-8"?>
<p:tagLst xmlns:a="http://schemas.openxmlformats.org/drawingml/2006/main" xmlns:r="http://schemas.openxmlformats.org/officeDocument/2006/relationships" xmlns:p="http://schemas.openxmlformats.org/presentationml/2006/main">
  <p:tag name="TIMING" val="|9.7|9.9"/>
</p:tagLst>
</file>

<file path=ppt/tags/tag2.xml><?xml version="1.0" encoding="utf-8"?>
<p:tagLst xmlns:a="http://schemas.openxmlformats.org/drawingml/2006/main" xmlns:r="http://schemas.openxmlformats.org/officeDocument/2006/relationships" xmlns:p="http://schemas.openxmlformats.org/presentationml/2006/main">
  <p:tag name="TIMING" val="|8.4|1.7|1.9|6.8"/>
</p:tagLst>
</file>

<file path=ppt/tags/tag20.xml><?xml version="1.0" encoding="utf-8"?>
<p:tagLst xmlns:a="http://schemas.openxmlformats.org/drawingml/2006/main" xmlns:r="http://schemas.openxmlformats.org/officeDocument/2006/relationships" xmlns:p="http://schemas.openxmlformats.org/presentationml/2006/main">
  <p:tag name="TIMING" val="|14.7|15.5"/>
</p:tagLst>
</file>

<file path=ppt/tags/tag21.xml><?xml version="1.0" encoding="utf-8"?>
<p:tagLst xmlns:a="http://schemas.openxmlformats.org/drawingml/2006/main" xmlns:r="http://schemas.openxmlformats.org/officeDocument/2006/relationships" xmlns:p="http://schemas.openxmlformats.org/presentationml/2006/main">
  <p:tag name="TIMING" val="|14.7|15.5"/>
</p:tagLst>
</file>

<file path=ppt/tags/tag22.xml><?xml version="1.0" encoding="utf-8"?>
<p:tagLst xmlns:a="http://schemas.openxmlformats.org/drawingml/2006/main" xmlns:r="http://schemas.openxmlformats.org/officeDocument/2006/relationships" xmlns:p="http://schemas.openxmlformats.org/presentationml/2006/main">
  <p:tag name="TIMING" val="|14.7|15.5"/>
</p:tagLst>
</file>

<file path=ppt/tags/tag23.xml><?xml version="1.0" encoding="utf-8"?>
<p:tagLst xmlns:a="http://schemas.openxmlformats.org/drawingml/2006/main" xmlns:r="http://schemas.openxmlformats.org/officeDocument/2006/relationships" xmlns:p="http://schemas.openxmlformats.org/presentationml/2006/main">
  <p:tag name="TIMING" val="|12.5"/>
</p:tagLst>
</file>

<file path=ppt/tags/tag24.xml><?xml version="1.0" encoding="utf-8"?>
<p:tagLst xmlns:a="http://schemas.openxmlformats.org/drawingml/2006/main" xmlns:r="http://schemas.openxmlformats.org/officeDocument/2006/relationships" xmlns:p="http://schemas.openxmlformats.org/presentationml/2006/main">
  <p:tag name="TIMING" val="|12.5"/>
</p:tagLst>
</file>

<file path=ppt/tags/tag25.xml><?xml version="1.0" encoding="utf-8"?>
<p:tagLst xmlns:a="http://schemas.openxmlformats.org/drawingml/2006/main" xmlns:r="http://schemas.openxmlformats.org/officeDocument/2006/relationships" xmlns:p="http://schemas.openxmlformats.org/presentationml/2006/main">
  <p:tag name="TIMING" val="|14.7"/>
</p:tagLst>
</file>

<file path=ppt/tags/tag26.xml><?xml version="1.0" encoding="utf-8"?>
<p:tagLst xmlns:a="http://schemas.openxmlformats.org/drawingml/2006/main" xmlns:r="http://schemas.openxmlformats.org/officeDocument/2006/relationships" xmlns:p="http://schemas.openxmlformats.org/presentationml/2006/main">
  <p:tag name="TIMING" val="|14.7"/>
</p:tagLst>
</file>

<file path=ppt/tags/tag3.xml><?xml version="1.0" encoding="utf-8"?>
<p:tagLst xmlns:a="http://schemas.openxmlformats.org/drawingml/2006/main" xmlns:r="http://schemas.openxmlformats.org/officeDocument/2006/relationships" xmlns:p="http://schemas.openxmlformats.org/presentationml/2006/main">
  <p:tag name="TIMING" val="|8.4|1.7|1.9|6.8"/>
</p:tagLst>
</file>

<file path=ppt/tags/tag4.xml><?xml version="1.0" encoding="utf-8"?>
<p:tagLst xmlns:a="http://schemas.openxmlformats.org/drawingml/2006/main" xmlns:r="http://schemas.openxmlformats.org/officeDocument/2006/relationships" xmlns:p="http://schemas.openxmlformats.org/presentationml/2006/main">
  <p:tag name="TIMING" val="|8.4|1.7|1.9|6.8"/>
</p:tagLst>
</file>

<file path=ppt/tags/tag5.xml><?xml version="1.0" encoding="utf-8"?>
<p:tagLst xmlns:a="http://schemas.openxmlformats.org/drawingml/2006/main" xmlns:r="http://schemas.openxmlformats.org/officeDocument/2006/relationships" xmlns:p="http://schemas.openxmlformats.org/presentationml/2006/main">
  <p:tag name="TIMING" val="|8.4|1.7|1.9|6.8"/>
</p:tagLst>
</file>

<file path=ppt/tags/tag6.xml><?xml version="1.0" encoding="utf-8"?>
<p:tagLst xmlns:a="http://schemas.openxmlformats.org/drawingml/2006/main" xmlns:r="http://schemas.openxmlformats.org/officeDocument/2006/relationships" xmlns:p="http://schemas.openxmlformats.org/presentationml/2006/main">
  <p:tag name="TIMING" val="|6.3|3.6|2.9"/>
</p:tagLst>
</file>

<file path=ppt/tags/tag7.xml><?xml version="1.0" encoding="utf-8"?>
<p:tagLst xmlns:a="http://schemas.openxmlformats.org/drawingml/2006/main" xmlns:r="http://schemas.openxmlformats.org/officeDocument/2006/relationships" xmlns:p="http://schemas.openxmlformats.org/presentationml/2006/main">
  <p:tag name="TIMING" val="|6.3|3.6|2.9"/>
</p:tagLst>
</file>

<file path=ppt/tags/tag8.xml><?xml version="1.0" encoding="utf-8"?>
<p:tagLst xmlns:a="http://schemas.openxmlformats.org/drawingml/2006/main" xmlns:r="http://schemas.openxmlformats.org/officeDocument/2006/relationships" xmlns:p="http://schemas.openxmlformats.org/presentationml/2006/main">
  <p:tag name="TIMING" val="|11.3|2.3|14.6"/>
</p:tagLst>
</file>

<file path=ppt/tags/tag9.xml><?xml version="1.0" encoding="utf-8"?>
<p:tagLst xmlns:a="http://schemas.openxmlformats.org/drawingml/2006/main" xmlns:r="http://schemas.openxmlformats.org/officeDocument/2006/relationships" xmlns:p="http://schemas.openxmlformats.org/presentationml/2006/main">
  <p:tag name="TIMING" val="|11.3|2.3|14.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95000"/>
            <a:lumOff val="5000"/>
            <a:alpha val="9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9123</TotalTime>
  <Words>1067</Words>
  <Application>Microsoft Office PowerPoint</Application>
  <PresentationFormat>On-screen Show (4:3)</PresentationFormat>
  <Paragraphs>172</Paragraphs>
  <Slides>31</Slides>
  <Notes>31</Notes>
  <HiddenSlides>0</HiddenSlides>
  <MMClips>31</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Mihalchev</dc:creator>
  <cp:lastModifiedBy>Hobbs, Maria</cp:lastModifiedBy>
  <cp:revision>183</cp:revision>
  <cp:lastPrinted>2016-02-24T15:47:05Z</cp:lastPrinted>
  <dcterms:created xsi:type="dcterms:W3CDTF">2014-05-10T08:44:16Z</dcterms:created>
  <dcterms:modified xsi:type="dcterms:W3CDTF">2016-02-26T13:27:32Z</dcterms:modified>
</cp:coreProperties>
</file>