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00" r:id="rId1"/>
  </p:sldMasterIdLst>
  <p:notesMasterIdLst>
    <p:notesMasterId r:id="rId27"/>
  </p:notesMasterIdLst>
  <p:sldIdLst>
    <p:sldId id="256" r:id="rId2"/>
    <p:sldId id="266" r:id="rId3"/>
    <p:sldId id="267" r:id="rId4"/>
    <p:sldId id="280" r:id="rId5"/>
    <p:sldId id="279" r:id="rId6"/>
    <p:sldId id="283" r:id="rId7"/>
    <p:sldId id="284" r:id="rId8"/>
    <p:sldId id="288" r:id="rId9"/>
    <p:sldId id="291" r:id="rId10"/>
    <p:sldId id="292" r:id="rId11"/>
    <p:sldId id="301" r:id="rId12"/>
    <p:sldId id="304" r:id="rId13"/>
    <p:sldId id="305" r:id="rId14"/>
    <p:sldId id="293" r:id="rId15"/>
    <p:sldId id="298" r:id="rId16"/>
    <p:sldId id="299" r:id="rId17"/>
    <p:sldId id="300" r:id="rId18"/>
    <p:sldId id="302" r:id="rId19"/>
    <p:sldId id="294" r:id="rId20"/>
    <p:sldId id="295" r:id="rId21"/>
    <p:sldId id="286" r:id="rId22"/>
    <p:sldId id="307" r:id="rId23"/>
    <p:sldId id="296" r:id="rId24"/>
    <p:sldId id="303" r:id="rId25"/>
    <p:sldId id="264" r:id="rId26"/>
  </p:sldIdLst>
  <p:sldSz cx="9144000" cy="6858000" type="screen4x3"/>
  <p:notesSz cx="69469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84" autoAdjust="0"/>
    <p:restoredTop sz="95570" autoAdjust="0"/>
  </p:normalViewPr>
  <p:slideViewPr>
    <p:cSldViewPr>
      <p:cViewPr varScale="1">
        <p:scale>
          <a:sx n="112" d="100"/>
          <a:sy n="112" d="100"/>
        </p:scale>
        <p:origin x="-1584" y="-78"/>
      </p:cViewPr>
      <p:guideLst>
        <p:guide orient="horz" pos="2160"/>
        <p:guide pos="2880"/>
      </p:guideLst>
    </p:cSldViewPr>
  </p:slideViewPr>
  <p:outlineViewPr>
    <p:cViewPr>
      <p:scale>
        <a:sx n="33" d="100"/>
        <a:sy n="33" d="100"/>
      </p:scale>
      <p:origin x="34" y="10714"/>
    </p:cViewPr>
  </p:outlineViewPr>
  <p:notesTextViewPr>
    <p:cViewPr>
      <p:scale>
        <a:sx n="1" d="1"/>
        <a:sy n="1" d="1"/>
      </p:scale>
      <p:origin x="0" y="0"/>
    </p:cViewPr>
  </p:notesTextViewPr>
  <p:sorterViewPr>
    <p:cViewPr>
      <p:scale>
        <a:sx n="100" d="100"/>
        <a:sy n="100" d="100"/>
      </p:scale>
      <p:origin x="0" y="0"/>
    </p:cViewPr>
  </p:sorterViewPr>
  <p:notesViewPr>
    <p:cSldViewPr>
      <p:cViewPr>
        <p:scale>
          <a:sx n="93" d="100"/>
          <a:sy n="93" d="100"/>
        </p:scale>
        <p:origin x="-3684" y="-54"/>
      </p:cViewPr>
      <p:guideLst>
        <p:guide orient="horz" pos="2904"/>
        <p:guide pos="218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0323" cy="461010"/>
          </a:xfrm>
          <a:prstGeom prst="rect">
            <a:avLst/>
          </a:prstGeom>
        </p:spPr>
        <p:txBody>
          <a:bodyPr vert="horz" lIns="92375" tIns="46187" rIns="92375" bIns="46187" rtlCol="0"/>
          <a:lstStyle>
            <a:lvl1pPr algn="l">
              <a:defRPr sz="1200"/>
            </a:lvl1pPr>
          </a:lstStyle>
          <a:p>
            <a:endParaRPr lang="en-US"/>
          </a:p>
        </p:txBody>
      </p:sp>
      <p:sp>
        <p:nvSpPr>
          <p:cNvPr id="3" name="Date Placeholder 2"/>
          <p:cNvSpPr>
            <a:spLocks noGrp="1"/>
          </p:cNvSpPr>
          <p:nvPr>
            <p:ph type="dt" idx="1"/>
          </p:nvPr>
        </p:nvSpPr>
        <p:spPr>
          <a:xfrm>
            <a:off x="3934970" y="0"/>
            <a:ext cx="3010323" cy="461010"/>
          </a:xfrm>
          <a:prstGeom prst="rect">
            <a:avLst/>
          </a:prstGeom>
        </p:spPr>
        <p:txBody>
          <a:bodyPr vert="horz" lIns="92375" tIns="46187" rIns="92375" bIns="46187" rtlCol="0"/>
          <a:lstStyle>
            <a:lvl1pPr algn="r">
              <a:defRPr sz="1200"/>
            </a:lvl1pPr>
          </a:lstStyle>
          <a:p>
            <a:fld id="{E5FF3735-F1BC-4C03-989D-4918B3004EEE}" type="datetimeFigureOut">
              <a:rPr lang="en-US" smtClean="0"/>
              <a:t>7/11/2016</a:t>
            </a:fld>
            <a:endParaRPr lang="en-US"/>
          </a:p>
        </p:txBody>
      </p:sp>
      <p:sp>
        <p:nvSpPr>
          <p:cNvPr id="4" name="Slide Image Placeholder 3"/>
          <p:cNvSpPr>
            <a:spLocks noGrp="1" noRot="1" noChangeAspect="1"/>
          </p:cNvSpPr>
          <p:nvPr>
            <p:ph type="sldImg" idx="2"/>
          </p:nvPr>
        </p:nvSpPr>
        <p:spPr>
          <a:xfrm>
            <a:off x="1168400" y="692150"/>
            <a:ext cx="4610100" cy="3457575"/>
          </a:xfrm>
          <a:prstGeom prst="rect">
            <a:avLst/>
          </a:prstGeom>
          <a:noFill/>
          <a:ln w="12700">
            <a:solidFill>
              <a:prstClr val="black"/>
            </a:solidFill>
          </a:ln>
        </p:spPr>
        <p:txBody>
          <a:bodyPr vert="horz" lIns="92375" tIns="46187" rIns="92375" bIns="46187" rtlCol="0" anchor="ctr"/>
          <a:lstStyle/>
          <a:p>
            <a:endParaRPr lang="en-US"/>
          </a:p>
        </p:txBody>
      </p:sp>
      <p:sp>
        <p:nvSpPr>
          <p:cNvPr id="5" name="Notes Placeholder 4"/>
          <p:cNvSpPr>
            <a:spLocks noGrp="1"/>
          </p:cNvSpPr>
          <p:nvPr>
            <p:ph type="body" sz="quarter" idx="3"/>
          </p:nvPr>
        </p:nvSpPr>
        <p:spPr>
          <a:xfrm>
            <a:off x="694690" y="4379595"/>
            <a:ext cx="5557520" cy="4149090"/>
          </a:xfrm>
          <a:prstGeom prst="rect">
            <a:avLst/>
          </a:prstGeom>
        </p:spPr>
        <p:txBody>
          <a:bodyPr vert="horz" lIns="92375" tIns="46187" rIns="92375" bIns="4618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10323" cy="461010"/>
          </a:xfrm>
          <a:prstGeom prst="rect">
            <a:avLst/>
          </a:prstGeom>
        </p:spPr>
        <p:txBody>
          <a:bodyPr vert="horz" lIns="92375" tIns="46187" rIns="92375" bIns="46187" rtlCol="0" anchor="b"/>
          <a:lstStyle>
            <a:lvl1pPr algn="l">
              <a:defRPr sz="1200"/>
            </a:lvl1pPr>
          </a:lstStyle>
          <a:p>
            <a:endParaRPr lang="en-US"/>
          </a:p>
        </p:txBody>
      </p:sp>
      <p:sp>
        <p:nvSpPr>
          <p:cNvPr id="7" name="Slide Number Placeholder 6"/>
          <p:cNvSpPr>
            <a:spLocks noGrp="1"/>
          </p:cNvSpPr>
          <p:nvPr>
            <p:ph type="sldNum" sz="quarter" idx="5"/>
          </p:nvPr>
        </p:nvSpPr>
        <p:spPr>
          <a:xfrm>
            <a:off x="3934970" y="8757590"/>
            <a:ext cx="3010323" cy="461010"/>
          </a:xfrm>
          <a:prstGeom prst="rect">
            <a:avLst/>
          </a:prstGeom>
        </p:spPr>
        <p:txBody>
          <a:bodyPr vert="horz" lIns="92375" tIns="46187" rIns="92375" bIns="46187" rtlCol="0" anchor="b"/>
          <a:lstStyle>
            <a:lvl1pPr algn="r">
              <a:defRPr sz="1200"/>
            </a:lvl1pPr>
          </a:lstStyle>
          <a:p>
            <a:fld id="{C4FCB5DB-96BE-4733-A875-37E64CB4BF2E}" type="slidenum">
              <a:rPr lang="en-US" smtClean="0"/>
              <a:t>‹#›</a:t>
            </a:fld>
            <a:endParaRPr lang="en-US"/>
          </a:p>
        </p:txBody>
      </p:sp>
    </p:spTree>
    <p:extLst>
      <p:ext uri="{BB962C8B-B14F-4D97-AF65-F5344CB8AC3E}">
        <p14:creationId xmlns:p14="http://schemas.microsoft.com/office/powerpoint/2010/main" val="1167374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CB5DB-96BE-4733-A875-37E64CB4BF2E}" type="slidenum">
              <a:rPr lang="en-US" smtClean="0"/>
              <a:t>1</a:t>
            </a:fld>
            <a:endParaRPr lang="en-US"/>
          </a:p>
        </p:txBody>
      </p:sp>
    </p:spTree>
    <p:extLst>
      <p:ext uri="{BB962C8B-B14F-4D97-AF65-F5344CB8AC3E}">
        <p14:creationId xmlns:p14="http://schemas.microsoft.com/office/powerpoint/2010/main" val="38056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a:p>
            <a:endParaRPr lang="en-US"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39776" indent="-284529" eaLnBrk="0" hangingPunct="0">
              <a:defRPr>
                <a:solidFill>
                  <a:schemeClr val="tx1"/>
                </a:solidFill>
                <a:latin typeface="Arial" charset="0"/>
                <a:cs typeface="Arial" charset="0"/>
              </a:defRPr>
            </a:lvl2pPr>
            <a:lvl3pPr marL="1138115" indent="-227623" eaLnBrk="0" hangingPunct="0">
              <a:defRPr>
                <a:solidFill>
                  <a:schemeClr val="tx1"/>
                </a:solidFill>
                <a:latin typeface="Arial" charset="0"/>
                <a:cs typeface="Arial" charset="0"/>
              </a:defRPr>
            </a:lvl3pPr>
            <a:lvl4pPr marL="1593361" indent="-227623" eaLnBrk="0" hangingPunct="0">
              <a:defRPr>
                <a:solidFill>
                  <a:schemeClr val="tx1"/>
                </a:solidFill>
                <a:latin typeface="Arial" charset="0"/>
                <a:cs typeface="Arial" charset="0"/>
              </a:defRPr>
            </a:lvl4pPr>
            <a:lvl5pPr marL="2048607" indent="-227623" eaLnBrk="0" hangingPunct="0">
              <a:defRPr>
                <a:solidFill>
                  <a:schemeClr val="tx1"/>
                </a:solidFill>
                <a:latin typeface="Arial" charset="0"/>
                <a:cs typeface="Arial" charset="0"/>
              </a:defRPr>
            </a:lvl5pPr>
            <a:lvl6pPr marL="2503854" indent="-227623" eaLnBrk="0" fontAlgn="base" hangingPunct="0">
              <a:spcBef>
                <a:spcPct val="0"/>
              </a:spcBef>
              <a:spcAft>
                <a:spcPct val="0"/>
              </a:spcAft>
              <a:defRPr>
                <a:solidFill>
                  <a:schemeClr val="tx1"/>
                </a:solidFill>
                <a:latin typeface="Arial" charset="0"/>
                <a:cs typeface="Arial" charset="0"/>
              </a:defRPr>
            </a:lvl6pPr>
            <a:lvl7pPr marL="2959099" indent="-227623" eaLnBrk="0" fontAlgn="base" hangingPunct="0">
              <a:spcBef>
                <a:spcPct val="0"/>
              </a:spcBef>
              <a:spcAft>
                <a:spcPct val="0"/>
              </a:spcAft>
              <a:defRPr>
                <a:solidFill>
                  <a:schemeClr val="tx1"/>
                </a:solidFill>
                <a:latin typeface="Arial" charset="0"/>
                <a:cs typeface="Arial" charset="0"/>
              </a:defRPr>
            </a:lvl7pPr>
            <a:lvl8pPr marL="3414346" indent="-227623" eaLnBrk="0" fontAlgn="base" hangingPunct="0">
              <a:spcBef>
                <a:spcPct val="0"/>
              </a:spcBef>
              <a:spcAft>
                <a:spcPct val="0"/>
              </a:spcAft>
              <a:defRPr>
                <a:solidFill>
                  <a:schemeClr val="tx1"/>
                </a:solidFill>
                <a:latin typeface="Arial" charset="0"/>
                <a:cs typeface="Arial" charset="0"/>
              </a:defRPr>
            </a:lvl8pPr>
            <a:lvl9pPr marL="3869592" indent="-227623" eaLnBrk="0" fontAlgn="base" hangingPunct="0">
              <a:spcBef>
                <a:spcPct val="0"/>
              </a:spcBef>
              <a:spcAft>
                <a:spcPct val="0"/>
              </a:spcAft>
              <a:defRPr>
                <a:solidFill>
                  <a:schemeClr val="tx1"/>
                </a:solidFill>
                <a:latin typeface="Arial" charset="0"/>
                <a:cs typeface="Arial" charset="0"/>
              </a:defRPr>
            </a:lvl9pPr>
          </a:lstStyle>
          <a:p>
            <a:pPr eaLnBrk="1" hangingPunct="1"/>
            <a:fld id="{3F7B9A6F-DC02-4F5F-991B-8FFB2249027B}" type="slidenum">
              <a:rPr lang="en-US" altLang="en-US" smtClean="0">
                <a:latin typeface="Georgia" pitchFamily="18" charset="0"/>
              </a:rPr>
              <a:pPr eaLnBrk="1" hangingPunct="1"/>
              <a:t>19</a:t>
            </a:fld>
            <a:endParaRPr lang="en-US" altLang="en-US" smtClean="0">
              <a:latin typeface="Georgia"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4FCB5DB-96BE-4733-A875-37E64CB4BF2E}" type="slidenum">
              <a:rPr lang="en-US" smtClean="0"/>
              <a:t>20</a:t>
            </a:fld>
            <a:endParaRPr lang="en-US"/>
          </a:p>
        </p:txBody>
      </p:sp>
    </p:spTree>
    <p:extLst>
      <p:ext uri="{BB962C8B-B14F-4D97-AF65-F5344CB8AC3E}">
        <p14:creationId xmlns:p14="http://schemas.microsoft.com/office/powerpoint/2010/main" val="3752205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initial staff recommendation is similar to Option B except we heard during our public input that the ICAAP program should be maintained although at a lower funding amount.  It was felt that funding needs to continue to be dedicated to help maintain our air quality conformity status especially due to this year that could be challenging for us if the next two years are similar (current ozone standard level is 75 but was discussed to go down to 65 which would cause most monitors to be exceeded – next ozone review in 2013 – final standard adoption in 2014 – designations in 2015 with transportation conformity due in 2016).  The lower funding amount was justified due to the establishment of bus replacement funding (historically transit activities have received around $1,250,000 of ICAAP funding annually).  The lower amount left for Iowa DOT CMAQ activities is acceptable due to the Iowa DOT being able to apply for funding from the ICAAP program.</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39776" indent="-284529" eaLnBrk="0" hangingPunct="0">
              <a:defRPr>
                <a:solidFill>
                  <a:schemeClr val="tx1"/>
                </a:solidFill>
                <a:latin typeface="Arial" charset="0"/>
                <a:cs typeface="Arial" charset="0"/>
              </a:defRPr>
            </a:lvl2pPr>
            <a:lvl3pPr marL="1138115" indent="-227623" eaLnBrk="0" hangingPunct="0">
              <a:defRPr>
                <a:solidFill>
                  <a:schemeClr val="tx1"/>
                </a:solidFill>
                <a:latin typeface="Arial" charset="0"/>
                <a:cs typeface="Arial" charset="0"/>
              </a:defRPr>
            </a:lvl3pPr>
            <a:lvl4pPr marL="1593361" indent="-227623" eaLnBrk="0" hangingPunct="0">
              <a:defRPr>
                <a:solidFill>
                  <a:schemeClr val="tx1"/>
                </a:solidFill>
                <a:latin typeface="Arial" charset="0"/>
                <a:cs typeface="Arial" charset="0"/>
              </a:defRPr>
            </a:lvl4pPr>
            <a:lvl5pPr marL="2048607" indent="-227623" eaLnBrk="0" hangingPunct="0">
              <a:defRPr>
                <a:solidFill>
                  <a:schemeClr val="tx1"/>
                </a:solidFill>
                <a:latin typeface="Arial" charset="0"/>
                <a:cs typeface="Arial" charset="0"/>
              </a:defRPr>
            </a:lvl5pPr>
            <a:lvl6pPr marL="2503854" indent="-227623" eaLnBrk="0" fontAlgn="base" hangingPunct="0">
              <a:spcBef>
                <a:spcPct val="0"/>
              </a:spcBef>
              <a:spcAft>
                <a:spcPct val="0"/>
              </a:spcAft>
              <a:defRPr>
                <a:solidFill>
                  <a:schemeClr val="tx1"/>
                </a:solidFill>
                <a:latin typeface="Arial" charset="0"/>
                <a:cs typeface="Arial" charset="0"/>
              </a:defRPr>
            </a:lvl6pPr>
            <a:lvl7pPr marL="2959099" indent="-227623" eaLnBrk="0" fontAlgn="base" hangingPunct="0">
              <a:spcBef>
                <a:spcPct val="0"/>
              </a:spcBef>
              <a:spcAft>
                <a:spcPct val="0"/>
              </a:spcAft>
              <a:defRPr>
                <a:solidFill>
                  <a:schemeClr val="tx1"/>
                </a:solidFill>
                <a:latin typeface="Arial" charset="0"/>
                <a:cs typeface="Arial" charset="0"/>
              </a:defRPr>
            </a:lvl7pPr>
            <a:lvl8pPr marL="3414346" indent="-227623" eaLnBrk="0" fontAlgn="base" hangingPunct="0">
              <a:spcBef>
                <a:spcPct val="0"/>
              </a:spcBef>
              <a:spcAft>
                <a:spcPct val="0"/>
              </a:spcAft>
              <a:defRPr>
                <a:solidFill>
                  <a:schemeClr val="tx1"/>
                </a:solidFill>
                <a:latin typeface="Arial" charset="0"/>
                <a:cs typeface="Arial" charset="0"/>
              </a:defRPr>
            </a:lvl8pPr>
            <a:lvl9pPr marL="3869592" indent="-227623" eaLnBrk="0" fontAlgn="base" hangingPunct="0">
              <a:spcBef>
                <a:spcPct val="0"/>
              </a:spcBef>
              <a:spcAft>
                <a:spcPct val="0"/>
              </a:spcAft>
              <a:defRPr>
                <a:solidFill>
                  <a:schemeClr val="tx1"/>
                </a:solidFill>
                <a:latin typeface="Arial" charset="0"/>
                <a:cs typeface="Arial" charset="0"/>
              </a:defRPr>
            </a:lvl9pPr>
          </a:lstStyle>
          <a:p>
            <a:pPr eaLnBrk="1" hangingPunct="1"/>
            <a:fld id="{21ED2151-3E10-45D1-B517-02104B847923}" type="slidenum">
              <a:rPr lang="en-US" altLang="en-US" smtClean="0">
                <a:latin typeface="Georgia" pitchFamily="18" charset="0"/>
              </a:rPr>
              <a:pPr eaLnBrk="1" hangingPunct="1"/>
              <a:t>23</a:t>
            </a:fld>
            <a:endParaRPr lang="en-US" altLang="en-US" smtClean="0">
              <a:latin typeface="Georgia"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848600" cy="3276600"/>
          </a:xfrm>
        </p:spPr>
        <p:txBody>
          <a:bodyPr anchor="b">
            <a:noAutofit/>
          </a:bodyPr>
          <a:lstStyle>
            <a:lvl1pPr>
              <a:defRPr sz="5400" cap="all" baseline="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800600"/>
            <a:ext cx="7848600" cy="12954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A6A2844D-D5E1-43DA-844C-615316E3F477}" type="datetime1">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0C3A-F075-4161-9EF7-F8FED9035BF3}" type="slidenum">
              <a:rPr lang="en-US" smtClean="0"/>
              <a:t>‹#›</a:t>
            </a:fld>
            <a:endParaRPr lang="en-US"/>
          </a:p>
        </p:txBody>
      </p:sp>
      <p:cxnSp>
        <p:nvCxnSpPr>
          <p:cNvPr id="8" name="Straight Connector 7"/>
          <p:cNvCxnSpPr/>
          <p:nvPr/>
        </p:nvCxnSpPr>
        <p:spPr>
          <a:xfrm>
            <a:off x="685800" y="411480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4CEFBF-21F2-451E-82A6-7A62C1BB3E76}" type="datetime1">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CB1407-0FB8-4FC4-B758-426EA49ADB85}" type="datetime1">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295400"/>
            <a:ext cx="8229600" cy="4876800"/>
          </a:xfrm>
        </p:spPr>
        <p:txBody>
          <a:bodyPr>
            <a:normAutofit/>
          </a:bodyPr>
          <a:lstStyle>
            <a:lvl1pPr>
              <a:defRPr sz="3200"/>
            </a:lvl1pPr>
            <a:lvl2pPr>
              <a:defRPr sz="28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6EFCFC8-A188-422A-A405-6C4BC5D30D31}" type="datetime1">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A2F0DA-C4A9-42CB-AAB7-1CAD4A194101}" type="datetime1">
              <a:rPr lang="en-US" smtClean="0"/>
              <a:t>7/11/2016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460C3A-F075-4161-9EF7-F8FED9035BF3}"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04D2B3-25F3-4DAE-AF37-CD5585A17BE7}" type="datetime1">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F7FFFE-140A-41EF-A74B-82A2B232D18C}" type="datetime1">
              <a:rPr lang="en-US" smtClean="0"/>
              <a:t>7/11/2016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460C3A-F075-4161-9EF7-F8FED9035BF3}"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6695E2-FA1E-4725-B636-5367968D89B0}" type="datetime1">
              <a:rPr lang="en-US" smtClean="0"/>
              <a:t>7/11/2016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75D39-D0AE-4A80-BEC6-28EBC1020D81}" type="datetime1">
              <a:rPr lang="en-US" smtClean="0"/>
              <a:t>7/11/2016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2E0FC-6522-4859-8B0E-CA51A17BECB6}" type="datetime1">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0C3A-F075-4161-9EF7-F8FED9035BF3}"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0FFFE-6653-4CAF-865B-87DEC82E7DE2}" type="datetime1">
              <a:rPr lang="en-US" smtClean="0"/>
              <a:t>7/11/2016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460C3A-F075-4161-9EF7-F8FED9035BF3}"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6FA915D-266E-4073-A1BD-07B4F337CCA1}" type="datetime1">
              <a:rPr lang="en-US" smtClean="0"/>
              <a:t>7/11/2016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6460C3A-F075-4161-9EF7-F8FED9035BF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801" r:id="rId1"/>
    <p:sldLayoutId id="2147484802" r:id="rId2"/>
    <p:sldLayoutId id="2147484803" r:id="rId3"/>
    <p:sldLayoutId id="2147484804" r:id="rId4"/>
    <p:sldLayoutId id="2147484805" r:id="rId5"/>
    <p:sldLayoutId id="2147484806" r:id="rId6"/>
    <p:sldLayoutId id="2147484807" r:id="rId7"/>
    <p:sldLayoutId id="2147484808" r:id="rId8"/>
    <p:sldLayoutId id="2147484809" r:id="rId9"/>
    <p:sldLayoutId id="2147484810" r:id="rId10"/>
    <p:sldLayoutId id="2147484811"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1098794"/>
            <a:ext cx="8382000" cy="2536825"/>
          </a:xfrm>
        </p:spPr>
        <p:txBody>
          <a:bodyPr/>
          <a:lstStyle/>
          <a:p>
            <a:pPr algn="ctr"/>
            <a:r>
              <a:rPr lang="en-US" sz="4400" cap="none" dirty="0" smtClean="0"/>
              <a:t>Fixing America’s Surface Transportation - (FAST Act)  Implementation</a:t>
            </a:r>
            <a:endParaRPr lang="en-US" sz="4400" cap="none" dirty="0"/>
          </a:p>
        </p:txBody>
      </p:sp>
      <p:sp>
        <p:nvSpPr>
          <p:cNvPr id="3" name="Subtitle 2"/>
          <p:cNvSpPr>
            <a:spLocks noGrp="1"/>
          </p:cNvSpPr>
          <p:nvPr>
            <p:ph type="subTitle" idx="1"/>
          </p:nvPr>
        </p:nvSpPr>
        <p:spPr>
          <a:xfrm>
            <a:off x="685800" y="4419600"/>
            <a:ext cx="7848600" cy="1676400"/>
          </a:xfrm>
        </p:spPr>
        <p:txBody>
          <a:bodyPr>
            <a:normAutofit/>
          </a:bodyPr>
          <a:lstStyle/>
          <a:p>
            <a:pPr algn="ctr"/>
            <a:r>
              <a:rPr lang="en-US" sz="2800" dirty="0" smtClean="0"/>
              <a:t>Transportation Commission</a:t>
            </a:r>
          </a:p>
          <a:p>
            <a:pPr algn="ctr"/>
            <a:r>
              <a:rPr lang="en-US" sz="2800" dirty="0" smtClean="0"/>
              <a:t>Workshop</a:t>
            </a:r>
          </a:p>
          <a:p>
            <a:pPr algn="ctr"/>
            <a:r>
              <a:rPr lang="en-US" sz="2800" dirty="0" smtClean="0"/>
              <a:t>July 12, 2016</a:t>
            </a:r>
            <a:endParaRPr lang="en-US" sz="2800" dirty="0"/>
          </a:p>
        </p:txBody>
      </p:sp>
      <p:sp>
        <p:nvSpPr>
          <p:cNvPr id="4" name="Slide Number Placeholder 3"/>
          <p:cNvSpPr>
            <a:spLocks noGrp="1"/>
          </p:cNvSpPr>
          <p:nvPr>
            <p:ph type="sldNum" sz="quarter" idx="12"/>
          </p:nvPr>
        </p:nvSpPr>
        <p:spPr/>
        <p:txBody>
          <a:bodyPr/>
          <a:lstStyle/>
          <a:p>
            <a:fld id="{66460C3A-F075-4161-9EF7-F8FED9035BF3}" type="slidenum">
              <a:rPr lang="en-US" smtClean="0"/>
              <a:t>1</a:t>
            </a:fld>
            <a:endParaRPr lang="en-US"/>
          </a:p>
        </p:txBody>
      </p:sp>
    </p:spTree>
    <p:extLst>
      <p:ext uri="{BB962C8B-B14F-4D97-AF65-F5344CB8AC3E}">
        <p14:creationId xmlns:p14="http://schemas.microsoft.com/office/powerpoint/2010/main" val="30708659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a:bodyPr>
          <a:lstStyle/>
          <a:p>
            <a:r>
              <a:rPr lang="en-US" sz="2600" dirty="0" smtClean="0"/>
              <a:t>A State </a:t>
            </a:r>
            <a:r>
              <a:rPr lang="en-US" sz="2600" dirty="0"/>
              <a:t>may obligate no more than 10 percent </a:t>
            </a:r>
            <a:r>
              <a:rPr lang="en-US" sz="2600" dirty="0" smtClean="0"/>
              <a:t>of annual apportionment for </a:t>
            </a:r>
            <a:r>
              <a:rPr lang="en-US" sz="2600" dirty="0"/>
              <a:t>freight intermodal or freight rail </a:t>
            </a:r>
            <a:r>
              <a:rPr lang="en-US" sz="2600" dirty="0" smtClean="0"/>
              <a:t>projects </a:t>
            </a:r>
            <a:r>
              <a:rPr lang="en-US" sz="2600" dirty="0"/>
              <a:t>– </a:t>
            </a:r>
          </a:p>
          <a:p>
            <a:pPr lvl="1"/>
            <a:r>
              <a:rPr lang="en-US" sz="2200" dirty="0"/>
              <a:t>Within the boundaries of public or private freight rail or water facilities (including ports); and</a:t>
            </a:r>
          </a:p>
          <a:p>
            <a:pPr lvl="1"/>
            <a:r>
              <a:rPr lang="en-US" sz="2200" dirty="0"/>
              <a:t>That provide surface transportation infrastructure necessary to facilitate direct intermodal interchange, transfer, and access into or out of the facility</a:t>
            </a:r>
            <a:r>
              <a:rPr lang="en-US" sz="2200" dirty="0" smtClean="0"/>
              <a:t>.</a:t>
            </a:r>
          </a:p>
          <a:p>
            <a:pPr lvl="1"/>
            <a:endParaRPr lang="en-US" sz="1050" dirty="0"/>
          </a:p>
          <a:p>
            <a:pPr marL="182880" lvl="2">
              <a:buSzPct val="85000"/>
            </a:pPr>
            <a:r>
              <a:rPr lang="en-US" sz="2600" dirty="0"/>
              <a:t>Effective in </a:t>
            </a:r>
            <a:r>
              <a:rPr lang="en-US" sz="2600" dirty="0" smtClean="0"/>
              <a:t>two </a:t>
            </a:r>
            <a:r>
              <a:rPr lang="en-US" sz="2600" dirty="0"/>
              <a:t>years, a State may not obligate funds apportioned for the NHFP unless the State has developed a State Freight Plan</a:t>
            </a:r>
          </a:p>
          <a:p>
            <a:endParaRPr lang="en-US" sz="2600" dirty="0"/>
          </a:p>
        </p:txBody>
      </p:sp>
      <p:sp>
        <p:nvSpPr>
          <p:cNvPr id="4" name="Slide Number Placeholder 3"/>
          <p:cNvSpPr>
            <a:spLocks noGrp="1"/>
          </p:cNvSpPr>
          <p:nvPr>
            <p:ph type="sldNum" sz="quarter" idx="12"/>
          </p:nvPr>
        </p:nvSpPr>
        <p:spPr/>
        <p:txBody>
          <a:bodyPr/>
          <a:lstStyle/>
          <a:p>
            <a:fld id="{66460C3A-F075-4161-9EF7-F8FED9035BF3}" type="slidenum">
              <a:rPr lang="en-US" smtClean="0"/>
              <a:t>10</a:t>
            </a:fld>
            <a:endParaRPr lang="en-US"/>
          </a:p>
        </p:txBody>
      </p:sp>
      <p:sp>
        <p:nvSpPr>
          <p:cNvPr id="6" name="Title 1"/>
          <p:cNvSpPr>
            <a:spLocks noGrp="1"/>
          </p:cNvSpPr>
          <p:nvPr>
            <p:ph type="title"/>
          </p:nvPr>
        </p:nvSpPr>
        <p:spPr>
          <a:xfrm>
            <a:off x="457200" y="685800"/>
            <a:ext cx="8229600" cy="838200"/>
          </a:xfrm>
        </p:spPr>
        <p:txBody>
          <a:bodyPr>
            <a:normAutofit fontScale="90000"/>
          </a:bodyPr>
          <a:lstStyle/>
          <a:p>
            <a:r>
              <a:rPr lang="en-US" sz="3100" dirty="0" smtClean="0"/>
              <a:t>Commission </a:t>
            </a:r>
            <a:r>
              <a:rPr lang="en-US" sz="3100" dirty="0"/>
              <a:t>Decisions - </a:t>
            </a:r>
            <a:r>
              <a:rPr lang="en-US" sz="3200" dirty="0"/>
              <a:t>Use of </a:t>
            </a:r>
            <a:r>
              <a:rPr lang="en-US" sz="3200" dirty="0" smtClean="0"/>
              <a:t>freight funding</a:t>
            </a:r>
            <a:r>
              <a:rPr lang="en-US" dirty="0"/>
              <a:t/>
            </a:r>
            <a:br>
              <a:rPr lang="en-US" dirty="0"/>
            </a:br>
            <a:endParaRPr lang="en-US" dirty="0"/>
          </a:p>
        </p:txBody>
      </p:sp>
    </p:spTree>
    <p:extLst>
      <p:ext uri="{BB962C8B-B14F-4D97-AF65-F5344CB8AC3E}">
        <p14:creationId xmlns:p14="http://schemas.microsoft.com/office/powerpoint/2010/main" val="3364513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a:bodyPr>
          <a:lstStyle/>
          <a:p>
            <a:r>
              <a:rPr lang="en-US" sz="2600" dirty="0" smtClean="0"/>
              <a:t>Input:</a:t>
            </a:r>
          </a:p>
          <a:p>
            <a:pPr lvl="1"/>
            <a:r>
              <a:rPr lang="en-US" sz="2200" dirty="0" smtClean="0"/>
              <a:t>Most of the input received supported setting aside 10 percent for freight intermodal or freight rail projects.</a:t>
            </a:r>
          </a:p>
          <a:p>
            <a:pPr lvl="1"/>
            <a:r>
              <a:rPr lang="en-US" sz="2200" dirty="0" smtClean="0"/>
              <a:t>Two counties were against utilizing the flexibility and recommended all of the funding go towards road projects.</a:t>
            </a:r>
          </a:p>
        </p:txBody>
      </p:sp>
      <p:sp>
        <p:nvSpPr>
          <p:cNvPr id="4" name="Slide Number Placeholder 3"/>
          <p:cNvSpPr>
            <a:spLocks noGrp="1"/>
          </p:cNvSpPr>
          <p:nvPr>
            <p:ph type="sldNum" sz="quarter" idx="12"/>
          </p:nvPr>
        </p:nvSpPr>
        <p:spPr/>
        <p:txBody>
          <a:bodyPr/>
          <a:lstStyle/>
          <a:p>
            <a:fld id="{66460C3A-F075-4161-9EF7-F8FED9035BF3}" type="slidenum">
              <a:rPr lang="en-US" smtClean="0"/>
              <a:t>11</a:t>
            </a:fld>
            <a:endParaRPr lang="en-US"/>
          </a:p>
        </p:txBody>
      </p:sp>
      <p:sp>
        <p:nvSpPr>
          <p:cNvPr id="6" name="Title 1"/>
          <p:cNvSpPr>
            <a:spLocks noGrp="1"/>
          </p:cNvSpPr>
          <p:nvPr>
            <p:ph type="title"/>
          </p:nvPr>
        </p:nvSpPr>
        <p:spPr>
          <a:xfrm>
            <a:off x="457200" y="685800"/>
            <a:ext cx="8229600" cy="838200"/>
          </a:xfrm>
        </p:spPr>
        <p:txBody>
          <a:bodyPr>
            <a:normAutofit fontScale="90000"/>
          </a:bodyPr>
          <a:lstStyle/>
          <a:p>
            <a:r>
              <a:rPr lang="en-US" sz="3100" dirty="0" smtClean="0"/>
              <a:t>Commission </a:t>
            </a:r>
            <a:r>
              <a:rPr lang="en-US" sz="3100" dirty="0"/>
              <a:t>Decisions - </a:t>
            </a:r>
            <a:r>
              <a:rPr lang="en-US" sz="3200" dirty="0"/>
              <a:t>Use of </a:t>
            </a:r>
            <a:r>
              <a:rPr lang="en-US" sz="3200" dirty="0" smtClean="0"/>
              <a:t>freight funding</a:t>
            </a:r>
            <a:r>
              <a:rPr lang="en-US" dirty="0"/>
              <a:t/>
            </a:r>
            <a:br>
              <a:rPr lang="en-US" dirty="0"/>
            </a:br>
            <a:endParaRPr lang="en-US" dirty="0"/>
          </a:p>
        </p:txBody>
      </p:sp>
    </p:spTree>
    <p:extLst>
      <p:ext uri="{BB962C8B-B14F-4D97-AF65-F5344CB8AC3E}">
        <p14:creationId xmlns:p14="http://schemas.microsoft.com/office/powerpoint/2010/main" val="1830375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410200"/>
          </a:xfrm>
        </p:spPr>
        <p:txBody>
          <a:bodyPr>
            <a:normAutofit/>
          </a:bodyPr>
          <a:lstStyle/>
          <a:p>
            <a:r>
              <a:rPr lang="en-US" sz="2600" dirty="0" smtClean="0"/>
              <a:t>Iowa receives just over $20 million per year for Highway Safety Improvement Program (HSIP)</a:t>
            </a:r>
          </a:p>
          <a:p>
            <a:r>
              <a:rPr lang="en-US" sz="2600" dirty="0" smtClean="0"/>
              <a:t>With MAP-21, Commission set aside $2 million per year to support safety improvements on secondary roads.  This was in response to MAP-21 elimination of the High Risk Rural Roads Program.</a:t>
            </a:r>
          </a:p>
          <a:p>
            <a:r>
              <a:rPr lang="en-US" sz="2600" dirty="0" smtClean="0"/>
              <a:t>Continue to set-aside funding for HSIP – Secondary?</a:t>
            </a:r>
            <a:endParaRPr lang="en-US" sz="2600" dirty="0"/>
          </a:p>
          <a:p>
            <a:endParaRPr lang="en-US" sz="2600" dirty="0"/>
          </a:p>
        </p:txBody>
      </p:sp>
      <p:sp>
        <p:nvSpPr>
          <p:cNvPr id="4" name="Slide Number Placeholder 3"/>
          <p:cNvSpPr>
            <a:spLocks noGrp="1"/>
          </p:cNvSpPr>
          <p:nvPr>
            <p:ph type="sldNum" sz="quarter" idx="12"/>
          </p:nvPr>
        </p:nvSpPr>
        <p:spPr/>
        <p:txBody>
          <a:bodyPr/>
          <a:lstStyle/>
          <a:p>
            <a:fld id="{66460C3A-F075-4161-9EF7-F8FED9035BF3}" type="slidenum">
              <a:rPr lang="en-US" smtClean="0"/>
              <a:t>12</a:t>
            </a:fld>
            <a:endParaRPr lang="en-US"/>
          </a:p>
        </p:txBody>
      </p:sp>
      <p:sp>
        <p:nvSpPr>
          <p:cNvPr id="6" name="Title 1"/>
          <p:cNvSpPr>
            <a:spLocks noGrp="1"/>
          </p:cNvSpPr>
          <p:nvPr>
            <p:ph type="title"/>
          </p:nvPr>
        </p:nvSpPr>
        <p:spPr>
          <a:xfrm>
            <a:off x="533400" y="533400"/>
            <a:ext cx="8229600" cy="838200"/>
          </a:xfrm>
        </p:spPr>
        <p:txBody>
          <a:bodyPr>
            <a:normAutofit fontScale="90000"/>
          </a:bodyPr>
          <a:lstStyle/>
          <a:p>
            <a:r>
              <a:rPr lang="en-US" sz="3100" dirty="0" smtClean="0"/>
              <a:t>Commission </a:t>
            </a:r>
            <a:r>
              <a:rPr lang="en-US" sz="3100" dirty="0"/>
              <a:t>Decisions - </a:t>
            </a:r>
            <a:r>
              <a:rPr lang="en-US" sz="3200" dirty="0"/>
              <a:t>Use of Highway Safety Improvement Program </a:t>
            </a:r>
            <a:r>
              <a:rPr lang="en-US" sz="3200" dirty="0" smtClean="0"/>
              <a:t>funding</a:t>
            </a:r>
            <a:endParaRPr lang="en-US" dirty="0"/>
          </a:p>
        </p:txBody>
      </p:sp>
    </p:spTree>
    <p:extLst>
      <p:ext uri="{BB962C8B-B14F-4D97-AF65-F5344CB8AC3E}">
        <p14:creationId xmlns:p14="http://schemas.microsoft.com/office/powerpoint/2010/main" val="2444558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a:bodyPr>
          <a:lstStyle/>
          <a:p>
            <a:r>
              <a:rPr lang="en-US" sz="2600" dirty="0" smtClean="0"/>
              <a:t>Input:</a:t>
            </a:r>
          </a:p>
          <a:p>
            <a:pPr lvl="1"/>
            <a:r>
              <a:rPr lang="en-US" sz="2200" dirty="0" smtClean="0"/>
              <a:t>General consensus to continue to set-aside $2 million per year for HSIP – Secondary Program</a:t>
            </a:r>
          </a:p>
        </p:txBody>
      </p:sp>
      <p:sp>
        <p:nvSpPr>
          <p:cNvPr id="4" name="Slide Number Placeholder 3"/>
          <p:cNvSpPr>
            <a:spLocks noGrp="1"/>
          </p:cNvSpPr>
          <p:nvPr>
            <p:ph type="sldNum" sz="quarter" idx="12"/>
          </p:nvPr>
        </p:nvSpPr>
        <p:spPr/>
        <p:txBody>
          <a:bodyPr/>
          <a:lstStyle/>
          <a:p>
            <a:fld id="{66460C3A-F075-4161-9EF7-F8FED9035BF3}" type="slidenum">
              <a:rPr lang="en-US" smtClean="0"/>
              <a:t>13</a:t>
            </a:fld>
            <a:endParaRPr lang="en-US"/>
          </a:p>
        </p:txBody>
      </p:sp>
      <p:sp>
        <p:nvSpPr>
          <p:cNvPr id="6" name="Title 1"/>
          <p:cNvSpPr>
            <a:spLocks noGrp="1"/>
          </p:cNvSpPr>
          <p:nvPr>
            <p:ph type="title"/>
          </p:nvPr>
        </p:nvSpPr>
        <p:spPr>
          <a:xfrm>
            <a:off x="457200" y="685800"/>
            <a:ext cx="8229600" cy="838200"/>
          </a:xfrm>
        </p:spPr>
        <p:txBody>
          <a:bodyPr>
            <a:normAutofit fontScale="90000"/>
          </a:bodyPr>
          <a:lstStyle/>
          <a:p>
            <a:r>
              <a:rPr lang="en-US" sz="3100" dirty="0" smtClean="0"/>
              <a:t>Commission </a:t>
            </a:r>
            <a:r>
              <a:rPr lang="en-US" sz="3100" dirty="0"/>
              <a:t>Decisions - </a:t>
            </a:r>
            <a:r>
              <a:rPr lang="en-US" sz="3200" dirty="0"/>
              <a:t>Use of Highway Safety Improvement Program </a:t>
            </a:r>
            <a:r>
              <a:rPr lang="en-US" sz="3200" dirty="0" smtClean="0"/>
              <a:t>funding</a:t>
            </a:r>
            <a:r>
              <a:rPr lang="en-US" dirty="0"/>
              <a:t/>
            </a:r>
            <a:br>
              <a:rPr lang="en-US" dirty="0"/>
            </a:br>
            <a:endParaRPr lang="en-US" dirty="0"/>
          </a:p>
        </p:txBody>
      </p:sp>
    </p:spTree>
    <p:extLst>
      <p:ext uri="{BB962C8B-B14F-4D97-AF65-F5344CB8AC3E}">
        <p14:creationId xmlns:p14="http://schemas.microsoft.com/office/powerpoint/2010/main" val="1891275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Commission Decisions - Distribution of Surface Transportation Block Grant Program funding</a:t>
            </a:r>
          </a:p>
        </p:txBody>
      </p:sp>
      <p:sp>
        <p:nvSpPr>
          <p:cNvPr id="3" name="Content Placeholder 2"/>
          <p:cNvSpPr>
            <a:spLocks noGrp="1"/>
          </p:cNvSpPr>
          <p:nvPr>
            <p:ph idx="1"/>
          </p:nvPr>
        </p:nvSpPr>
        <p:spPr/>
        <p:txBody>
          <a:bodyPr>
            <a:normAutofit/>
          </a:bodyPr>
          <a:lstStyle/>
          <a:p>
            <a:r>
              <a:rPr lang="en-US" sz="2800" dirty="0" smtClean="0"/>
              <a:t>Surface Transportation Program</a:t>
            </a:r>
          </a:p>
          <a:p>
            <a:pPr lvl="1"/>
            <a:r>
              <a:rPr lang="en-US" sz="2400" dirty="0" smtClean="0"/>
              <a:t>Renamed the “Surface Transportation Block Grant Program”</a:t>
            </a:r>
          </a:p>
          <a:p>
            <a:pPr lvl="1"/>
            <a:r>
              <a:rPr lang="en-US" sz="2400" dirty="0" smtClean="0"/>
              <a:t>Portion of funds allocated based on population gradually increases:</a:t>
            </a:r>
            <a:endParaRPr lang="en-US" dirty="0" smtClean="0"/>
          </a:p>
          <a:p>
            <a:pPr lvl="2"/>
            <a:r>
              <a:rPr lang="en-US" sz="2000" dirty="0" smtClean="0"/>
              <a:t>2015 = 50 percent (MAP-21)</a:t>
            </a:r>
          </a:p>
          <a:p>
            <a:pPr lvl="2"/>
            <a:r>
              <a:rPr lang="en-US" sz="2000" dirty="0" smtClean="0"/>
              <a:t>2016 = 51 percent</a:t>
            </a:r>
          </a:p>
          <a:p>
            <a:pPr lvl="2"/>
            <a:r>
              <a:rPr lang="en-US" sz="2000" dirty="0" smtClean="0"/>
              <a:t>2017 = 52 percent</a:t>
            </a:r>
          </a:p>
          <a:p>
            <a:pPr lvl="2"/>
            <a:r>
              <a:rPr lang="en-US" sz="2000" dirty="0" smtClean="0"/>
              <a:t>2018 = 53 percent</a:t>
            </a:r>
          </a:p>
          <a:p>
            <a:pPr lvl="2"/>
            <a:r>
              <a:rPr lang="en-US" sz="2000" dirty="0" smtClean="0"/>
              <a:t>2019 = 54 percent</a:t>
            </a:r>
          </a:p>
          <a:p>
            <a:pPr lvl="2"/>
            <a:r>
              <a:rPr lang="en-US" sz="2000" dirty="0" smtClean="0"/>
              <a:t>2020 = 55 percent</a:t>
            </a:r>
            <a:endParaRPr lang="en-US" sz="2000" dirty="0"/>
          </a:p>
        </p:txBody>
      </p:sp>
      <p:sp>
        <p:nvSpPr>
          <p:cNvPr id="4" name="Slide Number Placeholder 3"/>
          <p:cNvSpPr>
            <a:spLocks noGrp="1"/>
          </p:cNvSpPr>
          <p:nvPr>
            <p:ph type="sldNum" sz="quarter" idx="12"/>
          </p:nvPr>
        </p:nvSpPr>
        <p:spPr/>
        <p:txBody>
          <a:bodyPr/>
          <a:lstStyle/>
          <a:p>
            <a:fld id="{66460C3A-F075-4161-9EF7-F8FED9035BF3}" type="slidenum">
              <a:rPr lang="en-US" smtClean="0"/>
              <a:t>14</a:t>
            </a:fld>
            <a:endParaRPr lang="en-US"/>
          </a:p>
        </p:txBody>
      </p:sp>
    </p:spTree>
    <p:extLst>
      <p:ext uri="{BB962C8B-B14F-4D97-AF65-F5344CB8AC3E}">
        <p14:creationId xmlns:p14="http://schemas.microsoft.com/office/powerpoint/2010/main" val="2172187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671291567"/>
              </p:ext>
            </p:extLst>
          </p:nvPr>
        </p:nvGraphicFramePr>
        <p:xfrm>
          <a:off x="1676400" y="82781"/>
          <a:ext cx="5629831" cy="6783686"/>
        </p:xfrm>
        <a:graphic>
          <a:graphicData uri="http://schemas.openxmlformats.org/presentationml/2006/ole">
            <mc:AlternateContent xmlns:mc="http://schemas.openxmlformats.org/markup-compatibility/2006">
              <mc:Choice xmlns:v="urn:schemas-microsoft-com:vml" Requires="v">
                <p:oleObj spid="_x0000_s1059" name="Visio" r:id="rId3" imgW="9340117" imgH="11254410" progId="Visio.Drawing.11">
                  <p:embed/>
                </p:oleObj>
              </mc:Choice>
              <mc:Fallback>
                <p:oleObj name="Visio" r:id="rId3" imgW="9340117" imgH="11254410" progId="Visio.Drawing.11">
                  <p:embed/>
                  <p:pic>
                    <p:nvPicPr>
                      <p:cNvPr id="0" name=""/>
                      <p:cNvPicPr/>
                      <p:nvPr/>
                    </p:nvPicPr>
                    <p:blipFill>
                      <a:blip r:embed="rId4"/>
                      <a:stretch>
                        <a:fillRect/>
                      </a:stretch>
                    </p:blipFill>
                    <p:spPr>
                      <a:xfrm>
                        <a:off x="1676400" y="82781"/>
                        <a:ext cx="5629831" cy="6783686"/>
                      </a:xfrm>
                      <a:prstGeom prst="rect">
                        <a:avLst/>
                      </a:prstGeom>
                    </p:spPr>
                  </p:pic>
                </p:oleObj>
              </mc:Fallback>
            </mc:AlternateContent>
          </a:graphicData>
        </a:graphic>
      </p:graphicFrame>
    </p:spTree>
    <p:extLst>
      <p:ext uri="{BB962C8B-B14F-4D97-AF65-F5344CB8AC3E}">
        <p14:creationId xmlns:p14="http://schemas.microsoft.com/office/powerpoint/2010/main" val="3358635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2306773002"/>
              </p:ext>
            </p:extLst>
          </p:nvPr>
        </p:nvGraphicFramePr>
        <p:xfrm>
          <a:off x="1524000" y="-8467"/>
          <a:ext cx="5498065" cy="6695800"/>
        </p:xfrm>
        <a:graphic>
          <a:graphicData uri="http://schemas.openxmlformats.org/presentationml/2006/ole">
            <mc:AlternateContent xmlns:mc="http://schemas.openxmlformats.org/markup-compatibility/2006">
              <mc:Choice xmlns:v="urn:schemas-microsoft-com:vml" Requires="v">
                <p:oleObj spid="_x0000_s2083" name="Visio" r:id="rId3" imgW="9340117" imgH="11374830" progId="Visio.Drawing.11">
                  <p:embed/>
                </p:oleObj>
              </mc:Choice>
              <mc:Fallback>
                <p:oleObj name="Visio" r:id="rId3" imgW="9340117" imgH="11374830" progId="Visio.Drawing.11">
                  <p:embed/>
                  <p:pic>
                    <p:nvPicPr>
                      <p:cNvPr id="0" name=""/>
                      <p:cNvPicPr/>
                      <p:nvPr/>
                    </p:nvPicPr>
                    <p:blipFill>
                      <a:blip r:embed="rId4"/>
                      <a:stretch>
                        <a:fillRect/>
                      </a:stretch>
                    </p:blipFill>
                    <p:spPr>
                      <a:xfrm>
                        <a:off x="1524000" y="-8467"/>
                        <a:ext cx="5498065" cy="6695800"/>
                      </a:xfrm>
                      <a:prstGeom prst="rect">
                        <a:avLst/>
                      </a:prstGeom>
                    </p:spPr>
                  </p:pic>
                </p:oleObj>
              </mc:Fallback>
            </mc:AlternateContent>
          </a:graphicData>
        </a:graphic>
      </p:graphicFrame>
      <p:sp>
        <p:nvSpPr>
          <p:cNvPr id="2" name="Rectangle 1"/>
          <p:cNvSpPr/>
          <p:nvPr/>
        </p:nvSpPr>
        <p:spPr>
          <a:xfrm>
            <a:off x="2286000" y="914400"/>
            <a:ext cx="990600"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8723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43000"/>
            <a:ext cx="8686800" cy="3967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90631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Commission Decisions - Distribution of Surface Transportation Block Grant Program funding</a:t>
            </a:r>
          </a:p>
        </p:txBody>
      </p:sp>
      <p:sp>
        <p:nvSpPr>
          <p:cNvPr id="3" name="Content Placeholder 2"/>
          <p:cNvSpPr>
            <a:spLocks noGrp="1"/>
          </p:cNvSpPr>
          <p:nvPr>
            <p:ph idx="1"/>
          </p:nvPr>
        </p:nvSpPr>
        <p:spPr/>
        <p:txBody>
          <a:bodyPr>
            <a:normAutofit/>
          </a:bodyPr>
          <a:lstStyle/>
          <a:p>
            <a:r>
              <a:rPr lang="en-US" sz="2800" dirty="0" smtClean="0"/>
              <a:t>Input:</a:t>
            </a:r>
          </a:p>
          <a:p>
            <a:pPr lvl="1"/>
            <a:r>
              <a:rPr lang="en-US" sz="2400" dirty="0" smtClean="0"/>
              <a:t>General consensus supportive of current STBG allocation process with a separate allocation for bridge funding.</a:t>
            </a:r>
          </a:p>
          <a:p>
            <a:pPr lvl="1"/>
            <a:r>
              <a:rPr lang="en-US" sz="2400" dirty="0" smtClean="0"/>
              <a:t>General </a:t>
            </a:r>
            <a:r>
              <a:rPr lang="en-US" sz="2400" dirty="0" smtClean="0"/>
              <a:t>consensus for equal growth of bridge funding and the STBG funding targeted to MPOs and RPAs.</a:t>
            </a:r>
          </a:p>
          <a:p>
            <a:pPr lvl="1"/>
            <a:endParaRPr lang="en-US" sz="2400" dirty="0" smtClean="0"/>
          </a:p>
        </p:txBody>
      </p:sp>
      <p:sp>
        <p:nvSpPr>
          <p:cNvPr id="4" name="Slide Number Placeholder 3"/>
          <p:cNvSpPr>
            <a:spLocks noGrp="1"/>
          </p:cNvSpPr>
          <p:nvPr>
            <p:ph type="sldNum" sz="quarter" idx="12"/>
          </p:nvPr>
        </p:nvSpPr>
        <p:spPr/>
        <p:txBody>
          <a:bodyPr/>
          <a:lstStyle/>
          <a:p>
            <a:fld id="{66460C3A-F075-4161-9EF7-F8FED9035BF3}" type="slidenum">
              <a:rPr lang="en-US" smtClean="0"/>
              <a:t>18</a:t>
            </a:fld>
            <a:endParaRPr lang="en-US"/>
          </a:p>
        </p:txBody>
      </p:sp>
    </p:spTree>
    <p:extLst>
      <p:ext uri="{BB962C8B-B14F-4D97-AF65-F5344CB8AC3E}">
        <p14:creationId xmlns:p14="http://schemas.microsoft.com/office/powerpoint/2010/main" val="81361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23862" y="533400"/>
            <a:ext cx="8610600" cy="838200"/>
          </a:xfrm>
        </p:spPr>
        <p:txBody>
          <a:bodyPr>
            <a:noAutofit/>
          </a:bodyPr>
          <a:lstStyle/>
          <a:p>
            <a:r>
              <a:rPr lang="en-US" sz="2400" dirty="0"/>
              <a:t>Commission Decisions - Use of Surface Transportation Block Grant Program Set-aside funding (formerly Transportation Alternatives Program)</a:t>
            </a:r>
            <a:endParaRPr lang="en-US" altLang="en-US" sz="1800" b="1" dirty="0" smtClean="0"/>
          </a:p>
        </p:txBody>
      </p:sp>
      <p:sp>
        <p:nvSpPr>
          <p:cNvPr id="41987" name="Text Box 17"/>
          <p:cNvSpPr txBox="1">
            <a:spLocks noChangeArrowheads="1"/>
          </p:cNvSpPr>
          <p:nvPr/>
        </p:nvSpPr>
        <p:spPr bwMode="auto">
          <a:xfrm>
            <a:off x="3800475" y="1634331"/>
            <a:ext cx="1857375" cy="677863"/>
          </a:xfrm>
          <a:prstGeom prst="rect">
            <a:avLst/>
          </a:prstGeom>
          <a:solidFill>
            <a:schemeClr val="accent4">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Transportation</a:t>
            </a:r>
          </a:p>
          <a:p>
            <a:pPr algn="ctr">
              <a:defRPr/>
            </a:pPr>
            <a:r>
              <a:rPr lang="en-US" sz="1400" dirty="0"/>
              <a:t>Alternatives Program</a:t>
            </a:r>
          </a:p>
          <a:p>
            <a:pPr algn="ctr">
              <a:defRPr/>
            </a:pPr>
            <a:r>
              <a:rPr lang="en-US" sz="1000" dirty="0"/>
              <a:t>$</a:t>
            </a:r>
            <a:r>
              <a:rPr lang="en-US" sz="1000" dirty="0" smtClean="0"/>
              <a:t>10,574,270</a:t>
            </a:r>
            <a:endParaRPr lang="en-US" sz="1000" dirty="0"/>
          </a:p>
        </p:txBody>
      </p:sp>
      <p:sp>
        <p:nvSpPr>
          <p:cNvPr id="41990" name="Text Box 20"/>
          <p:cNvSpPr txBox="1">
            <a:spLocks noChangeArrowheads="1"/>
          </p:cNvSpPr>
          <p:nvPr/>
        </p:nvSpPr>
        <p:spPr bwMode="auto">
          <a:xfrm>
            <a:off x="5942013" y="3255169"/>
            <a:ext cx="1876425" cy="677862"/>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50% Available to</a:t>
            </a:r>
          </a:p>
          <a:p>
            <a:pPr algn="ctr">
              <a:defRPr/>
            </a:pPr>
            <a:r>
              <a:rPr lang="en-US" sz="1400" dirty="0"/>
              <a:t>Any Area of the State</a:t>
            </a:r>
          </a:p>
          <a:p>
            <a:pPr algn="ctr">
              <a:defRPr/>
            </a:pPr>
            <a:r>
              <a:rPr lang="en-US" sz="1000" dirty="0"/>
              <a:t>$</a:t>
            </a:r>
            <a:r>
              <a:rPr lang="en-US" sz="1000" dirty="0" smtClean="0"/>
              <a:t>4,599,726</a:t>
            </a:r>
            <a:endParaRPr lang="en-US" sz="1000" dirty="0"/>
          </a:p>
        </p:txBody>
      </p:sp>
      <p:sp>
        <p:nvSpPr>
          <p:cNvPr id="41993" name="Text Box 23"/>
          <p:cNvSpPr txBox="1">
            <a:spLocks noChangeArrowheads="1"/>
          </p:cNvSpPr>
          <p:nvPr/>
        </p:nvSpPr>
        <p:spPr bwMode="auto">
          <a:xfrm>
            <a:off x="2324100" y="5901531"/>
            <a:ext cx="758825" cy="523875"/>
          </a:xfrm>
          <a:prstGeom prst="rect">
            <a:avLst/>
          </a:prstGeom>
          <a:solidFill>
            <a:schemeClr val="accent3">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a:spAutoFit/>
          </a:bodyPr>
          <a:lstStyle/>
          <a:p>
            <a:pPr algn="ctr">
              <a:defRPr/>
            </a:pPr>
            <a:r>
              <a:rPr lang="en-US" sz="1400" dirty="0"/>
              <a:t>TMAs</a:t>
            </a:r>
          </a:p>
          <a:p>
            <a:pPr algn="ctr">
              <a:defRPr/>
            </a:pPr>
            <a:endParaRPr lang="en-US" sz="1400" dirty="0"/>
          </a:p>
        </p:txBody>
      </p:sp>
      <p:sp>
        <p:nvSpPr>
          <p:cNvPr id="41994" name="Text Box 24"/>
          <p:cNvSpPr txBox="1">
            <a:spLocks noChangeArrowheads="1"/>
          </p:cNvSpPr>
          <p:nvPr/>
        </p:nvSpPr>
        <p:spPr bwMode="auto">
          <a:xfrm>
            <a:off x="457200" y="5890419"/>
            <a:ext cx="762000" cy="523875"/>
          </a:xfrm>
          <a:prstGeom prst="rect">
            <a:avLst/>
          </a:prstGeom>
          <a:solidFill>
            <a:schemeClr val="accent3">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a:spAutoFit/>
          </a:bodyPr>
          <a:lstStyle/>
          <a:p>
            <a:pPr algn="ctr">
              <a:defRPr/>
            </a:pPr>
            <a:r>
              <a:rPr lang="en-US" sz="1400" dirty="0"/>
              <a:t>MPOs</a:t>
            </a:r>
          </a:p>
          <a:p>
            <a:pPr algn="ctr">
              <a:defRPr/>
            </a:pPr>
            <a:endParaRPr lang="en-US" sz="1400" dirty="0"/>
          </a:p>
        </p:txBody>
      </p:sp>
      <p:sp>
        <p:nvSpPr>
          <p:cNvPr id="41995" name="Text Box 25"/>
          <p:cNvSpPr txBox="1">
            <a:spLocks noChangeArrowheads="1"/>
          </p:cNvSpPr>
          <p:nvPr/>
        </p:nvSpPr>
        <p:spPr bwMode="auto">
          <a:xfrm>
            <a:off x="1398588" y="5890419"/>
            <a:ext cx="760412" cy="523875"/>
          </a:xfrm>
          <a:prstGeom prst="rect">
            <a:avLst/>
          </a:prstGeom>
          <a:solidFill>
            <a:schemeClr val="accent3">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a:spAutoFit/>
          </a:bodyPr>
          <a:lstStyle/>
          <a:p>
            <a:pPr algn="ctr">
              <a:defRPr/>
            </a:pPr>
            <a:r>
              <a:rPr lang="en-US" sz="1400" dirty="0"/>
              <a:t>RPAs</a:t>
            </a:r>
          </a:p>
          <a:p>
            <a:pPr algn="ctr">
              <a:defRPr/>
            </a:pPr>
            <a:endParaRPr lang="en-US" sz="1400" dirty="0"/>
          </a:p>
        </p:txBody>
      </p:sp>
      <p:cxnSp>
        <p:nvCxnSpPr>
          <p:cNvPr id="81" name="Elbow Connector 80"/>
          <p:cNvCxnSpPr>
            <a:stCxn id="41987" idx="2"/>
            <a:endCxn id="41990" idx="0"/>
          </p:cNvCxnSpPr>
          <p:nvPr/>
        </p:nvCxnSpPr>
        <p:spPr>
          <a:xfrm rot="16200000" flipH="1">
            <a:off x="5333206" y="1708151"/>
            <a:ext cx="942975" cy="2151062"/>
          </a:xfrm>
          <a:prstGeom prst="bentConnector3">
            <a:avLst>
              <a:gd name="adj1" fmla="val 7255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8" name="TextBox 137"/>
          <p:cNvSpPr txBox="1"/>
          <p:nvPr/>
        </p:nvSpPr>
        <p:spPr>
          <a:xfrm>
            <a:off x="1025525" y="2108994"/>
            <a:ext cx="1190625" cy="676275"/>
          </a:xfrm>
          <a:prstGeom prst="rect">
            <a:avLst/>
          </a:prstGeom>
          <a:solidFill>
            <a:schemeClr val="accent4">
              <a:lumMod val="40000"/>
              <a:lumOff val="60000"/>
            </a:schemeClr>
          </a:solidFill>
          <a:ln>
            <a:solidFill>
              <a:schemeClr val="tx1"/>
            </a:solidFill>
          </a:ln>
          <a:effectLst>
            <a:outerShdw blurRad="50800" dist="38100" dir="13500000" algn="br" rotWithShape="0">
              <a:prstClr val="black">
                <a:alpha val="40000"/>
              </a:prstClr>
            </a:outerShdw>
          </a:effectLst>
        </p:spPr>
        <p:txBody>
          <a:bodyPr wrap="none">
            <a:spAutoFit/>
          </a:bodyPr>
          <a:lstStyle/>
          <a:p>
            <a:pPr algn="ctr">
              <a:defRPr/>
            </a:pPr>
            <a:r>
              <a:rPr lang="en-US" sz="1400" dirty="0"/>
              <a:t>Recreational</a:t>
            </a:r>
          </a:p>
          <a:p>
            <a:pPr algn="ctr">
              <a:defRPr/>
            </a:pPr>
            <a:r>
              <a:rPr lang="en-US" sz="1400" dirty="0"/>
              <a:t>Trails</a:t>
            </a:r>
          </a:p>
          <a:p>
            <a:pPr algn="ctr">
              <a:defRPr/>
            </a:pPr>
            <a:r>
              <a:rPr lang="en-US" sz="1000" dirty="0"/>
              <a:t>$1,374,817</a:t>
            </a:r>
          </a:p>
        </p:txBody>
      </p:sp>
      <p:cxnSp>
        <p:nvCxnSpPr>
          <p:cNvPr id="142" name="Straight Arrow Connector 141"/>
          <p:cNvCxnSpPr>
            <a:endCxn id="138" idx="3"/>
          </p:cNvCxnSpPr>
          <p:nvPr/>
        </p:nvCxnSpPr>
        <p:spPr>
          <a:xfrm flipH="1">
            <a:off x="2216150" y="2447131"/>
            <a:ext cx="2538413" cy="0"/>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2" name="Text Box 25"/>
          <p:cNvSpPr txBox="1">
            <a:spLocks noChangeArrowheads="1"/>
          </p:cNvSpPr>
          <p:nvPr/>
        </p:nvSpPr>
        <p:spPr bwMode="auto">
          <a:xfrm>
            <a:off x="7075488" y="4341019"/>
            <a:ext cx="1604962" cy="677862"/>
          </a:xfrm>
          <a:prstGeom prst="rect">
            <a:avLst/>
          </a:prstGeom>
          <a:solidFill>
            <a:schemeClr val="accent3">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Discretionary for</a:t>
            </a:r>
          </a:p>
          <a:p>
            <a:pPr algn="ctr">
              <a:defRPr/>
            </a:pPr>
            <a:r>
              <a:rPr lang="en-US" sz="1400" dirty="0"/>
              <a:t>Statewide Awards</a:t>
            </a:r>
          </a:p>
          <a:p>
            <a:pPr algn="ctr">
              <a:defRPr/>
            </a:pPr>
            <a:r>
              <a:rPr lang="en-US" sz="1000" dirty="0"/>
              <a:t>$1,000,000</a:t>
            </a:r>
          </a:p>
        </p:txBody>
      </p:sp>
      <p:sp>
        <p:nvSpPr>
          <p:cNvPr id="37" name="Text Box 25"/>
          <p:cNvSpPr txBox="1">
            <a:spLocks noChangeArrowheads="1"/>
          </p:cNvSpPr>
          <p:nvPr/>
        </p:nvSpPr>
        <p:spPr bwMode="auto">
          <a:xfrm>
            <a:off x="3900488" y="4341019"/>
            <a:ext cx="2828925" cy="1108075"/>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Distributed By Population</a:t>
            </a:r>
          </a:p>
          <a:p>
            <a:pPr algn="ctr">
              <a:defRPr/>
            </a:pPr>
            <a:r>
              <a:rPr lang="en-US" sz="1400" dirty="0"/>
              <a:t>(can be used for any eligible</a:t>
            </a:r>
          </a:p>
          <a:p>
            <a:pPr algn="ctr">
              <a:defRPr/>
            </a:pPr>
            <a:r>
              <a:rPr lang="en-US" sz="1400" dirty="0"/>
              <a:t>activity e.g. highway, bridge, TAP,</a:t>
            </a:r>
          </a:p>
          <a:p>
            <a:pPr algn="ctr">
              <a:defRPr/>
            </a:pPr>
            <a:r>
              <a:rPr lang="en-US" sz="1400" dirty="0"/>
              <a:t>transit, etc.)</a:t>
            </a:r>
          </a:p>
          <a:p>
            <a:pPr algn="ctr">
              <a:defRPr/>
            </a:pPr>
            <a:r>
              <a:rPr lang="en-US" sz="1000" dirty="0"/>
              <a:t>$</a:t>
            </a:r>
            <a:r>
              <a:rPr lang="en-US" sz="1000" dirty="0" smtClean="0"/>
              <a:t>3,599,726</a:t>
            </a:r>
            <a:endParaRPr lang="en-US" sz="1000" dirty="0"/>
          </a:p>
        </p:txBody>
      </p:sp>
      <p:cxnSp>
        <p:nvCxnSpPr>
          <p:cNvPr id="18" name="Elbow Connector 17"/>
          <p:cNvCxnSpPr>
            <a:stCxn id="41990" idx="2"/>
            <a:endCxn id="22" idx="0"/>
          </p:cNvCxnSpPr>
          <p:nvPr/>
        </p:nvCxnSpPr>
        <p:spPr>
          <a:xfrm rot="16200000" flipH="1">
            <a:off x="7174706" y="3638550"/>
            <a:ext cx="407988" cy="996950"/>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stCxn id="41990" idx="2"/>
            <a:endCxn id="37" idx="0"/>
          </p:cNvCxnSpPr>
          <p:nvPr/>
        </p:nvCxnSpPr>
        <p:spPr>
          <a:xfrm rot="5400000">
            <a:off x="5893594" y="3354387"/>
            <a:ext cx="407988" cy="1565275"/>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37" idx="1"/>
          </p:cNvCxnSpPr>
          <p:nvPr/>
        </p:nvCxnSpPr>
        <p:spPr>
          <a:xfrm flipH="1">
            <a:off x="1773238" y="4895056"/>
            <a:ext cx="2127250" cy="0"/>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41987" idx="2"/>
            <a:endCxn id="108" idx="0"/>
          </p:cNvCxnSpPr>
          <p:nvPr/>
        </p:nvCxnSpPr>
        <p:spPr>
          <a:xfrm rot="5400000">
            <a:off x="2785269" y="1311275"/>
            <a:ext cx="942975" cy="2944813"/>
          </a:xfrm>
          <a:prstGeom prst="bentConnector3">
            <a:avLst>
              <a:gd name="adj1" fmla="val 7255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pPr>
              <a:defRPr/>
            </a:pPr>
            <a:fld id="{4537B58A-752D-4283-A2C1-5B42A62E77E4}" type="slidenum">
              <a:rPr lang="en-US" smtClean="0"/>
              <a:pPr>
                <a:defRPr/>
              </a:pPr>
              <a:t>19</a:t>
            </a:fld>
            <a:endParaRPr lang="en-US" dirty="0"/>
          </a:p>
        </p:txBody>
      </p:sp>
      <p:sp>
        <p:nvSpPr>
          <p:cNvPr id="108" name="Text Box 20"/>
          <p:cNvSpPr txBox="1">
            <a:spLocks noChangeArrowheads="1"/>
          </p:cNvSpPr>
          <p:nvPr/>
        </p:nvSpPr>
        <p:spPr bwMode="auto">
          <a:xfrm>
            <a:off x="677863" y="3255169"/>
            <a:ext cx="2214562" cy="892175"/>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50% Required</a:t>
            </a:r>
          </a:p>
          <a:p>
            <a:pPr algn="ctr">
              <a:defRPr/>
            </a:pPr>
            <a:r>
              <a:rPr lang="en-US" sz="1400" dirty="0"/>
              <a:t>Distribution by Population</a:t>
            </a:r>
          </a:p>
          <a:p>
            <a:pPr algn="ctr">
              <a:defRPr/>
            </a:pPr>
            <a:r>
              <a:rPr lang="en-US" sz="1400" dirty="0"/>
              <a:t>(must be used for TAP)</a:t>
            </a:r>
          </a:p>
          <a:p>
            <a:pPr algn="ctr">
              <a:defRPr/>
            </a:pPr>
            <a:r>
              <a:rPr lang="en-US" sz="1000" dirty="0"/>
              <a:t>$</a:t>
            </a:r>
            <a:r>
              <a:rPr lang="en-US" sz="1000" dirty="0" smtClean="0"/>
              <a:t>4,599,727</a:t>
            </a:r>
            <a:endParaRPr lang="en-US" sz="1000" dirty="0"/>
          </a:p>
        </p:txBody>
      </p:sp>
      <p:cxnSp>
        <p:nvCxnSpPr>
          <p:cNvPr id="67" name="Elbow Connector 66"/>
          <p:cNvCxnSpPr>
            <a:stCxn id="108" idx="2"/>
            <a:endCxn id="41994" idx="0"/>
          </p:cNvCxnSpPr>
          <p:nvPr/>
        </p:nvCxnSpPr>
        <p:spPr>
          <a:xfrm rot="5400000">
            <a:off x="439737" y="4545807"/>
            <a:ext cx="1743075" cy="946150"/>
          </a:xfrm>
          <a:prstGeom prst="bentConnector3">
            <a:avLst>
              <a:gd name="adj1" fmla="val 77458"/>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08" idx="2"/>
            <a:endCxn id="41993" idx="0"/>
          </p:cNvCxnSpPr>
          <p:nvPr/>
        </p:nvCxnSpPr>
        <p:spPr>
          <a:xfrm rot="16200000" flipH="1">
            <a:off x="1366838" y="4564856"/>
            <a:ext cx="1754187" cy="919163"/>
          </a:xfrm>
          <a:prstGeom prst="bentConnector3">
            <a:avLst>
              <a:gd name="adj1" fmla="val 76678"/>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Elbow Connector 71"/>
          <p:cNvCxnSpPr>
            <a:stCxn id="108" idx="2"/>
            <a:endCxn id="41995" idx="0"/>
          </p:cNvCxnSpPr>
          <p:nvPr/>
        </p:nvCxnSpPr>
        <p:spPr>
          <a:xfrm rot="5400000">
            <a:off x="910431" y="5016501"/>
            <a:ext cx="1743075" cy="4762"/>
          </a:xfrm>
          <a:prstGeom prst="bentConnector3">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18" name="TextBox 53"/>
          <p:cNvSpPr txBox="1">
            <a:spLocks noChangeArrowheads="1"/>
          </p:cNvSpPr>
          <p:nvPr/>
        </p:nvSpPr>
        <p:spPr bwMode="auto">
          <a:xfrm>
            <a:off x="3567113" y="5998369"/>
            <a:ext cx="516910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1200" dirty="0"/>
              <a:t>Note:  TAP funded only with appropriated funds.  Does not include a</a:t>
            </a:r>
          </a:p>
          <a:p>
            <a:pPr eaLnBrk="1" hangingPunct="1"/>
            <a:r>
              <a:rPr lang="en-US" altLang="en-US" sz="1200" dirty="0"/>
              <a:t>transfer from other programs to match historic levels.</a:t>
            </a:r>
          </a:p>
          <a:p>
            <a:pPr eaLnBrk="1" hangingPunct="1"/>
            <a:r>
              <a:rPr lang="en-US" altLang="en-US" sz="1200" dirty="0"/>
              <a:t>FY2012 Total = $13,537,443</a:t>
            </a:r>
          </a:p>
          <a:p>
            <a:pPr eaLnBrk="1" hangingPunct="1"/>
            <a:r>
              <a:rPr lang="en-US" altLang="en-US" sz="1200" dirty="0"/>
              <a:t>This scenario = $</a:t>
            </a:r>
            <a:r>
              <a:rPr lang="en-US" altLang="en-US" sz="1200" dirty="0" smtClean="0"/>
              <a:t>5,599,727 </a:t>
            </a:r>
            <a:r>
              <a:rPr lang="en-US" altLang="en-US" sz="1200" dirty="0"/>
              <a:t>assured plus additional TAP projects selected</a:t>
            </a:r>
          </a:p>
        </p:txBody>
      </p:sp>
    </p:spTree>
    <p:extLst>
      <p:ext uri="{BB962C8B-B14F-4D97-AF65-F5344CB8AC3E}">
        <p14:creationId xmlns:p14="http://schemas.microsoft.com/office/powerpoint/2010/main" val="3451088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Executive Summary</a:t>
            </a:r>
            <a:endParaRPr lang="en-US" sz="3600" dirty="0"/>
          </a:p>
        </p:txBody>
      </p:sp>
      <p:sp>
        <p:nvSpPr>
          <p:cNvPr id="3" name="Content Placeholder 2"/>
          <p:cNvSpPr>
            <a:spLocks noGrp="1"/>
          </p:cNvSpPr>
          <p:nvPr>
            <p:ph idx="1"/>
          </p:nvPr>
        </p:nvSpPr>
        <p:spPr>
          <a:xfrm>
            <a:off x="457200" y="1295400"/>
            <a:ext cx="7848600" cy="4876800"/>
          </a:xfrm>
        </p:spPr>
        <p:txBody>
          <a:bodyPr>
            <a:normAutofit/>
          </a:bodyPr>
          <a:lstStyle/>
          <a:p>
            <a:r>
              <a:rPr lang="en-US" sz="2800" dirty="0" smtClean="0"/>
              <a:t>Fixing America’s Surface Transportation (FAST) Act</a:t>
            </a:r>
          </a:p>
          <a:p>
            <a:r>
              <a:rPr lang="en-US" sz="2800" dirty="0" smtClean="0"/>
              <a:t>Signed </a:t>
            </a:r>
            <a:r>
              <a:rPr lang="en-US" sz="2800" dirty="0"/>
              <a:t>into law Dec 4, 2015</a:t>
            </a:r>
          </a:p>
          <a:p>
            <a:r>
              <a:rPr lang="en-US" sz="2800" dirty="0" smtClean="0"/>
              <a:t>Five years (FFY 2016-2020)</a:t>
            </a:r>
          </a:p>
          <a:p>
            <a:r>
              <a:rPr lang="en-US" sz="2800" dirty="0" smtClean="0"/>
              <a:t>$305 billion total</a:t>
            </a:r>
          </a:p>
          <a:p>
            <a:r>
              <a:rPr lang="en-US" sz="2800" dirty="0" smtClean="0"/>
              <a:t>$228.8 billion for highway and highway safety</a:t>
            </a:r>
          </a:p>
          <a:p>
            <a:r>
              <a:rPr lang="en-US" sz="2800" dirty="0" smtClean="0"/>
              <a:t>A few new programs added</a:t>
            </a:r>
          </a:p>
          <a:p>
            <a:r>
              <a:rPr lang="en-US" sz="2800" dirty="0" smtClean="0"/>
              <a:t>Some minor adjustments to others</a:t>
            </a:r>
          </a:p>
          <a:p>
            <a:r>
              <a:rPr lang="en-US" sz="2800" dirty="0" smtClean="0"/>
              <a:t>Streamlining and flexibility efforts continued</a:t>
            </a:r>
            <a:endParaRPr lang="en-US" sz="2800" dirty="0"/>
          </a:p>
        </p:txBody>
      </p:sp>
      <p:sp>
        <p:nvSpPr>
          <p:cNvPr id="4" name="Slide Number Placeholder 3"/>
          <p:cNvSpPr>
            <a:spLocks noGrp="1"/>
          </p:cNvSpPr>
          <p:nvPr>
            <p:ph type="sldNum" sz="quarter" idx="12"/>
          </p:nvPr>
        </p:nvSpPr>
        <p:spPr/>
        <p:txBody>
          <a:bodyPr/>
          <a:lstStyle/>
          <a:p>
            <a:fld id="{66460C3A-F075-4161-9EF7-F8FED9035BF3}" type="slidenum">
              <a:rPr lang="en-US" smtClean="0"/>
              <a:t>2</a:t>
            </a:fld>
            <a:endParaRPr lang="en-US"/>
          </a:p>
        </p:txBody>
      </p:sp>
    </p:spTree>
    <p:extLst>
      <p:ext uri="{BB962C8B-B14F-4D97-AF65-F5344CB8AC3E}">
        <p14:creationId xmlns:p14="http://schemas.microsoft.com/office/powerpoint/2010/main" val="2628124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Autofit/>
          </a:bodyPr>
          <a:lstStyle/>
          <a:p>
            <a:r>
              <a:rPr lang="en-US" sz="2400" dirty="0"/>
              <a:t>Commission Decisions - Use of Surface Transportation Block Grant Program Set-aside funding (formerly Transportation Alternatives Program)</a:t>
            </a:r>
          </a:p>
        </p:txBody>
      </p:sp>
      <p:sp>
        <p:nvSpPr>
          <p:cNvPr id="3" name="Content Placeholder 2"/>
          <p:cNvSpPr>
            <a:spLocks noGrp="1"/>
          </p:cNvSpPr>
          <p:nvPr>
            <p:ph idx="1"/>
          </p:nvPr>
        </p:nvSpPr>
        <p:spPr>
          <a:xfrm>
            <a:off x="457200" y="1600200"/>
            <a:ext cx="8229600" cy="4876800"/>
          </a:xfrm>
        </p:spPr>
        <p:txBody>
          <a:bodyPr>
            <a:normAutofit/>
          </a:bodyPr>
          <a:lstStyle/>
          <a:p>
            <a:pPr lvl="0"/>
            <a:r>
              <a:rPr lang="en-US" sz="2400" dirty="0" smtClean="0"/>
              <a:t>Retain status quo TAP funding process?</a:t>
            </a:r>
          </a:p>
          <a:p>
            <a:pPr lvl="1"/>
            <a:r>
              <a:rPr lang="en-US" sz="2000" dirty="0" smtClean="0"/>
              <a:t>Maintain $1,000,000 for statewide awards by Trans. Commission</a:t>
            </a:r>
          </a:p>
          <a:p>
            <a:pPr lvl="1"/>
            <a:r>
              <a:rPr lang="en-US" sz="2000" dirty="0" smtClean="0"/>
              <a:t>Maintain remainder of funding for TMAs, MPOs and RPAs</a:t>
            </a:r>
          </a:p>
          <a:p>
            <a:r>
              <a:rPr lang="en-US" sz="2400" dirty="0"/>
              <a:t>Continue and/or modify the matching fund incentive for Byway Projects</a:t>
            </a:r>
            <a:r>
              <a:rPr lang="en-US" sz="2400" dirty="0" smtClean="0"/>
              <a:t>?</a:t>
            </a:r>
          </a:p>
          <a:p>
            <a:r>
              <a:rPr lang="en-US" sz="2400" dirty="0" smtClean="0"/>
              <a:t>Safe Routes </a:t>
            </a:r>
            <a:r>
              <a:rPr lang="en-US" sz="2400" smtClean="0"/>
              <a:t>To School:</a:t>
            </a:r>
            <a:endParaRPr lang="en-US" sz="2400" dirty="0" smtClean="0"/>
          </a:p>
          <a:p>
            <a:pPr lvl="1"/>
            <a:r>
              <a:rPr lang="en-US" sz="2000" dirty="0" smtClean="0"/>
              <a:t>Establish a set-aside for Safe Routes to School projects?</a:t>
            </a:r>
          </a:p>
          <a:p>
            <a:pPr lvl="1"/>
            <a:r>
              <a:rPr lang="en-US" sz="2000" dirty="0" smtClean="0"/>
              <a:t>Establish a </a:t>
            </a:r>
            <a:r>
              <a:rPr lang="en-US" sz="2000" dirty="0"/>
              <a:t>matching fund incentive for </a:t>
            </a:r>
            <a:r>
              <a:rPr lang="en-US" sz="2000" dirty="0" smtClean="0"/>
              <a:t>Safe Routes to School projects?</a:t>
            </a:r>
          </a:p>
          <a:p>
            <a:pPr lvl="0"/>
            <a:r>
              <a:rPr lang="en-US" sz="2400" dirty="0" smtClean="0"/>
              <a:t>Continue the Federal Recreational Trails program set-aside?</a:t>
            </a:r>
          </a:p>
          <a:p>
            <a:pPr lvl="0"/>
            <a:endParaRPr lang="en-US" sz="2800" dirty="0" smtClean="0"/>
          </a:p>
          <a:p>
            <a:pPr lvl="0"/>
            <a:endParaRPr lang="en-US" sz="2800" dirty="0" smtClean="0"/>
          </a:p>
          <a:p>
            <a:pPr lvl="0"/>
            <a:endParaRPr lang="en-US" sz="2800" dirty="0" smtClean="0"/>
          </a:p>
        </p:txBody>
      </p:sp>
      <p:sp>
        <p:nvSpPr>
          <p:cNvPr id="4" name="Slide Number Placeholder 3"/>
          <p:cNvSpPr>
            <a:spLocks noGrp="1"/>
          </p:cNvSpPr>
          <p:nvPr>
            <p:ph type="sldNum" sz="quarter" idx="12"/>
          </p:nvPr>
        </p:nvSpPr>
        <p:spPr/>
        <p:txBody>
          <a:bodyPr/>
          <a:lstStyle/>
          <a:p>
            <a:fld id="{66460C3A-F075-4161-9EF7-F8FED9035BF3}" type="slidenum">
              <a:rPr lang="en-US" smtClean="0"/>
              <a:t>20</a:t>
            </a:fld>
            <a:endParaRPr lang="en-US"/>
          </a:p>
        </p:txBody>
      </p:sp>
    </p:spTree>
    <p:extLst>
      <p:ext uri="{BB962C8B-B14F-4D97-AF65-F5344CB8AC3E}">
        <p14:creationId xmlns:p14="http://schemas.microsoft.com/office/powerpoint/2010/main" val="212365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sz="2700" dirty="0" smtClean="0"/>
              <a:t>Commission </a:t>
            </a:r>
            <a:r>
              <a:rPr lang="en-US" sz="2700" dirty="0"/>
              <a:t>Decisions - Use of Surface Transportation Block Grant Program Set-aside funding (formerly Transportation Alternatives Program</a:t>
            </a:r>
            <a:r>
              <a:rPr lang="en-US" sz="2700" dirty="0" smtClean="0"/>
              <a:t>)</a:t>
            </a:r>
            <a:r>
              <a:rPr lang="en-US" dirty="0"/>
              <a:t/>
            </a:r>
            <a:br>
              <a:rPr lang="en-US" dirty="0"/>
            </a:br>
            <a:endParaRPr lang="en-US" dirty="0"/>
          </a:p>
        </p:txBody>
      </p:sp>
      <p:sp>
        <p:nvSpPr>
          <p:cNvPr id="3" name="Content Placeholder 2"/>
          <p:cNvSpPr>
            <a:spLocks noGrp="1"/>
          </p:cNvSpPr>
          <p:nvPr>
            <p:ph idx="1"/>
          </p:nvPr>
        </p:nvSpPr>
        <p:spPr>
          <a:xfrm>
            <a:off x="533400" y="1828800"/>
            <a:ext cx="8229600" cy="4876800"/>
          </a:xfrm>
        </p:spPr>
        <p:txBody>
          <a:bodyPr>
            <a:normAutofit/>
          </a:bodyPr>
          <a:lstStyle/>
          <a:p>
            <a:r>
              <a:rPr lang="en-US" sz="2800" dirty="0" smtClean="0"/>
              <a:t>Input: </a:t>
            </a:r>
          </a:p>
          <a:p>
            <a:pPr lvl="1"/>
            <a:r>
              <a:rPr lang="en-US" sz="2200" dirty="0" smtClean="0"/>
              <a:t>A SRTS set-aside was opposed by the 17 Councils of Governments represented by the Iowa Association of Regional Councils, some cities and counties and other various organizations.</a:t>
            </a:r>
          </a:p>
          <a:p>
            <a:pPr lvl="1"/>
            <a:r>
              <a:rPr lang="en-US" sz="2200" dirty="0" smtClean="0"/>
              <a:t>Support for a SRTS set-aside program by the 49 organizations represented by the American Heart Association’s Healthier Iowa Coalition and their numerous petition signers; American Cancer Society Cancer Action Network, Inc.; and American Diabetes Association.  Program proposed to be funded by 18% of TAP annual allocation.</a:t>
            </a:r>
          </a:p>
          <a:p>
            <a:pPr lvl="1"/>
            <a:endParaRPr lang="en-US" sz="2400" dirty="0" smtClean="0"/>
          </a:p>
        </p:txBody>
      </p:sp>
      <p:sp>
        <p:nvSpPr>
          <p:cNvPr id="4" name="Slide Number Placeholder 3"/>
          <p:cNvSpPr>
            <a:spLocks noGrp="1"/>
          </p:cNvSpPr>
          <p:nvPr>
            <p:ph type="sldNum" sz="quarter" idx="12"/>
          </p:nvPr>
        </p:nvSpPr>
        <p:spPr/>
        <p:txBody>
          <a:bodyPr/>
          <a:lstStyle/>
          <a:p>
            <a:fld id="{66460C3A-F075-4161-9EF7-F8FED9035BF3}" type="slidenum">
              <a:rPr lang="en-US" smtClean="0"/>
              <a:t>21</a:t>
            </a:fld>
            <a:endParaRPr lang="en-US"/>
          </a:p>
        </p:txBody>
      </p:sp>
    </p:spTree>
    <p:extLst>
      <p:ext uri="{BB962C8B-B14F-4D97-AF65-F5344CB8AC3E}">
        <p14:creationId xmlns:p14="http://schemas.microsoft.com/office/powerpoint/2010/main" val="1234912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38200"/>
          </a:xfrm>
        </p:spPr>
        <p:txBody>
          <a:bodyPr>
            <a:normAutofit fontScale="90000"/>
          </a:bodyPr>
          <a:lstStyle/>
          <a:p>
            <a:r>
              <a:rPr lang="en-US" sz="2700" dirty="0" smtClean="0"/>
              <a:t>Commission </a:t>
            </a:r>
            <a:r>
              <a:rPr lang="en-US" sz="2700" dirty="0"/>
              <a:t>Decisions - Use of Surface Transportation Block Grant Program Set-aside funding (formerly Transportation Alternatives Program</a:t>
            </a:r>
            <a:r>
              <a:rPr lang="en-US" sz="2700" dirty="0" smtClean="0"/>
              <a:t>) - continued</a:t>
            </a:r>
            <a:r>
              <a:rPr lang="en-US" dirty="0"/>
              <a:t/>
            </a:r>
            <a:br>
              <a:rPr lang="en-US" dirty="0"/>
            </a:br>
            <a:endParaRPr lang="en-US" dirty="0"/>
          </a:p>
        </p:txBody>
      </p:sp>
      <p:sp>
        <p:nvSpPr>
          <p:cNvPr id="3" name="Content Placeholder 2"/>
          <p:cNvSpPr>
            <a:spLocks noGrp="1"/>
          </p:cNvSpPr>
          <p:nvPr>
            <p:ph idx="1"/>
          </p:nvPr>
        </p:nvSpPr>
        <p:spPr>
          <a:xfrm>
            <a:off x="533400" y="1828800"/>
            <a:ext cx="8229600" cy="4876800"/>
          </a:xfrm>
        </p:spPr>
        <p:txBody>
          <a:bodyPr>
            <a:normAutofit/>
          </a:bodyPr>
          <a:lstStyle/>
          <a:p>
            <a:r>
              <a:rPr lang="en-US" sz="2800" dirty="0" smtClean="0"/>
              <a:t>Input: </a:t>
            </a:r>
          </a:p>
          <a:p>
            <a:pPr lvl="1"/>
            <a:r>
              <a:rPr lang="en-US" sz="2400" dirty="0"/>
              <a:t>Support from </a:t>
            </a:r>
            <a:r>
              <a:rPr lang="en-US" sz="2400" dirty="0" smtClean="0"/>
              <a:t>one organization </a:t>
            </a:r>
            <a:r>
              <a:rPr lang="en-US" sz="2400" dirty="0"/>
              <a:t>for </a:t>
            </a:r>
            <a:r>
              <a:rPr lang="en-US" sz="2400" dirty="0" smtClean="0"/>
              <a:t>an additional $1,000,000 of statewide TAP </a:t>
            </a:r>
            <a:r>
              <a:rPr lang="en-US" sz="2400" dirty="0"/>
              <a:t>funding</a:t>
            </a:r>
            <a:r>
              <a:rPr lang="en-US" sz="2400" dirty="0" smtClean="0"/>
              <a:t>.</a:t>
            </a:r>
          </a:p>
          <a:p>
            <a:pPr lvl="1"/>
            <a:r>
              <a:rPr lang="en-US" sz="2400" dirty="0" smtClean="0"/>
              <a:t>Support from one organization for movement of $1,000,000 statewide TAP funding to MPOs/RPAs.</a:t>
            </a:r>
            <a:endParaRPr lang="en-US" sz="2400" dirty="0"/>
          </a:p>
          <a:p>
            <a:pPr lvl="1"/>
            <a:r>
              <a:rPr lang="en-US" sz="2400" dirty="0" smtClean="0"/>
              <a:t>Support from one organization for SRTS funding derived from CMAQ and transit funding.</a:t>
            </a:r>
          </a:p>
        </p:txBody>
      </p:sp>
      <p:sp>
        <p:nvSpPr>
          <p:cNvPr id="4" name="Slide Number Placeholder 3"/>
          <p:cNvSpPr>
            <a:spLocks noGrp="1"/>
          </p:cNvSpPr>
          <p:nvPr>
            <p:ph type="sldNum" sz="quarter" idx="12"/>
          </p:nvPr>
        </p:nvSpPr>
        <p:spPr/>
        <p:txBody>
          <a:bodyPr/>
          <a:lstStyle/>
          <a:p>
            <a:fld id="{66460C3A-F075-4161-9EF7-F8FED9035BF3}" type="slidenum">
              <a:rPr lang="en-US" smtClean="0"/>
              <a:t>22</a:t>
            </a:fld>
            <a:endParaRPr lang="en-US"/>
          </a:p>
        </p:txBody>
      </p:sp>
    </p:spTree>
    <p:extLst>
      <p:ext uri="{BB962C8B-B14F-4D97-AF65-F5344CB8AC3E}">
        <p14:creationId xmlns:p14="http://schemas.microsoft.com/office/powerpoint/2010/main" val="3475773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0" y="427038"/>
            <a:ext cx="9144000" cy="1143000"/>
          </a:xfrm>
          <a:prstGeom prst="rect">
            <a:avLst/>
          </a:prstGeom>
          <a:noFill/>
        </p:spPr>
        <p:txBody>
          <a:bodyPr/>
          <a:lstStyle/>
          <a:p>
            <a:pPr fontAlgn="auto">
              <a:spcAft>
                <a:spcPts val="0"/>
              </a:spcAft>
              <a:defRPr/>
            </a:pPr>
            <a:r>
              <a:rPr lang="en-US" sz="2800" spc="-100" dirty="0">
                <a:solidFill>
                  <a:srgbClr val="D2533C"/>
                </a:solidFill>
                <a:ea typeface="+mj-ea"/>
                <a:cs typeface="+mj-cs"/>
              </a:rPr>
              <a:t>Commission Decisions - </a:t>
            </a:r>
            <a:r>
              <a:rPr lang="en-US" sz="2900" spc="-100" dirty="0">
                <a:solidFill>
                  <a:srgbClr val="D2533C"/>
                </a:solidFill>
                <a:ea typeface="+mj-ea"/>
                <a:cs typeface="+mj-cs"/>
              </a:rPr>
              <a:t>Use of Congestion Mitigation and Air Quality program funding</a:t>
            </a:r>
            <a:endParaRPr lang="en-US" sz="2400" b="1" dirty="0">
              <a:solidFill>
                <a:schemeClr val="tx2"/>
              </a:solidFill>
              <a:latin typeface="+mj-lt"/>
              <a:ea typeface="+mj-ea"/>
              <a:cs typeface="+mj-cs"/>
            </a:endParaRPr>
          </a:p>
        </p:txBody>
      </p:sp>
      <p:sp>
        <p:nvSpPr>
          <p:cNvPr id="4" name="Text Box 17"/>
          <p:cNvSpPr txBox="1">
            <a:spLocks noChangeArrowheads="1"/>
          </p:cNvSpPr>
          <p:nvPr/>
        </p:nvSpPr>
        <p:spPr bwMode="auto">
          <a:xfrm>
            <a:off x="3606800" y="2001838"/>
            <a:ext cx="1906588" cy="676275"/>
          </a:xfrm>
          <a:prstGeom prst="rect">
            <a:avLst/>
          </a:prstGeom>
          <a:solidFill>
            <a:schemeClr val="accent4">
              <a:lumMod val="40000"/>
              <a:lumOff val="6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Congestion Mitigation</a:t>
            </a:r>
          </a:p>
          <a:p>
            <a:pPr algn="ctr">
              <a:defRPr/>
            </a:pPr>
            <a:r>
              <a:rPr lang="en-US" sz="1400" dirty="0"/>
              <a:t>and Air Quality</a:t>
            </a:r>
          </a:p>
          <a:p>
            <a:pPr algn="ctr">
              <a:defRPr/>
            </a:pPr>
            <a:r>
              <a:rPr lang="en-US" sz="1000" dirty="0"/>
              <a:t>$10,340,596</a:t>
            </a:r>
          </a:p>
        </p:txBody>
      </p:sp>
      <p:sp>
        <p:nvSpPr>
          <p:cNvPr id="5" name="Text Box 19"/>
          <p:cNvSpPr txBox="1">
            <a:spLocks noChangeArrowheads="1"/>
          </p:cNvSpPr>
          <p:nvPr/>
        </p:nvSpPr>
        <p:spPr bwMode="auto">
          <a:xfrm>
            <a:off x="1066800" y="3905250"/>
            <a:ext cx="1598613" cy="677863"/>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Bus Replacement</a:t>
            </a:r>
          </a:p>
          <a:p>
            <a:pPr algn="ctr">
              <a:defRPr/>
            </a:pPr>
            <a:r>
              <a:rPr lang="en-US" sz="1400" dirty="0" err="1"/>
              <a:t>Setaside</a:t>
            </a:r>
            <a:endParaRPr lang="en-US" sz="1400" dirty="0"/>
          </a:p>
          <a:p>
            <a:pPr algn="ctr">
              <a:defRPr/>
            </a:pPr>
            <a:r>
              <a:rPr lang="en-US" sz="1000" dirty="0"/>
              <a:t>$3,000,000</a:t>
            </a:r>
          </a:p>
        </p:txBody>
      </p:sp>
      <p:sp>
        <p:nvSpPr>
          <p:cNvPr id="6" name="Text Box 20"/>
          <p:cNvSpPr txBox="1">
            <a:spLocks noChangeArrowheads="1"/>
          </p:cNvSpPr>
          <p:nvPr/>
        </p:nvSpPr>
        <p:spPr bwMode="auto">
          <a:xfrm>
            <a:off x="7035800" y="3905250"/>
            <a:ext cx="1473200" cy="677863"/>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Iowa DOT</a:t>
            </a:r>
          </a:p>
          <a:p>
            <a:pPr algn="ctr">
              <a:defRPr/>
            </a:pPr>
            <a:r>
              <a:rPr lang="en-US" sz="1400" dirty="0"/>
              <a:t>CMAQ Activities</a:t>
            </a:r>
          </a:p>
          <a:p>
            <a:pPr algn="ctr">
              <a:defRPr/>
            </a:pPr>
            <a:r>
              <a:rPr lang="en-US" sz="1000" dirty="0"/>
              <a:t>$3,340,596</a:t>
            </a:r>
          </a:p>
        </p:txBody>
      </p:sp>
      <p:cxnSp>
        <p:nvCxnSpPr>
          <p:cNvPr id="7" name="Elbow Connector 6"/>
          <p:cNvCxnSpPr>
            <a:stCxn id="4" idx="2"/>
            <a:endCxn id="6" idx="0"/>
          </p:cNvCxnSpPr>
          <p:nvPr/>
        </p:nvCxnSpPr>
        <p:spPr>
          <a:xfrm rot="16200000" flipH="1">
            <a:off x="5552281" y="1685132"/>
            <a:ext cx="1227137" cy="3213100"/>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Elbow Connector 7"/>
          <p:cNvCxnSpPr>
            <a:stCxn id="4" idx="2"/>
            <a:endCxn id="5" idx="0"/>
          </p:cNvCxnSpPr>
          <p:nvPr/>
        </p:nvCxnSpPr>
        <p:spPr>
          <a:xfrm rot="5400000">
            <a:off x="2598738" y="1944688"/>
            <a:ext cx="1227137" cy="2693987"/>
          </a:xfrm>
          <a:prstGeom prst="bentConnector3">
            <a:avLst>
              <a:gd name="adj1" fmla="val 50000"/>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1"/>
          <p:cNvSpPr txBox="1">
            <a:spLocks/>
          </p:cNvSpPr>
          <p:nvPr/>
        </p:nvSpPr>
        <p:spPr>
          <a:xfrm>
            <a:off x="6705600" y="6508750"/>
            <a:ext cx="2133600" cy="365125"/>
          </a:xfrm>
          <a:prstGeom prst="rect">
            <a:avLst/>
          </a:prstGeom>
        </p:spPr>
        <p:txBody>
          <a:bodyPr anchor="ctr"/>
          <a:lstStyle/>
          <a:p>
            <a:pPr algn="r">
              <a:defRPr/>
            </a:pPr>
            <a:endParaRPr lang="en-US" sz="1200" dirty="0">
              <a:solidFill>
                <a:schemeClr val="tx1">
                  <a:tint val="75000"/>
                </a:schemeClr>
              </a:solidFill>
            </a:endParaRPr>
          </a:p>
        </p:txBody>
      </p:sp>
      <p:sp>
        <p:nvSpPr>
          <p:cNvPr id="10" name="Text Box 19"/>
          <p:cNvSpPr txBox="1">
            <a:spLocks noChangeArrowheads="1"/>
          </p:cNvSpPr>
          <p:nvPr/>
        </p:nvSpPr>
        <p:spPr bwMode="auto">
          <a:xfrm>
            <a:off x="3328988" y="3905250"/>
            <a:ext cx="2484437" cy="677863"/>
          </a:xfrm>
          <a:prstGeom prst="rect">
            <a:avLst/>
          </a:prstGeom>
          <a:solidFill>
            <a:schemeClr val="tx2">
              <a:lumMod val="20000"/>
              <a:lumOff val="80000"/>
            </a:schemeClr>
          </a:solidFill>
          <a:ln w="12700">
            <a:solidFill>
              <a:schemeClr val="tx1"/>
            </a:solidFill>
            <a:miter lim="800000"/>
            <a:headEnd/>
            <a:tailEnd/>
          </a:ln>
          <a:effectLst>
            <a:outerShdw blurRad="50800" dist="38100" dir="13500000" algn="br" rotWithShape="0">
              <a:prstClr val="black">
                <a:alpha val="40000"/>
              </a:prstClr>
            </a:outerShdw>
          </a:effectLst>
        </p:spPr>
        <p:txBody>
          <a:bodyPr wrap="none">
            <a:spAutoFit/>
          </a:bodyPr>
          <a:lstStyle/>
          <a:p>
            <a:pPr algn="ctr">
              <a:defRPr/>
            </a:pPr>
            <a:r>
              <a:rPr lang="en-US" sz="1400" dirty="0"/>
              <a:t>Iowa’s Clean Air</a:t>
            </a:r>
          </a:p>
          <a:p>
            <a:pPr algn="ctr">
              <a:defRPr/>
            </a:pPr>
            <a:r>
              <a:rPr lang="en-US" sz="1400" dirty="0"/>
              <a:t>Attainment Program (ICAAP)</a:t>
            </a:r>
          </a:p>
          <a:p>
            <a:pPr algn="ctr">
              <a:defRPr/>
            </a:pPr>
            <a:r>
              <a:rPr lang="en-US" sz="1000" dirty="0"/>
              <a:t>$4,000,000</a:t>
            </a:r>
          </a:p>
        </p:txBody>
      </p:sp>
      <p:cxnSp>
        <p:nvCxnSpPr>
          <p:cNvPr id="16" name="Straight Arrow Connector 15"/>
          <p:cNvCxnSpPr>
            <a:stCxn id="4" idx="2"/>
            <a:endCxn id="10" idx="0"/>
          </p:cNvCxnSpPr>
          <p:nvPr/>
        </p:nvCxnSpPr>
        <p:spPr>
          <a:xfrm>
            <a:off x="4559300" y="2678113"/>
            <a:ext cx="11113" cy="122713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pPr>
              <a:defRPr/>
            </a:pPr>
            <a:fld id="{D43FD535-1C26-4F3F-A406-E15F8EFD839B}" type="slidenum">
              <a:rPr lang="en-US" smtClean="0"/>
              <a:pPr>
                <a:defRPr/>
              </a:pPr>
              <a:t>23</a:t>
            </a:fld>
            <a:endParaRPr lang="en-US"/>
          </a:p>
        </p:txBody>
      </p:sp>
    </p:spTree>
    <p:extLst>
      <p:ext uri="{BB962C8B-B14F-4D97-AF65-F5344CB8AC3E}">
        <p14:creationId xmlns:p14="http://schemas.microsoft.com/office/powerpoint/2010/main" val="931850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fontScale="90000"/>
          </a:bodyPr>
          <a:lstStyle/>
          <a:p>
            <a:r>
              <a:rPr lang="en-US" sz="3100" dirty="0" smtClean="0"/>
              <a:t>Commission </a:t>
            </a:r>
            <a:r>
              <a:rPr lang="en-US" sz="3100" dirty="0"/>
              <a:t>Decisions - </a:t>
            </a:r>
            <a:r>
              <a:rPr lang="en-US" sz="3200" dirty="0"/>
              <a:t>Use of Congestion Mitigation and Air Quality program </a:t>
            </a:r>
            <a:r>
              <a:rPr lang="en-US" sz="3200" dirty="0" smtClean="0"/>
              <a:t>funding</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Input:</a:t>
            </a:r>
          </a:p>
          <a:p>
            <a:pPr lvl="1"/>
            <a:r>
              <a:rPr lang="en-US" sz="2400" dirty="0" smtClean="0"/>
              <a:t>General consensus for status quo.</a:t>
            </a:r>
          </a:p>
          <a:p>
            <a:pPr lvl="1"/>
            <a:r>
              <a:rPr lang="en-US" sz="2400" dirty="0" smtClean="0"/>
              <a:t>Support from one MPO and two RPAs for reducing ICAAP by $1,000,000 and increasing bus replacement by $1,000,000.</a:t>
            </a:r>
          </a:p>
          <a:p>
            <a:pPr lvl="1"/>
            <a:r>
              <a:rPr lang="en-US" sz="2400" dirty="0" smtClean="0"/>
              <a:t>Support from one MPO for moving $500,000 to statewide TAP.</a:t>
            </a:r>
          </a:p>
          <a:p>
            <a:pPr lvl="1"/>
            <a:r>
              <a:rPr lang="en-US" sz="2400" dirty="0" smtClean="0"/>
              <a:t>Support from one county to divert all funding for ICAAP and public transit vehicle replacements to city and county bridges.</a:t>
            </a:r>
          </a:p>
          <a:p>
            <a:pPr lvl="1"/>
            <a:endParaRPr lang="en-US" sz="2400" dirty="0" smtClean="0"/>
          </a:p>
        </p:txBody>
      </p:sp>
      <p:sp>
        <p:nvSpPr>
          <p:cNvPr id="4" name="Slide Number Placeholder 3"/>
          <p:cNvSpPr>
            <a:spLocks noGrp="1"/>
          </p:cNvSpPr>
          <p:nvPr>
            <p:ph type="sldNum" sz="quarter" idx="12"/>
          </p:nvPr>
        </p:nvSpPr>
        <p:spPr/>
        <p:txBody>
          <a:bodyPr/>
          <a:lstStyle/>
          <a:p>
            <a:fld id="{66460C3A-F075-4161-9EF7-F8FED9035BF3}" type="slidenum">
              <a:rPr lang="en-US" smtClean="0"/>
              <a:t>24</a:t>
            </a:fld>
            <a:endParaRPr lang="en-US"/>
          </a:p>
        </p:txBody>
      </p:sp>
    </p:spTree>
    <p:extLst>
      <p:ext uri="{BB962C8B-B14F-4D97-AF65-F5344CB8AC3E}">
        <p14:creationId xmlns:p14="http://schemas.microsoft.com/office/powerpoint/2010/main" val="4120693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Guidance/Next Steps</a:t>
            </a:r>
            <a:endParaRPr lang="en-US" dirty="0"/>
          </a:p>
        </p:txBody>
      </p:sp>
      <p:sp>
        <p:nvSpPr>
          <p:cNvPr id="3" name="Slide Number Placeholder 2"/>
          <p:cNvSpPr>
            <a:spLocks noGrp="1"/>
          </p:cNvSpPr>
          <p:nvPr>
            <p:ph type="sldNum" sz="quarter" idx="12"/>
          </p:nvPr>
        </p:nvSpPr>
        <p:spPr/>
        <p:txBody>
          <a:bodyPr/>
          <a:lstStyle/>
          <a:p>
            <a:fld id="{66460C3A-F075-4161-9EF7-F8FED9035BF3}" type="slidenum">
              <a:rPr lang="en-US" smtClean="0"/>
              <a:t>25</a:t>
            </a:fld>
            <a:endParaRPr lang="en-US"/>
          </a:p>
        </p:txBody>
      </p:sp>
      <p:sp>
        <p:nvSpPr>
          <p:cNvPr id="5" name="Content Placeholder 2"/>
          <p:cNvSpPr>
            <a:spLocks noGrp="1"/>
          </p:cNvSpPr>
          <p:nvPr>
            <p:ph idx="1"/>
          </p:nvPr>
        </p:nvSpPr>
        <p:spPr>
          <a:xfrm>
            <a:off x="457200" y="1295400"/>
            <a:ext cx="8229600" cy="4876800"/>
          </a:xfrm>
        </p:spPr>
        <p:txBody>
          <a:bodyPr>
            <a:normAutofit/>
          </a:bodyPr>
          <a:lstStyle/>
          <a:p>
            <a:r>
              <a:rPr lang="en-US" sz="2800" dirty="0" smtClean="0"/>
              <a:t>Guidance</a:t>
            </a:r>
            <a:endParaRPr lang="en-US" sz="2800" dirty="0" smtClean="0"/>
          </a:p>
          <a:p>
            <a:pPr lvl="1"/>
            <a:r>
              <a:rPr lang="en-US" sz="2400" dirty="0" smtClean="0"/>
              <a:t>Comments regarding publi</a:t>
            </a:r>
            <a:r>
              <a:rPr lang="en-US" sz="2400" dirty="0" smtClean="0"/>
              <a:t>c input?</a:t>
            </a:r>
          </a:p>
          <a:p>
            <a:pPr lvl="1"/>
            <a:r>
              <a:rPr lang="en-US" sz="2400" dirty="0" smtClean="0"/>
              <a:t>Any additional information?</a:t>
            </a:r>
          </a:p>
          <a:p>
            <a:pPr lvl="1"/>
            <a:r>
              <a:rPr lang="en-US" sz="2400" dirty="0" smtClean="0"/>
              <a:t>Development of scenarios?</a:t>
            </a:r>
          </a:p>
          <a:p>
            <a:r>
              <a:rPr lang="en-US" dirty="0" smtClean="0"/>
              <a:t>Next steps</a:t>
            </a:r>
          </a:p>
          <a:p>
            <a:pPr lvl="1"/>
            <a:r>
              <a:rPr lang="en-US" dirty="0" smtClean="0"/>
              <a:t>August: Back with recommendations/additional information</a:t>
            </a:r>
          </a:p>
          <a:p>
            <a:pPr lvl="1"/>
            <a:r>
              <a:rPr lang="en-US" dirty="0" smtClean="0"/>
              <a:t>September: Commission action on FAST Act implementation</a:t>
            </a:r>
            <a:endParaRPr lang="en-US" dirty="0" smtClean="0"/>
          </a:p>
          <a:p>
            <a:pPr lvl="1"/>
            <a:endParaRPr lang="en-US" sz="2400" dirty="0" smtClean="0"/>
          </a:p>
        </p:txBody>
      </p:sp>
    </p:spTree>
    <p:extLst>
      <p:ext uri="{BB962C8B-B14F-4D97-AF65-F5344CB8AC3E}">
        <p14:creationId xmlns:p14="http://schemas.microsoft.com/office/powerpoint/2010/main" val="2084159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normAutofit/>
          </a:bodyPr>
          <a:lstStyle/>
          <a:p>
            <a:r>
              <a:rPr lang="en-US" sz="3600" dirty="0" smtClean="0"/>
              <a:t>Highway Apportionments for Iowa</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70792033"/>
              </p:ext>
            </p:extLst>
          </p:nvPr>
        </p:nvGraphicFramePr>
        <p:xfrm>
          <a:off x="533400" y="1600200"/>
          <a:ext cx="8077200" cy="3804165"/>
        </p:xfrm>
        <a:graphic>
          <a:graphicData uri="http://schemas.openxmlformats.org/drawingml/2006/table">
            <a:tbl>
              <a:tblPr firstRow="1" bandRow="1">
                <a:tableStyleId>{5C22544A-7EE6-4342-B048-85BDC9FD1C3A}</a:tableStyleId>
              </a:tblPr>
              <a:tblGrid>
                <a:gridCol w="2692400"/>
                <a:gridCol w="2692400"/>
                <a:gridCol w="2692400"/>
              </a:tblGrid>
              <a:tr h="849867">
                <a:tc>
                  <a:txBody>
                    <a:bodyPr/>
                    <a:lstStyle/>
                    <a:p>
                      <a:pPr algn="ctr"/>
                      <a:r>
                        <a:rPr lang="en-US" sz="2400" b="0" dirty="0" smtClean="0">
                          <a:solidFill>
                            <a:schemeClr val="tx1"/>
                          </a:solidFill>
                        </a:rPr>
                        <a:t>Fiscal Year</a:t>
                      </a:r>
                      <a:endParaRPr lang="en-US" sz="2400" b="0" dirty="0">
                        <a:solidFill>
                          <a:schemeClr val="tx1"/>
                        </a:solidFill>
                      </a:endParaRPr>
                    </a:p>
                  </a:txBody>
                  <a:tcPr anchor="b"/>
                </a:tc>
                <a:tc>
                  <a:txBody>
                    <a:bodyPr/>
                    <a:lstStyle/>
                    <a:p>
                      <a:pPr algn="ctr"/>
                      <a:r>
                        <a:rPr lang="en-US" sz="2400" b="0" dirty="0" smtClean="0">
                          <a:solidFill>
                            <a:schemeClr val="tx1"/>
                          </a:solidFill>
                        </a:rPr>
                        <a:t>Est Amount</a:t>
                      </a:r>
                      <a:br>
                        <a:rPr lang="en-US" sz="2400" b="0" dirty="0" smtClean="0">
                          <a:solidFill>
                            <a:schemeClr val="tx1"/>
                          </a:solidFill>
                        </a:rPr>
                      </a:br>
                      <a:r>
                        <a:rPr lang="en-US" sz="2400" b="0" dirty="0" smtClean="0">
                          <a:solidFill>
                            <a:schemeClr val="tx1"/>
                          </a:solidFill>
                        </a:rPr>
                        <a:t>($ millions)</a:t>
                      </a:r>
                      <a:endParaRPr lang="en-US" sz="2400" b="0" dirty="0">
                        <a:solidFill>
                          <a:schemeClr val="tx1"/>
                        </a:solidFill>
                      </a:endParaRPr>
                    </a:p>
                  </a:txBody>
                  <a:tcPr anchor="b"/>
                </a:tc>
                <a:tc>
                  <a:txBody>
                    <a:bodyPr/>
                    <a:lstStyle/>
                    <a:p>
                      <a:pPr algn="ctr"/>
                      <a:r>
                        <a:rPr lang="en-US" sz="2400" b="0" dirty="0" smtClean="0">
                          <a:solidFill>
                            <a:schemeClr val="tx1"/>
                          </a:solidFill>
                        </a:rPr>
                        <a:t>Annual Increase</a:t>
                      </a:r>
                      <a:endParaRPr lang="en-US" sz="2400" b="0" dirty="0">
                        <a:solidFill>
                          <a:schemeClr val="tx1"/>
                        </a:solidFill>
                      </a:endParaRPr>
                    </a:p>
                  </a:txBody>
                  <a:tcPr anchor="b"/>
                </a:tc>
              </a:tr>
              <a:tr h="492383">
                <a:tc>
                  <a:txBody>
                    <a:bodyPr/>
                    <a:lstStyle/>
                    <a:p>
                      <a:pPr algn="ctr"/>
                      <a:r>
                        <a:rPr lang="en-US" sz="2400" dirty="0" smtClean="0"/>
                        <a:t>2015</a:t>
                      </a:r>
                      <a:endParaRPr lang="en-US" sz="2400" dirty="0"/>
                    </a:p>
                  </a:txBody>
                  <a:tcPr/>
                </a:tc>
                <a:tc>
                  <a:txBody>
                    <a:bodyPr/>
                    <a:lstStyle/>
                    <a:p>
                      <a:pPr algn="ctr"/>
                      <a:r>
                        <a:rPr lang="en-US" sz="2400" dirty="0" smtClean="0"/>
                        <a:t>474.3</a:t>
                      </a:r>
                      <a:endParaRPr lang="en-US" sz="2400" dirty="0"/>
                    </a:p>
                  </a:txBody>
                  <a:tcPr/>
                </a:tc>
                <a:tc>
                  <a:txBody>
                    <a:bodyPr/>
                    <a:lstStyle/>
                    <a:p>
                      <a:pPr algn="ctr"/>
                      <a:endParaRPr lang="en-US" sz="2400" dirty="0"/>
                    </a:p>
                  </a:txBody>
                  <a:tcPr/>
                </a:tc>
              </a:tr>
              <a:tr h="492383">
                <a:tc>
                  <a:txBody>
                    <a:bodyPr/>
                    <a:lstStyle/>
                    <a:p>
                      <a:pPr algn="ctr"/>
                      <a:r>
                        <a:rPr lang="en-US" sz="2400" dirty="0" smtClean="0"/>
                        <a:t>2016</a:t>
                      </a:r>
                      <a:endParaRPr lang="en-US" sz="2400" dirty="0"/>
                    </a:p>
                  </a:txBody>
                  <a:tcPr/>
                </a:tc>
                <a:tc>
                  <a:txBody>
                    <a:bodyPr/>
                    <a:lstStyle/>
                    <a:p>
                      <a:pPr algn="ctr"/>
                      <a:r>
                        <a:rPr lang="en-US" sz="2400" dirty="0" smtClean="0"/>
                        <a:t>498.5</a:t>
                      </a:r>
                      <a:endParaRPr lang="en-US" sz="2400" dirty="0"/>
                    </a:p>
                  </a:txBody>
                  <a:tcPr/>
                </a:tc>
                <a:tc>
                  <a:txBody>
                    <a:bodyPr/>
                    <a:lstStyle/>
                    <a:p>
                      <a:pPr algn="ctr"/>
                      <a:r>
                        <a:rPr lang="en-US" sz="2400" dirty="0" smtClean="0"/>
                        <a:t>5.1 percent</a:t>
                      </a:r>
                      <a:endParaRPr lang="en-US" sz="2400" dirty="0"/>
                    </a:p>
                  </a:txBody>
                  <a:tcPr/>
                </a:tc>
              </a:tr>
              <a:tr h="492383">
                <a:tc>
                  <a:txBody>
                    <a:bodyPr/>
                    <a:lstStyle/>
                    <a:p>
                      <a:pPr algn="ctr"/>
                      <a:r>
                        <a:rPr lang="en-US" sz="2400" dirty="0" smtClean="0"/>
                        <a:t>2017</a:t>
                      </a:r>
                      <a:endParaRPr lang="en-US" sz="2400" dirty="0"/>
                    </a:p>
                  </a:txBody>
                  <a:tcPr/>
                </a:tc>
                <a:tc>
                  <a:txBody>
                    <a:bodyPr/>
                    <a:lstStyle/>
                    <a:p>
                      <a:pPr algn="ctr"/>
                      <a:r>
                        <a:rPr lang="en-US" sz="2400" dirty="0" smtClean="0"/>
                        <a:t>508.8</a:t>
                      </a:r>
                      <a:endParaRPr lang="en-US" sz="2400" dirty="0"/>
                    </a:p>
                  </a:txBody>
                  <a:tcPr/>
                </a:tc>
                <a:tc>
                  <a:txBody>
                    <a:bodyPr/>
                    <a:lstStyle/>
                    <a:p>
                      <a:pPr algn="ctr"/>
                      <a:r>
                        <a:rPr lang="en-US" sz="2400" dirty="0" smtClean="0"/>
                        <a:t>2.1 percent</a:t>
                      </a:r>
                      <a:endParaRPr lang="en-US" sz="2400" dirty="0"/>
                    </a:p>
                  </a:txBody>
                  <a:tcPr/>
                </a:tc>
              </a:tr>
              <a:tr h="492383">
                <a:tc>
                  <a:txBody>
                    <a:bodyPr/>
                    <a:lstStyle/>
                    <a:p>
                      <a:pPr algn="ctr"/>
                      <a:r>
                        <a:rPr lang="en-US" sz="2400" dirty="0" smtClean="0"/>
                        <a:t>2018</a:t>
                      </a:r>
                      <a:endParaRPr lang="en-US" sz="2400" dirty="0"/>
                    </a:p>
                  </a:txBody>
                  <a:tcPr/>
                </a:tc>
                <a:tc>
                  <a:txBody>
                    <a:bodyPr/>
                    <a:lstStyle/>
                    <a:p>
                      <a:pPr algn="ctr"/>
                      <a:r>
                        <a:rPr lang="en-US" sz="2400" dirty="0" smtClean="0"/>
                        <a:t>519.8</a:t>
                      </a:r>
                      <a:endParaRPr lang="en-US" sz="2400" dirty="0"/>
                    </a:p>
                  </a:txBody>
                  <a:tcPr/>
                </a:tc>
                <a:tc>
                  <a:txBody>
                    <a:bodyPr/>
                    <a:lstStyle/>
                    <a:p>
                      <a:pPr algn="ctr"/>
                      <a:r>
                        <a:rPr lang="en-US" sz="2400" dirty="0" smtClean="0"/>
                        <a:t>2.2 percent</a:t>
                      </a:r>
                      <a:endParaRPr lang="en-US" sz="2400" dirty="0"/>
                    </a:p>
                  </a:txBody>
                  <a:tcPr/>
                </a:tc>
              </a:tr>
              <a:tr h="492383">
                <a:tc>
                  <a:txBody>
                    <a:bodyPr/>
                    <a:lstStyle/>
                    <a:p>
                      <a:pPr algn="ctr"/>
                      <a:r>
                        <a:rPr lang="en-US" sz="2400" dirty="0" smtClean="0"/>
                        <a:t>2019</a:t>
                      </a:r>
                      <a:endParaRPr lang="en-US" sz="2400" dirty="0"/>
                    </a:p>
                  </a:txBody>
                  <a:tcPr/>
                </a:tc>
                <a:tc>
                  <a:txBody>
                    <a:bodyPr/>
                    <a:lstStyle/>
                    <a:p>
                      <a:pPr algn="ctr"/>
                      <a:r>
                        <a:rPr lang="en-US" sz="2400" dirty="0" smtClean="0"/>
                        <a:t>531.5</a:t>
                      </a:r>
                      <a:endParaRPr lang="en-US" sz="2400" dirty="0"/>
                    </a:p>
                  </a:txBody>
                  <a:tcPr/>
                </a:tc>
                <a:tc>
                  <a:txBody>
                    <a:bodyPr/>
                    <a:lstStyle/>
                    <a:p>
                      <a:pPr algn="ctr"/>
                      <a:r>
                        <a:rPr lang="en-US" sz="2400" dirty="0" smtClean="0"/>
                        <a:t>2.3</a:t>
                      </a:r>
                      <a:r>
                        <a:rPr lang="en-US" sz="2400" baseline="0" dirty="0" smtClean="0"/>
                        <a:t> percent</a:t>
                      </a:r>
                      <a:endParaRPr lang="en-US" sz="2400" dirty="0"/>
                    </a:p>
                  </a:txBody>
                  <a:tcPr/>
                </a:tc>
              </a:tr>
              <a:tr h="492383">
                <a:tc>
                  <a:txBody>
                    <a:bodyPr/>
                    <a:lstStyle/>
                    <a:p>
                      <a:pPr algn="ctr"/>
                      <a:r>
                        <a:rPr lang="en-US" sz="2400" dirty="0" smtClean="0"/>
                        <a:t>2020</a:t>
                      </a:r>
                      <a:endParaRPr lang="en-US" sz="2400" dirty="0"/>
                    </a:p>
                  </a:txBody>
                  <a:tcPr/>
                </a:tc>
                <a:tc>
                  <a:txBody>
                    <a:bodyPr/>
                    <a:lstStyle/>
                    <a:p>
                      <a:pPr algn="ctr"/>
                      <a:r>
                        <a:rPr lang="en-US" sz="2400" dirty="0" smtClean="0"/>
                        <a:t>544.3</a:t>
                      </a:r>
                      <a:endParaRPr lang="en-US" sz="2400" dirty="0"/>
                    </a:p>
                  </a:txBody>
                  <a:tcPr/>
                </a:tc>
                <a:tc>
                  <a:txBody>
                    <a:bodyPr/>
                    <a:lstStyle/>
                    <a:p>
                      <a:pPr algn="ctr"/>
                      <a:r>
                        <a:rPr lang="en-US" sz="2400" dirty="0" smtClean="0"/>
                        <a:t>2.4</a:t>
                      </a:r>
                      <a:r>
                        <a:rPr lang="en-US" sz="2400" baseline="0" dirty="0" smtClean="0"/>
                        <a:t> percent</a:t>
                      </a:r>
                      <a:endParaRPr lang="en-US" sz="2400" dirty="0"/>
                    </a:p>
                  </a:txBody>
                  <a:tcPr/>
                </a:tc>
              </a:tr>
            </a:tbl>
          </a:graphicData>
        </a:graphic>
      </p:graphicFrame>
      <p:sp>
        <p:nvSpPr>
          <p:cNvPr id="3" name="TextBox 2"/>
          <p:cNvSpPr txBox="1"/>
          <p:nvPr/>
        </p:nvSpPr>
        <p:spPr>
          <a:xfrm>
            <a:off x="533400" y="5960853"/>
            <a:ext cx="6096000" cy="523220"/>
          </a:xfrm>
          <a:prstGeom prst="rect">
            <a:avLst/>
          </a:prstGeom>
          <a:noFill/>
        </p:spPr>
        <p:txBody>
          <a:bodyPr wrap="square" rtlCol="0">
            <a:spAutoFit/>
          </a:bodyPr>
          <a:lstStyle/>
          <a:p>
            <a:r>
              <a:rPr lang="en-US" sz="2800" dirty="0" smtClean="0"/>
              <a:t>2015-2020 Increase = 14.7 percent</a:t>
            </a:r>
            <a:endParaRPr lang="en-US" sz="2800" dirty="0"/>
          </a:p>
        </p:txBody>
      </p:sp>
      <p:sp>
        <p:nvSpPr>
          <p:cNvPr id="5" name="Slide Number Placeholder 4"/>
          <p:cNvSpPr>
            <a:spLocks noGrp="1"/>
          </p:cNvSpPr>
          <p:nvPr>
            <p:ph type="sldNum" sz="quarter" idx="12"/>
          </p:nvPr>
        </p:nvSpPr>
        <p:spPr/>
        <p:txBody>
          <a:bodyPr/>
          <a:lstStyle/>
          <a:p>
            <a:fld id="{66460C3A-F075-4161-9EF7-F8FED9035BF3}" type="slidenum">
              <a:rPr lang="en-US" smtClean="0"/>
              <a:t>3</a:t>
            </a:fld>
            <a:endParaRPr lang="en-US"/>
          </a:p>
        </p:txBody>
      </p:sp>
    </p:spTree>
    <p:extLst>
      <p:ext uri="{BB962C8B-B14F-4D97-AF65-F5344CB8AC3E}">
        <p14:creationId xmlns:p14="http://schemas.microsoft.com/office/powerpoint/2010/main" val="517337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Highway Program Funding</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47921785"/>
              </p:ext>
            </p:extLst>
          </p:nvPr>
        </p:nvGraphicFramePr>
        <p:xfrm>
          <a:off x="381000" y="1371600"/>
          <a:ext cx="8229600" cy="5090160"/>
        </p:xfrm>
        <a:graphic>
          <a:graphicData uri="http://schemas.openxmlformats.org/drawingml/2006/table">
            <a:tbl>
              <a:tblPr firstRow="1" bandRow="1">
                <a:tableStyleId>{5C22544A-7EE6-4342-B048-85BDC9FD1C3A}</a:tableStyleId>
              </a:tblPr>
              <a:tblGrid>
                <a:gridCol w="5638800"/>
                <a:gridCol w="1447800"/>
                <a:gridCol w="1143000"/>
              </a:tblGrid>
              <a:tr h="595819">
                <a:tc>
                  <a:txBody>
                    <a:bodyPr/>
                    <a:lstStyle/>
                    <a:p>
                      <a:pPr algn="ctr"/>
                      <a:r>
                        <a:rPr lang="en-US" b="0" baseline="0" dirty="0" smtClean="0">
                          <a:solidFill>
                            <a:schemeClr val="tx1"/>
                          </a:solidFill>
                        </a:rPr>
                        <a:t>Apportionments to Iowa </a:t>
                      </a:r>
                    </a:p>
                    <a:p>
                      <a:pPr algn="ctr"/>
                      <a:r>
                        <a:rPr lang="en-US" b="0" baseline="0" dirty="0" smtClean="0">
                          <a:solidFill>
                            <a:schemeClr val="tx1"/>
                          </a:solidFill>
                        </a:rPr>
                        <a:t>($ millions)</a:t>
                      </a:r>
                      <a:endParaRPr lang="en-US" b="0" dirty="0">
                        <a:solidFill>
                          <a:schemeClr val="tx1"/>
                        </a:solidFill>
                      </a:endParaRPr>
                    </a:p>
                  </a:txBody>
                  <a:tcPr/>
                </a:tc>
                <a:tc>
                  <a:txBody>
                    <a:bodyPr/>
                    <a:lstStyle/>
                    <a:p>
                      <a:pPr algn="ctr"/>
                      <a:r>
                        <a:rPr lang="en-US" b="0" dirty="0" smtClean="0">
                          <a:solidFill>
                            <a:schemeClr val="tx1"/>
                          </a:solidFill>
                        </a:rPr>
                        <a:t>MAP-21 2015</a:t>
                      </a:r>
                      <a:endParaRPr lang="en-US" b="0" dirty="0">
                        <a:solidFill>
                          <a:schemeClr val="tx1"/>
                        </a:solidFill>
                      </a:endParaRPr>
                    </a:p>
                  </a:txBody>
                  <a:tcPr anchor="ctr"/>
                </a:tc>
                <a:tc>
                  <a:txBody>
                    <a:bodyPr/>
                    <a:lstStyle/>
                    <a:p>
                      <a:pPr algn="ctr"/>
                      <a:r>
                        <a:rPr lang="en-US" b="0" dirty="0" smtClean="0">
                          <a:solidFill>
                            <a:schemeClr val="tx1"/>
                          </a:solidFill>
                        </a:rPr>
                        <a:t>FAST Act</a:t>
                      </a:r>
                    </a:p>
                    <a:p>
                      <a:pPr algn="ctr"/>
                      <a:r>
                        <a:rPr lang="en-US" b="0" dirty="0" smtClean="0">
                          <a:solidFill>
                            <a:schemeClr val="tx1"/>
                          </a:solidFill>
                        </a:rPr>
                        <a:t>2016</a:t>
                      </a:r>
                      <a:endParaRPr lang="en-US" b="0" dirty="0">
                        <a:solidFill>
                          <a:schemeClr val="tx1"/>
                        </a:solidFill>
                      </a:endParaRPr>
                    </a:p>
                  </a:txBody>
                  <a:tcPr anchor="ctr"/>
                </a:tc>
              </a:tr>
              <a:tr h="426720">
                <a:tc>
                  <a:txBody>
                    <a:bodyPr/>
                    <a:lstStyle/>
                    <a:p>
                      <a:r>
                        <a:rPr lang="en-US" dirty="0" smtClean="0"/>
                        <a:t>National Highway Performance</a:t>
                      </a:r>
                      <a:r>
                        <a:rPr lang="en-US" baseline="0" dirty="0" smtClean="0"/>
                        <a:t> Program</a:t>
                      </a:r>
                      <a:endParaRPr lang="en-US" dirty="0"/>
                    </a:p>
                  </a:txBody>
                  <a:tcPr/>
                </a:tc>
                <a:tc>
                  <a:txBody>
                    <a:bodyPr/>
                    <a:lstStyle/>
                    <a:p>
                      <a:pPr algn="r"/>
                      <a:r>
                        <a:rPr lang="en-US" dirty="0" smtClean="0"/>
                        <a:t>281.4</a:t>
                      </a:r>
                      <a:endParaRPr lang="en-US" dirty="0"/>
                    </a:p>
                  </a:txBody>
                  <a:tcPr/>
                </a:tc>
                <a:tc>
                  <a:txBody>
                    <a:bodyPr/>
                    <a:lstStyle/>
                    <a:p>
                      <a:pPr algn="r"/>
                      <a:r>
                        <a:rPr lang="en-US" dirty="0" smtClean="0"/>
                        <a:t>278.6</a:t>
                      </a:r>
                      <a:endParaRPr lang="en-US" dirty="0"/>
                    </a:p>
                  </a:txBody>
                  <a:tcPr/>
                </a:tc>
              </a:tr>
              <a:tr h="345197">
                <a:tc>
                  <a:txBody>
                    <a:bodyPr/>
                    <a:lstStyle/>
                    <a:p>
                      <a:r>
                        <a:rPr lang="en-US" dirty="0" smtClean="0"/>
                        <a:t>Surface Transportation Block Grant</a:t>
                      </a:r>
                      <a:endParaRPr lang="en-US" dirty="0"/>
                    </a:p>
                  </a:txBody>
                  <a:tcPr/>
                </a:tc>
                <a:tc>
                  <a:txBody>
                    <a:bodyPr/>
                    <a:lstStyle/>
                    <a:p>
                      <a:pPr algn="r"/>
                      <a:r>
                        <a:rPr lang="en-US" dirty="0" smtClean="0"/>
                        <a:t>129.4</a:t>
                      </a:r>
                      <a:endParaRPr lang="en-US" dirty="0"/>
                    </a:p>
                  </a:txBody>
                  <a:tcPr/>
                </a:tc>
                <a:tc>
                  <a:txBody>
                    <a:bodyPr/>
                    <a:lstStyle/>
                    <a:p>
                      <a:pPr algn="r"/>
                      <a:r>
                        <a:rPr lang="en-US" dirty="0" smtClean="0"/>
                        <a:t>132.4</a:t>
                      </a:r>
                      <a:endParaRPr lang="en-US" dirty="0"/>
                    </a:p>
                  </a:txBody>
                  <a:tcPr/>
                </a:tc>
              </a:tr>
              <a:tr h="345197">
                <a:tc>
                  <a:txBody>
                    <a:bodyPr/>
                    <a:lstStyle/>
                    <a:p>
                      <a:r>
                        <a:rPr lang="en-US" dirty="0" smtClean="0"/>
                        <a:t>Transportation Alternatives Set-aside</a:t>
                      </a:r>
                      <a:endParaRPr lang="en-US" dirty="0"/>
                    </a:p>
                  </a:txBody>
                  <a:tcPr/>
                </a:tc>
                <a:tc>
                  <a:txBody>
                    <a:bodyPr/>
                    <a:lstStyle/>
                    <a:p>
                      <a:pPr algn="r"/>
                      <a:r>
                        <a:rPr lang="en-US" dirty="0" smtClean="0"/>
                        <a:t>9.0</a:t>
                      </a:r>
                      <a:endParaRPr lang="en-US" dirty="0"/>
                    </a:p>
                  </a:txBody>
                  <a:tcPr/>
                </a:tc>
                <a:tc>
                  <a:txBody>
                    <a:bodyPr/>
                    <a:lstStyle/>
                    <a:p>
                      <a:pPr algn="r"/>
                      <a:r>
                        <a:rPr lang="en-US" dirty="0" smtClean="0"/>
                        <a:t>9.2</a:t>
                      </a:r>
                      <a:endParaRPr lang="en-US" dirty="0"/>
                    </a:p>
                  </a:txBody>
                  <a:tcPr/>
                </a:tc>
              </a:tr>
              <a:tr h="345197">
                <a:tc>
                  <a:txBody>
                    <a:bodyPr/>
                    <a:lstStyle/>
                    <a:p>
                      <a:r>
                        <a:rPr lang="en-US" dirty="0" smtClean="0"/>
                        <a:t>Federal Recreational Trails Set-aside</a:t>
                      </a:r>
                      <a:endParaRPr lang="en-US" dirty="0"/>
                    </a:p>
                  </a:txBody>
                  <a:tcPr/>
                </a:tc>
                <a:tc>
                  <a:txBody>
                    <a:bodyPr/>
                    <a:lstStyle/>
                    <a:p>
                      <a:pPr algn="r"/>
                      <a:r>
                        <a:rPr lang="en-US" dirty="0" smtClean="0"/>
                        <a:t>1.4</a:t>
                      </a:r>
                      <a:endParaRPr lang="en-US" dirty="0"/>
                    </a:p>
                  </a:txBody>
                  <a:tcPr/>
                </a:tc>
                <a:tc>
                  <a:txBody>
                    <a:bodyPr/>
                    <a:lstStyle/>
                    <a:p>
                      <a:pPr algn="r"/>
                      <a:r>
                        <a:rPr lang="en-US" dirty="0" smtClean="0"/>
                        <a:t>1.4</a:t>
                      </a:r>
                      <a:endParaRPr lang="en-US" dirty="0"/>
                    </a:p>
                  </a:txBody>
                  <a:tcPr/>
                </a:tc>
              </a:tr>
              <a:tr h="345197">
                <a:tc>
                  <a:txBody>
                    <a:bodyPr/>
                    <a:lstStyle/>
                    <a:p>
                      <a:r>
                        <a:rPr lang="en-US" dirty="0" smtClean="0"/>
                        <a:t>Highway Safety Improvement Program</a:t>
                      </a:r>
                      <a:endParaRPr lang="en-US" dirty="0"/>
                    </a:p>
                  </a:txBody>
                  <a:tcPr/>
                </a:tc>
                <a:tc>
                  <a:txBody>
                    <a:bodyPr/>
                    <a:lstStyle/>
                    <a:p>
                      <a:pPr algn="r"/>
                      <a:r>
                        <a:rPr lang="en-US" dirty="0" smtClean="0"/>
                        <a:t>25.9</a:t>
                      </a:r>
                      <a:endParaRPr lang="en-US" dirty="0"/>
                    </a:p>
                  </a:txBody>
                  <a:tcPr/>
                </a:tc>
                <a:tc>
                  <a:txBody>
                    <a:bodyPr/>
                    <a:lstStyle/>
                    <a:p>
                      <a:pPr algn="r"/>
                      <a:r>
                        <a:rPr lang="en-US" dirty="0" smtClean="0"/>
                        <a:t>23.4</a:t>
                      </a:r>
                      <a:endParaRPr lang="en-US" dirty="0"/>
                    </a:p>
                  </a:txBody>
                  <a:tcPr/>
                </a:tc>
              </a:tr>
              <a:tr h="345197">
                <a:tc>
                  <a:txBody>
                    <a:bodyPr/>
                    <a:lstStyle/>
                    <a:p>
                      <a:r>
                        <a:rPr lang="en-US" dirty="0" smtClean="0"/>
                        <a:t>Rail-Highway</a:t>
                      </a:r>
                      <a:r>
                        <a:rPr lang="en-US" baseline="0" dirty="0" smtClean="0"/>
                        <a:t> Crossings</a:t>
                      </a:r>
                      <a:endParaRPr lang="en-US" dirty="0"/>
                    </a:p>
                  </a:txBody>
                  <a:tcPr/>
                </a:tc>
                <a:tc>
                  <a:txBody>
                    <a:bodyPr/>
                    <a:lstStyle/>
                    <a:p>
                      <a:pPr algn="r"/>
                      <a:r>
                        <a:rPr lang="en-US" dirty="0" smtClean="0"/>
                        <a:t>5.2</a:t>
                      </a:r>
                      <a:endParaRPr lang="en-US" dirty="0"/>
                    </a:p>
                  </a:txBody>
                  <a:tcPr/>
                </a:tc>
                <a:tc>
                  <a:txBody>
                    <a:bodyPr/>
                    <a:lstStyle/>
                    <a:p>
                      <a:pPr algn="r"/>
                      <a:r>
                        <a:rPr lang="en-US" dirty="0" smtClean="0"/>
                        <a:t>8.3</a:t>
                      </a:r>
                      <a:endParaRPr lang="en-US" dirty="0"/>
                    </a:p>
                  </a:txBody>
                  <a:tcPr/>
                </a:tc>
              </a:tr>
              <a:tr h="345197">
                <a:tc>
                  <a:txBody>
                    <a:bodyPr/>
                    <a:lstStyle/>
                    <a:p>
                      <a:r>
                        <a:rPr lang="en-US" dirty="0" smtClean="0"/>
                        <a:t>Congestion Mitigation</a:t>
                      </a:r>
                      <a:r>
                        <a:rPr lang="en-US" baseline="0" dirty="0" smtClean="0"/>
                        <a:t> Air Quality</a:t>
                      </a:r>
                      <a:endParaRPr lang="en-US" dirty="0"/>
                    </a:p>
                  </a:txBody>
                  <a:tcPr/>
                </a:tc>
                <a:tc>
                  <a:txBody>
                    <a:bodyPr/>
                    <a:lstStyle/>
                    <a:p>
                      <a:pPr algn="r"/>
                      <a:r>
                        <a:rPr lang="en-US" dirty="0" smtClean="0"/>
                        <a:t>10.8</a:t>
                      </a:r>
                      <a:endParaRPr lang="en-US" dirty="0"/>
                    </a:p>
                  </a:txBody>
                  <a:tcPr/>
                </a:tc>
                <a:tc>
                  <a:txBody>
                    <a:bodyPr/>
                    <a:lstStyle/>
                    <a:p>
                      <a:pPr algn="r"/>
                      <a:r>
                        <a:rPr lang="en-US" dirty="0" smtClean="0"/>
                        <a:t>11.0</a:t>
                      </a:r>
                      <a:endParaRPr lang="en-US" dirty="0"/>
                    </a:p>
                  </a:txBody>
                  <a:tcPr/>
                </a:tc>
              </a:tr>
              <a:tr h="345197">
                <a:tc>
                  <a:txBody>
                    <a:bodyPr/>
                    <a:lstStyle/>
                    <a:p>
                      <a:r>
                        <a:rPr lang="en-US" dirty="0" smtClean="0"/>
                        <a:t>Statewide Planning and Research</a:t>
                      </a:r>
                      <a:endParaRPr lang="en-US" dirty="0"/>
                    </a:p>
                  </a:txBody>
                  <a:tcPr/>
                </a:tc>
                <a:tc>
                  <a:txBody>
                    <a:bodyPr/>
                    <a:lstStyle/>
                    <a:p>
                      <a:pPr algn="r"/>
                      <a:r>
                        <a:rPr lang="en-US" dirty="0" smtClean="0"/>
                        <a:t>9.3</a:t>
                      </a:r>
                      <a:endParaRPr lang="en-US" dirty="0"/>
                    </a:p>
                  </a:txBody>
                  <a:tcPr/>
                </a:tc>
                <a:tc>
                  <a:txBody>
                    <a:bodyPr/>
                    <a:lstStyle/>
                    <a:p>
                      <a:pPr algn="r"/>
                      <a:r>
                        <a:rPr lang="en-US" dirty="0" smtClean="0"/>
                        <a:t>9.8</a:t>
                      </a:r>
                      <a:endParaRPr lang="en-US" dirty="0"/>
                    </a:p>
                  </a:txBody>
                  <a:tcPr/>
                </a:tc>
              </a:tr>
              <a:tr h="345197">
                <a:tc>
                  <a:txBody>
                    <a:bodyPr/>
                    <a:lstStyle/>
                    <a:p>
                      <a:r>
                        <a:rPr lang="en-US" dirty="0" smtClean="0"/>
                        <a:t>Metropolitan Planning</a:t>
                      </a:r>
                      <a:endParaRPr lang="en-US" dirty="0"/>
                    </a:p>
                  </a:txBody>
                  <a:tcPr/>
                </a:tc>
                <a:tc>
                  <a:txBody>
                    <a:bodyPr/>
                    <a:lstStyle/>
                    <a:p>
                      <a:pPr algn="r"/>
                      <a:r>
                        <a:rPr lang="en-US" dirty="0" smtClean="0"/>
                        <a:t>1.9</a:t>
                      </a:r>
                      <a:endParaRPr lang="en-US" dirty="0"/>
                    </a:p>
                  </a:txBody>
                  <a:tcPr/>
                </a:tc>
                <a:tc>
                  <a:txBody>
                    <a:bodyPr/>
                    <a:lstStyle/>
                    <a:p>
                      <a:pPr algn="r"/>
                      <a:r>
                        <a:rPr lang="en-US" dirty="0" smtClean="0"/>
                        <a:t>2.0</a:t>
                      </a:r>
                      <a:endParaRPr lang="en-US" dirty="0"/>
                    </a:p>
                  </a:txBody>
                  <a:tcPr/>
                </a:tc>
              </a:tr>
              <a:tr h="345197">
                <a:tc>
                  <a:txBody>
                    <a:bodyPr/>
                    <a:lstStyle/>
                    <a:p>
                      <a:r>
                        <a:rPr lang="en-US" dirty="0" smtClean="0"/>
                        <a:t>National Highway</a:t>
                      </a:r>
                      <a:r>
                        <a:rPr lang="en-US" baseline="0" dirty="0" smtClean="0"/>
                        <a:t> Freight Program</a:t>
                      </a:r>
                      <a:endParaRPr lang="en-US" dirty="0"/>
                    </a:p>
                  </a:txBody>
                  <a:tcPr/>
                </a:tc>
                <a:tc>
                  <a:txBody>
                    <a:bodyPr/>
                    <a:lstStyle/>
                    <a:p>
                      <a:pPr algn="r"/>
                      <a:r>
                        <a:rPr lang="en-US" dirty="0" smtClean="0"/>
                        <a:t>--</a:t>
                      </a:r>
                      <a:endParaRPr lang="en-US" dirty="0"/>
                    </a:p>
                  </a:txBody>
                  <a:tcPr/>
                </a:tc>
                <a:tc>
                  <a:txBody>
                    <a:bodyPr/>
                    <a:lstStyle/>
                    <a:p>
                      <a:pPr algn="r"/>
                      <a:r>
                        <a:rPr lang="en-US" dirty="0" smtClean="0"/>
                        <a:t>14.0</a:t>
                      </a:r>
                      <a:endParaRPr lang="en-US" dirty="0"/>
                    </a:p>
                  </a:txBody>
                  <a:tcPr/>
                </a:tc>
              </a:tr>
              <a:tr h="213360">
                <a:tc>
                  <a:txBody>
                    <a:bodyPr/>
                    <a:lstStyle/>
                    <a:p>
                      <a:pPr algn="ctr"/>
                      <a:endParaRPr lang="en-US" b="0" dirty="0"/>
                    </a:p>
                  </a:txBody>
                  <a:tcPr/>
                </a:tc>
                <a:tc>
                  <a:txBody>
                    <a:bodyPr/>
                    <a:lstStyle/>
                    <a:p>
                      <a:pPr algn="r"/>
                      <a:endParaRPr lang="en-US" b="0" dirty="0"/>
                    </a:p>
                  </a:txBody>
                  <a:tcPr/>
                </a:tc>
                <a:tc>
                  <a:txBody>
                    <a:bodyPr/>
                    <a:lstStyle/>
                    <a:p>
                      <a:pPr algn="r"/>
                      <a:endParaRPr lang="en-US" b="0" dirty="0"/>
                    </a:p>
                  </a:txBody>
                  <a:tcPr/>
                </a:tc>
              </a:tr>
              <a:tr h="345197">
                <a:tc>
                  <a:txBody>
                    <a:bodyPr/>
                    <a:lstStyle/>
                    <a:p>
                      <a:pPr algn="ctr"/>
                      <a:r>
                        <a:rPr lang="en-US" b="0" dirty="0" smtClean="0"/>
                        <a:t>Total</a:t>
                      </a:r>
                      <a:endParaRPr lang="en-US" b="0" dirty="0"/>
                    </a:p>
                  </a:txBody>
                  <a:tcPr/>
                </a:tc>
                <a:tc>
                  <a:txBody>
                    <a:bodyPr/>
                    <a:lstStyle/>
                    <a:p>
                      <a:pPr algn="r"/>
                      <a:r>
                        <a:rPr lang="en-US" b="0" dirty="0" smtClean="0"/>
                        <a:t>474.3</a:t>
                      </a:r>
                      <a:endParaRPr lang="en-US" b="0" dirty="0"/>
                    </a:p>
                  </a:txBody>
                  <a:tcPr/>
                </a:tc>
                <a:tc>
                  <a:txBody>
                    <a:bodyPr/>
                    <a:lstStyle/>
                    <a:p>
                      <a:pPr algn="r"/>
                      <a:r>
                        <a:rPr lang="en-US" b="0" dirty="0" smtClean="0"/>
                        <a:t>498.5</a:t>
                      </a:r>
                      <a:endParaRPr lang="en-US" b="0" dirty="0"/>
                    </a:p>
                  </a:txBody>
                  <a:tcPr/>
                </a:tc>
              </a:tr>
            </a:tbl>
          </a:graphicData>
        </a:graphic>
      </p:graphicFrame>
      <p:sp>
        <p:nvSpPr>
          <p:cNvPr id="4" name="Slide Number Placeholder 3"/>
          <p:cNvSpPr>
            <a:spLocks noGrp="1"/>
          </p:cNvSpPr>
          <p:nvPr>
            <p:ph type="sldNum" sz="quarter" idx="12"/>
          </p:nvPr>
        </p:nvSpPr>
        <p:spPr/>
        <p:txBody>
          <a:bodyPr/>
          <a:lstStyle/>
          <a:p>
            <a:fld id="{66460C3A-F075-4161-9EF7-F8FED9035BF3}" type="slidenum">
              <a:rPr lang="en-US" smtClean="0"/>
              <a:t>4</a:t>
            </a:fld>
            <a:endParaRPr lang="en-US"/>
          </a:p>
        </p:txBody>
      </p:sp>
    </p:spTree>
    <p:extLst>
      <p:ext uri="{BB962C8B-B14F-4D97-AF65-F5344CB8AC3E}">
        <p14:creationId xmlns:p14="http://schemas.microsoft.com/office/powerpoint/2010/main" val="1417844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Commission Decisions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a:t>Use of additional FFY 2016 highway-railway grade crossing program funding</a:t>
            </a:r>
          </a:p>
          <a:p>
            <a:r>
              <a:rPr lang="en-US" sz="2800" dirty="0"/>
              <a:t>Use of </a:t>
            </a:r>
            <a:r>
              <a:rPr lang="en-US" sz="2800" dirty="0" smtClean="0"/>
              <a:t>freight funding</a:t>
            </a:r>
          </a:p>
          <a:p>
            <a:r>
              <a:rPr lang="en-US" sz="2800" dirty="0" smtClean="0"/>
              <a:t>Use of Highway Safety Improvement Program funding</a:t>
            </a:r>
          </a:p>
          <a:p>
            <a:r>
              <a:rPr lang="en-US" sz="2800" dirty="0" smtClean="0"/>
              <a:t>Distribution of Surface Transportation Block Grant Program funding</a:t>
            </a:r>
          </a:p>
          <a:p>
            <a:r>
              <a:rPr lang="en-US" sz="2800" dirty="0" smtClean="0"/>
              <a:t>Use of Surface Transportation Block Grant Program Set-aside funding (formerly Transportation Alternatives Program)</a:t>
            </a:r>
          </a:p>
          <a:p>
            <a:r>
              <a:rPr lang="en-US" sz="2800" dirty="0"/>
              <a:t>Use of Congestion Mitigation and Air Quality program </a:t>
            </a:r>
            <a:r>
              <a:rPr lang="en-US" sz="2800" dirty="0" smtClean="0"/>
              <a:t>funding</a:t>
            </a:r>
            <a:endParaRPr lang="en-US" sz="2800" dirty="0"/>
          </a:p>
        </p:txBody>
      </p:sp>
      <p:sp>
        <p:nvSpPr>
          <p:cNvPr id="4" name="Slide Number Placeholder 3"/>
          <p:cNvSpPr>
            <a:spLocks noGrp="1"/>
          </p:cNvSpPr>
          <p:nvPr>
            <p:ph type="sldNum" sz="quarter" idx="12"/>
          </p:nvPr>
        </p:nvSpPr>
        <p:spPr/>
        <p:txBody>
          <a:bodyPr/>
          <a:lstStyle/>
          <a:p>
            <a:fld id="{66460C3A-F075-4161-9EF7-F8FED9035BF3}" type="slidenum">
              <a:rPr lang="en-US" smtClean="0"/>
              <a:t>5</a:t>
            </a:fld>
            <a:endParaRPr lang="en-US"/>
          </a:p>
        </p:txBody>
      </p:sp>
    </p:spTree>
    <p:extLst>
      <p:ext uri="{BB962C8B-B14F-4D97-AF65-F5344CB8AC3E}">
        <p14:creationId xmlns:p14="http://schemas.microsoft.com/office/powerpoint/2010/main" val="3099964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 Input</a:t>
            </a:r>
            <a:endParaRPr lang="en-US" dirty="0"/>
          </a:p>
        </p:txBody>
      </p:sp>
      <p:sp>
        <p:nvSpPr>
          <p:cNvPr id="3" name="Content Placeholder 2"/>
          <p:cNvSpPr>
            <a:spLocks noGrp="1"/>
          </p:cNvSpPr>
          <p:nvPr>
            <p:ph idx="1"/>
          </p:nvPr>
        </p:nvSpPr>
        <p:spPr/>
        <p:txBody>
          <a:bodyPr/>
          <a:lstStyle/>
          <a:p>
            <a:r>
              <a:rPr lang="en-US" dirty="0" smtClean="0"/>
              <a:t>Meeting with MPO/RPA/City/County representatives in March</a:t>
            </a:r>
          </a:p>
          <a:p>
            <a:r>
              <a:rPr lang="en-US" dirty="0" smtClean="0"/>
              <a:t>Commission public input meetings – April and June</a:t>
            </a:r>
          </a:p>
          <a:p>
            <a:r>
              <a:rPr lang="en-US" dirty="0" smtClean="0"/>
              <a:t>Individual meetings – Commissioners and department</a:t>
            </a:r>
          </a:p>
          <a:p>
            <a:r>
              <a:rPr lang="en-US" dirty="0" smtClean="0"/>
              <a:t>Email solicitation for input</a:t>
            </a:r>
            <a:endParaRPr lang="en-US" dirty="0"/>
          </a:p>
        </p:txBody>
      </p:sp>
      <p:sp>
        <p:nvSpPr>
          <p:cNvPr id="4" name="Slide Number Placeholder 3"/>
          <p:cNvSpPr>
            <a:spLocks noGrp="1"/>
          </p:cNvSpPr>
          <p:nvPr>
            <p:ph type="sldNum" sz="quarter" idx="12"/>
          </p:nvPr>
        </p:nvSpPr>
        <p:spPr/>
        <p:txBody>
          <a:bodyPr/>
          <a:lstStyle/>
          <a:p>
            <a:fld id="{66460C3A-F075-4161-9EF7-F8FED9035BF3}" type="slidenum">
              <a:rPr lang="en-US" smtClean="0"/>
              <a:t>6</a:t>
            </a:fld>
            <a:endParaRPr lang="en-US"/>
          </a:p>
        </p:txBody>
      </p:sp>
    </p:spTree>
    <p:extLst>
      <p:ext uri="{BB962C8B-B14F-4D97-AF65-F5344CB8AC3E}">
        <p14:creationId xmlns:p14="http://schemas.microsoft.com/office/powerpoint/2010/main" val="40109711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fontScale="90000"/>
          </a:bodyPr>
          <a:lstStyle/>
          <a:p>
            <a:r>
              <a:rPr lang="en-US" sz="3100" dirty="0" smtClean="0"/>
              <a:t>Commission </a:t>
            </a:r>
            <a:r>
              <a:rPr lang="en-US" sz="3100" dirty="0"/>
              <a:t>Decisions - Use of additional FFY 2016 highway-railway grade crossing program funding</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sz="2800" dirty="0" smtClean="0"/>
              <a:t>Discussed at June workshop</a:t>
            </a:r>
          </a:p>
          <a:p>
            <a:r>
              <a:rPr lang="en-US" sz="2800" dirty="0" smtClean="0"/>
              <a:t>Utilize additional funding for more highway-railway grade crossing safety projects.</a:t>
            </a:r>
            <a:endParaRPr lang="en-US" sz="2800" dirty="0"/>
          </a:p>
          <a:p>
            <a:r>
              <a:rPr lang="en-US" sz="2800" dirty="0" smtClean="0"/>
              <a:t>Funding recommendation presented today with action recommended for the August business meeting</a:t>
            </a:r>
          </a:p>
        </p:txBody>
      </p:sp>
      <p:sp>
        <p:nvSpPr>
          <p:cNvPr id="4" name="Slide Number Placeholder 3"/>
          <p:cNvSpPr>
            <a:spLocks noGrp="1"/>
          </p:cNvSpPr>
          <p:nvPr>
            <p:ph type="sldNum" sz="quarter" idx="12"/>
          </p:nvPr>
        </p:nvSpPr>
        <p:spPr/>
        <p:txBody>
          <a:bodyPr/>
          <a:lstStyle/>
          <a:p>
            <a:fld id="{66460C3A-F075-4161-9EF7-F8FED9035BF3}" type="slidenum">
              <a:rPr lang="en-US" smtClean="0"/>
              <a:t>7</a:t>
            </a:fld>
            <a:endParaRPr lang="en-US"/>
          </a:p>
        </p:txBody>
      </p:sp>
    </p:spTree>
    <p:extLst>
      <p:ext uri="{BB962C8B-B14F-4D97-AF65-F5344CB8AC3E}">
        <p14:creationId xmlns:p14="http://schemas.microsoft.com/office/powerpoint/2010/main" val="3570329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normAutofit fontScale="90000"/>
          </a:bodyPr>
          <a:lstStyle/>
          <a:p>
            <a:r>
              <a:rPr lang="en-US" sz="3100" dirty="0" smtClean="0"/>
              <a:t>Commission </a:t>
            </a:r>
            <a:r>
              <a:rPr lang="en-US" sz="3100" dirty="0"/>
              <a:t>Decisions - </a:t>
            </a:r>
            <a:r>
              <a:rPr lang="en-US" sz="3200" dirty="0"/>
              <a:t>Use of </a:t>
            </a:r>
            <a:r>
              <a:rPr lang="en-US" sz="3200" dirty="0" smtClean="0"/>
              <a:t>freight funding</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sz="3000" dirty="0" smtClean="0"/>
              <a:t>New National Highway Freight Program</a:t>
            </a:r>
          </a:p>
          <a:p>
            <a:r>
              <a:rPr lang="en-US" sz="3000" dirty="0" smtClean="0"/>
              <a:t>Apportioned </a:t>
            </a:r>
            <a:r>
              <a:rPr lang="en-US" sz="3000" dirty="0"/>
              <a:t>funds</a:t>
            </a:r>
            <a:endParaRPr lang="en-US" dirty="0"/>
          </a:p>
          <a:p>
            <a:pPr lvl="1"/>
            <a:r>
              <a:rPr lang="en-US" sz="2400" dirty="0"/>
              <a:t>Iowa: 1.26 percent</a:t>
            </a:r>
          </a:p>
          <a:p>
            <a:pPr lvl="2"/>
            <a:r>
              <a:rPr lang="en-US" dirty="0"/>
              <a:t>FY 2016: 	$14.4 million</a:t>
            </a:r>
          </a:p>
          <a:p>
            <a:pPr lvl="2"/>
            <a:r>
              <a:rPr lang="en-US" dirty="0"/>
              <a:t>FY 2017: 	$13.7 million</a:t>
            </a:r>
          </a:p>
          <a:p>
            <a:pPr lvl="2"/>
            <a:r>
              <a:rPr lang="en-US" dirty="0"/>
              <a:t>FY 2018: 	$15.0 million</a:t>
            </a:r>
          </a:p>
          <a:p>
            <a:pPr lvl="2"/>
            <a:r>
              <a:rPr lang="en-US" dirty="0"/>
              <a:t>FY 2019: 	$16.9 million</a:t>
            </a:r>
          </a:p>
          <a:p>
            <a:pPr lvl="2"/>
            <a:r>
              <a:rPr lang="en-US" dirty="0"/>
              <a:t>FY 2020: 	$18.7 million</a:t>
            </a:r>
          </a:p>
          <a:p>
            <a:pPr marL="182880" lvl="1"/>
            <a:r>
              <a:rPr lang="en-US" sz="3100" dirty="0"/>
              <a:t>Funds are for infrastructure and operational improvements that facilitate freight movement on ---</a:t>
            </a:r>
          </a:p>
          <a:p>
            <a:pPr lvl="1"/>
            <a:r>
              <a:rPr lang="en-US" dirty="0"/>
              <a:t>any component of the National Highway Freight Network</a:t>
            </a:r>
            <a:endParaRPr lang="en-US" sz="2100" dirty="0"/>
          </a:p>
          <a:p>
            <a:pPr lvl="2"/>
            <a:r>
              <a:rPr lang="en-US" dirty="0"/>
              <a:t>Primary highway freight network – 550 miles in Iowa</a:t>
            </a:r>
          </a:p>
          <a:p>
            <a:pPr lvl="2"/>
            <a:r>
              <a:rPr lang="en-US" dirty="0"/>
              <a:t>Critical rural freight corridors  -- can add up to 150 miles in Iowa</a:t>
            </a:r>
          </a:p>
          <a:p>
            <a:pPr lvl="2"/>
            <a:r>
              <a:rPr lang="en-US" dirty="0"/>
              <a:t>Critical urban freight corridors – can add up to 75 miles in Iowa </a:t>
            </a:r>
          </a:p>
          <a:p>
            <a:pPr lvl="2"/>
            <a:r>
              <a:rPr lang="en-US" dirty="0"/>
              <a:t>Remaining portions of the Interstate System</a:t>
            </a:r>
          </a:p>
          <a:p>
            <a:endParaRPr lang="en-US" sz="2800" dirty="0" smtClean="0"/>
          </a:p>
        </p:txBody>
      </p:sp>
      <p:sp>
        <p:nvSpPr>
          <p:cNvPr id="4" name="Slide Number Placeholder 3"/>
          <p:cNvSpPr>
            <a:spLocks noGrp="1"/>
          </p:cNvSpPr>
          <p:nvPr>
            <p:ph type="sldNum" sz="quarter" idx="12"/>
          </p:nvPr>
        </p:nvSpPr>
        <p:spPr/>
        <p:txBody>
          <a:bodyPr/>
          <a:lstStyle/>
          <a:p>
            <a:fld id="{66460C3A-F075-4161-9EF7-F8FED9035BF3}" type="slidenum">
              <a:rPr lang="en-US" smtClean="0"/>
              <a:t>8</a:t>
            </a:fld>
            <a:endParaRPr lang="en-US"/>
          </a:p>
        </p:txBody>
      </p:sp>
    </p:spTree>
    <p:extLst>
      <p:ext uri="{BB962C8B-B14F-4D97-AF65-F5344CB8AC3E}">
        <p14:creationId xmlns:p14="http://schemas.microsoft.com/office/powerpoint/2010/main" val="12349127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410200"/>
          </a:xfrm>
        </p:spPr>
        <p:txBody>
          <a:bodyPr>
            <a:normAutofit/>
          </a:bodyPr>
          <a:lstStyle/>
          <a:p>
            <a:pPr marL="274320" lvl="2" indent="-274320">
              <a:buClr>
                <a:schemeClr val="accent3"/>
              </a:buClr>
              <a:buSzPct val="95000"/>
            </a:pPr>
            <a:r>
              <a:rPr lang="en-US" sz="2600" dirty="0" smtClean="0"/>
              <a:t>Allows a wide range of eligible Projects </a:t>
            </a:r>
            <a:r>
              <a:rPr lang="en-US" sz="2000" dirty="0" smtClean="0"/>
              <a:t>(23 items)</a:t>
            </a:r>
          </a:p>
          <a:p>
            <a:pPr marL="548640" lvl="3" indent="-274320">
              <a:buClr>
                <a:schemeClr val="accent3"/>
              </a:buClr>
              <a:buSzPct val="95000"/>
            </a:pPr>
            <a:r>
              <a:rPr lang="en-US" sz="2200" dirty="0" smtClean="0"/>
              <a:t>Planning, development and other preconstruction activities</a:t>
            </a:r>
          </a:p>
          <a:p>
            <a:pPr marL="548640" lvl="3" indent="-274320">
              <a:buClr>
                <a:schemeClr val="accent3"/>
              </a:buClr>
              <a:buSzPct val="95000"/>
            </a:pPr>
            <a:r>
              <a:rPr lang="en-US" sz="2200" dirty="0" smtClean="0"/>
              <a:t>Construction, reconstruction, rehabilitation and operational improvements directly related to system performance</a:t>
            </a:r>
          </a:p>
          <a:p>
            <a:pPr marL="548640" lvl="3" indent="-274320">
              <a:buClr>
                <a:schemeClr val="accent3"/>
              </a:buClr>
              <a:buSzPct val="95000"/>
            </a:pPr>
            <a:r>
              <a:rPr lang="en-US" sz="2200" dirty="0" smtClean="0"/>
              <a:t>ITS and use of other technology to improve flow of freight and truck freight efficiencies</a:t>
            </a:r>
          </a:p>
          <a:p>
            <a:pPr marL="548640" lvl="3" indent="-274320">
              <a:buClr>
                <a:schemeClr val="accent3"/>
              </a:buClr>
              <a:buSzPct val="95000"/>
            </a:pPr>
            <a:r>
              <a:rPr lang="en-US" sz="2200" dirty="0" smtClean="0"/>
              <a:t>Environmental mitigation</a:t>
            </a:r>
          </a:p>
          <a:p>
            <a:pPr marL="548640" lvl="3" indent="-274320">
              <a:buClr>
                <a:schemeClr val="accent3"/>
              </a:buClr>
              <a:buSzPct val="95000"/>
            </a:pPr>
            <a:r>
              <a:rPr lang="en-US" sz="2200" dirty="0" smtClean="0"/>
              <a:t>Truck only lanes, climbing and runaway truck lanes</a:t>
            </a:r>
          </a:p>
          <a:p>
            <a:pPr marL="548640" lvl="3" indent="-274320">
              <a:buClr>
                <a:schemeClr val="accent3"/>
              </a:buClr>
              <a:buSzPct val="95000"/>
            </a:pPr>
            <a:r>
              <a:rPr lang="en-US" sz="2200" dirty="0" smtClean="0"/>
              <a:t>Adding capacity to address bottlenecks</a:t>
            </a:r>
          </a:p>
          <a:p>
            <a:pPr marL="274320" lvl="3" indent="0">
              <a:buClr>
                <a:schemeClr val="accent3"/>
              </a:buClr>
              <a:buSzPct val="95000"/>
              <a:buNone/>
            </a:pPr>
            <a:r>
              <a:rPr lang="en-US" sz="2200" dirty="0"/>
              <a:t> </a:t>
            </a:r>
            <a:endParaRPr lang="en-US" sz="2200" dirty="0" smtClean="0"/>
          </a:p>
          <a:p>
            <a:pPr marL="274320" lvl="3" indent="0">
              <a:buClr>
                <a:schemeClr val="accent3"/>
              </a:buClr>
              <a:buSzPct val="95000"/>
              <a:buNone/>
            </a:pPr>
            <a:r>
              <a:rPr lang="en-US" sz="2200" dirty="0"/>
              <a:t> </a:t>
            </a:r>
            <a:endParaRPr lang="en-US" sz="2200" dirty="0" smtClean="0"/>
          </a:p>
          <a:p>
            <a:pPr marL="548640" lvl="3" indent="-274320">
              <a:buClr>
                <a:schemeClr val="accent3"/>
              </a:buClr>
              <a:buSzPct val="95000"/>
            </a:pPr>
            <a:r>
              <a:rPr lang="en-US" sz="2200" dirty="0" smtClean="0"/>
              <a:t>And any other surface transportation project to improve the flow of freight into and out of freight rail or water facilities.</a:t>
            </a:r>
            <a:endParaRPr lang="en-US" sz="2200" dirty="0"/>
          </a:p>
        </p:txBody>
      </p:sp>
      <p:sp>
        <p:nvSpPr>
          <p:cNvPr id="4" name="Slide Number Placeholder 3"/>
          <p:cNvSpPr>
            <a:spLocks noGrp="1"/>
          </p:cNvSpPr>
          <p:nvPr>
            <p:ph type="sldNum" sz="quarter" idx="12"/>
          </p:nvPr>
        </p:nvSpPr>
        <p:spPr/>
        <p:txBody>
          <a:bodyPr/>
          <a:lstStyle/>
          <a:p>
            <a:fld id="{66460C3A-F075-4161-9EF7-F8FED9035BF3}" type="slidenum">
              <a:rPr lang="en-US" smtClean="0"/>
              <a:t>9</a:t>
            </a:fld>
            <a:endParaRPr lang="en-US"/>
          </a:p>
        </p:txBody>
      </p:sp>
      <p:sp>
        <p:nvSpPr>
          <p:cNvPr id="6" name="Title 1"/>
          <p:cNvSpPr>
            <a:spLocks noGrp="1"/>
          </p:cNvSpPr>
          <p:nvPr>
            <p:ph type="title"/>
          </p:nvPr>
        </p:nvSpPr>
        <p:spPr>
          <a:xfrm>
            <a:off x="457200" y="609600"/>
            <a:ext cx="8229600" cy="838200"/>
          </a:xfrm>
        </p:spPr>
        <p:txBody>
          <a:bodyPr>
            <a:normAutofit fontScale="90000"/>
          </a:bodyPr>
          <a:lstStyle/>
          <a:p>
            <a:r>
              <a:rPr lang="en-US" sz="3100" dirty="0" smtClean="0"/>
              <a:t>Commission </a:t>
            </a:r>
            <a:r>
              <a:rPr lang="en-US" sz="3100" dirty="0"/>
              <a:t>Decisions - </a:t>
            </a:r>
            <a:r>
              <a:rPr lang="en-US" sz="3200" dirty="0"/>
              <a:t>Use of </a:t>
            </a:r>
            <a:r>
              <a:rPr lang="en-US" sz="3200" dirty="0" smtClean="0"/>
              <a:t>freight funding</a:t>
            </a:r>
            <a:r>
              <a:rPr lang="en-US" dirty="0"/>
              <a:t/>
            </a:r>
            <a:br>
              <a:rPr lang="en-US" dirty="0"/>
            </a:br>
            <a:endParaRPr lang="en-US" dirty="0"/>
          </a:p>
        </p:txBody>
      </p:sp>
    </p:spTree>
    <p:extLst>
      <p:ext uri="{BB962C8B-B14F-4D97-AF65-F5344CB8AC3E}">
        <p14:creationId xmlns:p14="http://schemas.microsoft.com/office/powerpoint/2010/main" val="11821025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4902</TotalTime>
  <Words>1474</Words>
  <Application>Microsoft Office PowerPoint</Application>
  <PresentationFormat>On-screen Show (4:3)</PresentationFormat>
  <Paragraphs>249</Paragraphs>
  <Slides>25</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Clarity</vt:lpstr>
      <vt:lpstr>Visio</vt:lpstr>
      <vt:lpstr>Fixing America’s Surface Transportation - (FAST Act)  Implementation</vt:lpstr>
      <vt:lpstr>Executive Summary</vt:lpstr>
      <vt:lpstr>Highway Apportionments for Iowa</vt:lpstr>
      <vt:lpstr>Highway Program Funding</vt:lpstr>
      <vt:lpstr>Commission Decisions</vt:lpstr>
      <vt:lpstr>Stakeholder Input</vt:lpstr>
      <vt:lpstr>Commission Decisions - Use of additional FFY 2016 highway-railway grade crossing program funding </vt:lpstr>
      <vt:lpstr>Commission Decisions - Use of freight funding </vt:lpstr>
      <vt:lpstr>Commission Decisions - Use of freight funding </vt:lpstr>
      <vt:lpstr>Commission Decisions - Use of freight funding </vt:lpstr>
      <vt:lpstr>Commission Decisions - Use of freight funding </vt:lpstr>
      <vt:lpstr>Commission Decisions - Use of Highway Safety Improvement Program funding</vt:lpstr>
      <vt:lpstr>Commission Decisions - Use of Highway Safety Improvement Program funding </vt:lpstr>
      <vt:lpstr>Commission Decisions - Distribution of Surface Transportation Block Grant Program funding</vt:lpstr>
      <vt:lpstr>PowerPoint Presentation</vt:lpstr>
      <vt:lpstr>PowerPoint Presentation</vt:lpstr>
      <vt:lpstr>PowerPoint Presentation</vt:lpstr>
      <vt:lpstr>Commission Decisions - Distribution of Surface Transportation Block Grant Program funding</vt:lpstr>
      <vt:lpstr>Commission Decisions - Use of Surface Transportation Block Grant Program Set-aside funding (formerly Transportation Alternatives Program)</vt:lpstr>
      <vt:lpstr>Commission Decisions - Use of Surface Transportation Block Grant Program Set-aside funding (formerly Transportation Alternatives Program)</vt:lpstr>
      <vt:lpstr>Commission Decisions - Use of Surface Transportation Block Grant Program Set-aside funding (formerly Transportation Alternatives Program) </vt:lpstr>
      <vt:lpstr>Commission Decisions - Use of Surface Transportation Block Grant Program Set-aside funding (formerly Transportation Alternatives Program) - continued </vt:lpstr>
      <vt:lpstr>PowerPoint Presentation</vt:lpstr>
      <vt:lpstr>Commission Decisions - Use of Congestion Mitigation and Air Quality program funding </vt:lpstr>
      <vt:lpstr>Guidance/Next Steps</vt:lpstr>
    </vt:vector>
  </TitlesOfParts>
  <Company>Iowa Department of Transportation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 SYSTEMS update</dc:title>
  <dc:creator>Purcell, Charlie</dc:creator>
  <cp:lastModifiedBy>Administrator</cp:lastModifiedBy>
  <cp:revision>200</cp:revision>
  <cp:lastPrinted>2016-07-11T20:32:56Z</cp:lastPrinted>
  <dcterms:created xsi:type="dcterms:W3CDTF">2015-02-12T20:54:46Z</dcterms:created>
  <dcterms:modified xsi:type="dcterms:W3CDTF">2016-07-11T22:50:14Z</dcterms:modified>
</cp:coreProperties>
</file>