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5.jpg" ContentType="image/jpeg"/>
  <Override PartName="/ppt/media/image16.jpg" ContentType="image/jpeg"/>
  <Override PartName="/ppt/notesSlides/notesSlide8.xml" ContentType="application/vnd.openxmlformats-officedocument.presentationml.notesSlide+xml"/>
  <Override PartName="/ppt/media/image17.jpg" ContentType="image/jpeg"/>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9" r:id="rId3"/>
  </p:sldMasterIdLst>
  <p:notesMasterIdLst>
    <p:notesMasterId r:id="rId13"/>
  </p:notesMasterIdLst>
  <p:sldIdLst>
    <p:sldId id="439" r:id="rId4"/>
    <p:sldId id="2130" r:id="rId5"/>
    <p:sldId id="2129" r:id="rId6"/>
    <p:sldId id="2131" r:id="rId7"/>
    <p:sldId id="402" r:id="rId8"/>
    <p:sldId id="456" r:id="rId9"/>
    <p:sldId id="460" r:id="rId10"/>
    <p:sldId id="2127" r:id="rId11"/>
    <p:sldId id="2125"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406E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31" autoAdjust="0"/>
  </p:normalViewPr>
  <p:slideViewPr>
    <p:cSldViewPr snapToGrid="0">
      <p:cViewPr varScale="1">
        <p:scale>
          <a:sx n="79" d="100"/>
          <a:sy n="79" d="100"/>
        </p:scale>
        <p:origin x="54" y="42"/>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D560EDB4-C0A5-4719-9ED1-EC45822EFDDE}" type="datetimeFigureOut">
              <a:rPr lang="en-US" smtClean="0"/>
              <a:t>10/4/2022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3735187-D67C-4DF8-A9CE-9D7735DB122E}" type="slidenum">
              <a:rPr lang="en-US" smtClean="0"/>
              <a:t>‹#›</a:t>
            </a:fld>
            <a:endParaRPr lang="en-US"/>
          </a:p>
        </p:txBody>
      </p:sp>
    </p:spTree>
    <p:extLst>
      <p:ext uri="{BB962C8B-B14F-4D97-AF65-F5344CB8AC3E}">
        <p14:creationId xmlns:p14="http://schemas.microsoft.com/office/powerpoint/2010/main" val="346081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703263"/>
            <a:ext cx="4695825" cy="3522662"/>
          </a:xfrm>
        </p:spPr>
      </p:sp>
      <p:sp>
        <p:nvSpPr>
          <p:cNvPr id="3" name="Notes Placeholder 2"/>
          <p:cNvSpPr>
            <a:spLocks noGrp="1"/>
          </p:cNvSpPr>
          <p:nvPr>
            <p:ph type="body" idx="1"/>
          </p:nvPr>
        </p:nvSpPr>
        <p:spPr/>
        <p:txBody>
          <a:bodyPr/>
          <a:lstStyle/>
          <a:p>
            <a:pPr marL="302040" indent="-3020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CDEA64F-AAFF-4A4F-A073-E2BF44C54E5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66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40" indent="-3020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3735187-D67C-4DF8-A9CE-9D7735DB122E}" type="slidenum">
              <a:rPr lang="en-US" smtClean="0"/>
              <a:t>2</a:t>
            </a:fld>
            <a:endParaRPr lang="en-US"/>
          </a:p>
        </p:txBody>
      </p:sp>
    </p:spTree>
    <p:extLst>
      <p:ext uri="{BB962C8B-B14F-4D97-AF65-F5344CB8AC3E}">
        <p14:creationId xmlns:p14="http://schemas.microsoft.com/office/powerpoint/2010/main" val="138086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40" indent="-30204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53735187-D67C-4DF8-A9CE-9D7735DB122E}" type="slidenum">
              <a:rPr lang="en-US" smtClean="0"/>
              <a:t>3</a:t>
            </a:fld>
            <a:endParaRPr lang="en-US"/>
          </a:p>
        </p:txBody>
      </p:sp>
    </p:spTree>
    <p:extLst>
      <p:ext uri="{BB962C8B-B14F-4D97-AF65-F5344CB8AC3E}">
        <p14:creationId xmlns:p14="http://schemas.microsoft.com/office/powerpoint/2010/main" val="48146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40" indent="-3020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3735187-D67C-4DF8-A9CE-9D7735DB122E}" type="slidenum">
              <a:rPr lang="en-US" smtClean="0"/>
              <a:t>4</a:t>
            </a:fld>
            <a:endParaRPr lang="en-US"/>
          </a:p>
        </p:txBody>
      </p:sp>
    </p:spTree>
    <p:extLst>
      <p:ext uri="{BB962C8B-B14F-4D97-AF65-F5344CB8AC3E}">
        <p14:creationId xmlns:p14="http://schemas.microsoft.com/office/powerpoint/2010/main" val="300770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703263"/>
            <a:ext cx="4695825" cy="3522662"/>
          </a:xfrm>
        </p:spPr>
      </p:sp>
      <p:sp>
        <p:nvSpPr>
          <p:cNvPr id="3" name="Notes Placeholder 2"/>
          <p:cNvSpPr>
            <a:spLocks noGrp="1"/>
          </p:cNvSpPr>
          <p:nvPr>
            <p:ph type="body" idx="1"/>
          </p:nvPr>
        </p:nvSpPr>
        <p:spPr/>
        <p:txBody>
          <a:bodyPr/>
          <a:lstStyle/>
          <a:p>
            <a:pPr marL="302040" indent="-3020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EB74575-7570-4798-A288-F06DE63109E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89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703263"/>
            <a:ext cx="4695825" cy="3522662"/>
          </a:xfrm>
        </p:spPr>
      </p:sp>
      <p:sp>
        <p:nvSpPr>
          <p:cNvPr id="3" name="Notes Placeholder 2"/>
          <p:cNvSpPr>
            <a:spLocks noGrp="1"/>
          </p:cNvSpPr>
          <p:nvPr>
            <p:ph type="body" idx="1"/>
          </p:nvPr>
        </p:nvSpPr>
        <p:spPr/>
        <p:txBody>
          <a:bodyPr/>
          <a:lstStyle/>
          <a:p>
            <a:pPr marL="302040" indent="-3020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EB74575-7570-4798-A288-F06DE63109E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831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703263"/>
            <a:ext cx="4695825" cy="3522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EB74575-7570-4798-A288-F06DE63109E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51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3735187-D67C-4DF8-A9CE-9D7735DB122E}" type="slidenum">
              <a:rPr lang="en-US" smtClean="0"/>
              <a:t>8</a:t>
            </a:fld>
            <a:endParaRPr lang="en-US"/>
          </a:p>
        </p:txBody>
      </p:sp>
    </p:spTree>
    <p:extLst>
      <p:ext uri="{BB962C8B-B14F-4D97-AF65-F5344CB8AC3E}">
        <p14:creationId xmlns:p14="http://schemas.microsoft.com/office/powerpoint/2010/main" val="259585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53735187-D67C-4DF8-A9CE-9D7735DB122E}" type="slidenum">
              <a:rPr lang="en-US" smtClean="0"/>
              <a:t>9</a:t>
            </a:fld>
            <a:endParaRPr lang="en-US"/>
          </a:p>
        </p:txBody>
      </p:sp>
    </p:spTree>
    <p:extLst>
      <p:ext uri="{BB962C8B-B14F-4D97-AF65-F5344CB8AC3E}">
        <p14:creationId xmlns:p14="http://schemas.microsoft.com/office/powerpoint/2010/main" val="1161477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a:grpSpLocks/>
          </p:cNvGrpSpPr>
          <p:nvPr userDrawn="1"/>
        </p:nvGrpSpPr>
        <p:grpSpPr>
          <a:xfrm>
            <a:off x="-1" y="368317"/>
            <a:ext cx="9144001" cy="6515089"/>
            <a:chOff x="-24" y="342900"/>
            <a:chExt cx="12192024" cy="6515101"/>
          </a:xfrm>
        </p:grpSpPr>
        <p:sp>
          <p:nvSpPr>
            <p:cNvPr id="8" name="Rectangle 7"/>
            <p:cNvSpPr/>
            <p:nvPr/>
          </p:nvSpPr>
          <p:spPr>
            <a:xfrm>
              <a:off x="0" y="1074421"/>
              <a:ext cx="365760" cy="5783580"/>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59818" y="342900"/>
              <a:ext cx="335657" cy="6515100"/>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99295" y="2446021"/>
              <a:ext cx="350700" cy="4411980"/>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053815" y="1737360"/>
              <a:ext cx="350695" cy="5120640"/>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5400000">
              <a:off x="5311036" y="-503767"/>
              <a:ext cx="350729"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5400000">
              <a:off x="4533796" y="625047"/>
              <a:ext cx="350729"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5400000">
              <a:off x="4899556" y="601876"/>
              <a:ext cx="350729"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5400000">
              <a:off x="5593080" y="259080"/>
              <a:ext cx="1005840" cy="12192000"/>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1052184" y="4806878"/>
              <a:ext cx="350729" cy="351120"/>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1052182" y="6198671"/>
              <a:ext cx="350729" cy="34747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052183" y="5499771"/>
              <a:ext cx="350729" cy="351574"/>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701446" y="5851920"/>
              <a:ext cx="350729" cy="347472"/>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701441" y="5158900"/>
              <a:ext cx="350729" cy="345310"/>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350721" y="4808800"/>
              <a:ext cx="350729" cy="347472"/>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701441" y="6545181"/>
              <a:ext cx="350729" cy="312819"/>
            </a:xfrm>
            <a:prstGeom prst="rect">
              <a:avLst/>
            </a:prstGeom>
            <a:solidFill>
              <a:srgbClr val="CA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350717" y="6199246"/>
              <a:ext cx="350729" cy="347472"/>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350721" y="5503727"/>
              <a:ext cx="350729" cy="347472"/>
            </a:xfrm>
            <a:prstGeom prst="rect">
              <a:avLst/>
            </a:prstGeom>
            <a:solidFill>
              <a:srgbClr val="F39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0" y="5158080"/>
              <a:ext cx="350729" cy="347472"/>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0" y="5851199"/>
              <a:ext cx="350729" cy="347472"/>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24" y="6546718"/>
              <a:ext cx="350729" cy="311282"/>
            </a:xfrm>
            <a:prstGeom prst="rect">
              <a:avLst/>
            </a:prstGeom>
            <a:solidFill>
              <a:srgbClr val="FFE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6938" y="5899158"/>
              <a:ext cx="1760279" cy="911843"/>
            </a:xfrm>
            <a:prstGeom prst="rect">
              <a:avLst/>
            </a:prstGeom>
          </p:spPr>
        </p:pic>
      </p:grpSp>
      <p:sp>
        <p:nvSpPr>
          <p:cNvPr id="32" name="Title 1"/>
          <p:cNvSpPr>
            <a:spLocks noGrp="1"/>
          </p:cNvSpPr>
          <p:nvPr>
            <p:ph type="title" hasCustomPrompt="1"/>
          </p:nvPr>
        </p:nvSpPr>
        <p:spPr>
          <a:xfrm>
            <a:off x="1295400" y="3124200"/>
            <a:ext cx="7772400" cy="752475"/>
          </a:xfrm>
          <a:prstGeom prst="rect">
            <a:avLst/>
          </a:prstGeom>
        </p:spPr>
        <p:txBody>
          <a:bodyPr anchor="t"/>
          <a:lstStyle>
            <a:lvl1pPr algn="l">
              <a:defRPr sz="2400" b="1" cap="all"/>
            </a:lvl1pPr>
          </a:lstStyle>
          <a:p>
            <a:r>
              <a:rPr lang="en-US" dirty="0"/>
              <a:t>Click to add heading</a:t>
            </a:r>
          </a:p>
        </p:txBody>
      </p:sp>
      <p:sp>
        <p:nvSpPr>
          <p:cNvPr id="33" name="Text Placeholder 2"/>
          <p:cNvSpPr>
            <a:spLocks noGrp="1"/>
          </p:cNvSpPr>
          <p:nvPr>
            <p:ph type="body" idx="1" hasCustomPrompt="1"/>
          </p:nvPr>
        </p:nvSpPr>
        <p:spPr>
          <a:xfrm>
            <a:off x="1295400" y="3835400"/>
            <a:ext cx="7772400" cy="812800"/>
          </a:xfrm>
          <a:prstGeom prst="rect">
            <a:avLst/>
          </a:prstGeom>
        </p:spPr>
        <p:txBody>
          <a:bodyPr anchor="t"/>
          <a:lstStyle>
            <a:lvl1pPr marL="0" indent="0">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add sub-heading</a:t>
            </a:r>
          </a:p>
        </p:txBody>
      </p:sp>
      <p:sp>
        <p:nvSpPr>
          <p:cNvPr id="34" name="Text Placeholder 2"/>
          <p:cNvSpPr>
            <a:spLocks noGrp="1"/>
          </p:cNvSpPr>
          <p:nvPr>
            <p:ph type="body" idx="10" hasCustomPrompt="1"/>
          </p:nvPr>
        </p:nvSpPr>
        <p:spPr>
          <a:xfrm>
            <a:off x="1295400" y="4792971"/>
            <a:ext cx="7772400" cy="429753"/>
          </a:xfrm>
          <a:prstGeom prst="rect">
            <a:avLst/>
          </a:prstGeom>
        </p:spPr>
        <p:txBody>
          <a:bodyPr anchor="t"/>
          <a:lstStyle>
            <a:lvl1pPr marL="0" indent="0">
              <a:buNone/>
              <a:defRPr sz="12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Date</a:t>
            </a:r>
          </a:p>
        </p:txBody>
      </p:sp>
    </p:spTree>
    <p:extLst>
      <p:ext uri="{BB962C8B-B14F-4D97-AF65-F5344CB8AC3E}">
        <p14:creationId xmlns:p14="http://schemas.microsoft.com/office/powerpoint/2010/main" val="309561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77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901675-6B19-4C4B-9F20-40A20F25DDB4}"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8891E-C297-434B-84FD-EF28CDC8639A}" type="slidenum">
              <a:rPr lang="en-US" smtClean="0"/>
              <a:t>‹#›</a:t>
            </a:fld>
            <a:endParaRPr lang="en-US"/>
          </a:p>
        </p:txBody>
      </p:sp>
    </p:spTree>
    <p:extLst>
      <p:ext uri="{BB962C8B-B14F-4D97-AF65-F5344CB8AC3E}">
        <p14:creationId xmlns:p14="http://schemas.microsoft.com/office/powerpoint/2010/main" val="1096552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901675-6B19-4C4B-9F20-40A20F25DDB4}"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8891E-C297-434B-84FD-EF28CDC8639A}" type="slidenum">
              <a:rPr lang="en-US" smtClean="0"/>
              <a:t>‹#›</a:t>
            </a:fld>
            <a:endParaRPr lang="en-US"/>
          </a:p>
        </p:txBody>
      </p:sp>
    </p:spTree>
    <p:extLst>
      <p:ext uri="{BB962C8B-B14F-4D97-AF65-F5344CB8AC3E}">
        <p14:creationId xmlns:p14="http://schemas.microsoft.com/office/powerpoint/2010/main" val="2310197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901675-6B19-4C4B-9F20-40A20F25DDB4}"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8891E-C297-434B-84FD-EF28CDC8639A}" type="slidenum">
              <a:rPr lang="en-US" smtClean="0"/>
              <a:t>‹#›</a:t>
            </a:fld>
            <a:endParaRPr lang="en-US"/>
          </a:p>
        </p:txBody>
      </p:sp>
    </p:spTree>
    <p:extLst>
      <p:ext uri="{BB962C8B-B14F-4D97-AF65-F5344CB8AC3E}">
        <p14:creationId xmlns:p14="http://schemas.microsoft.com/office/powerpoint/2010/main" val="218419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901675-6B19-4C4B-9F20-40A20F25DDB4}"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8891E-C297-434B-84FD-EF28CDC8639A}" type="slidenum">
              <a:rPr lang="en-US" smtClean="0"/>
              <a:t>‹#›</a:t>
            </a:fld>
            <a:endParaRPr lang="en-US"/>
          </a:p>
        </p:txBody>
      </p:sp>
    </p:spTree>
    <p:extLst>
      <p:ext uri="{BB962C8B-B14F-4D97-AF65-F5344CB8AC3E}">
        <p14:creationId xmlns:p14="http://schemas.microsoft.com/office/powerpoint/2010/main" val="3873846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901675-6B19-4C4B-9F20-40A20F25DDB4}"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68891E-C297-434B-84FD-EF28CDC8639A}" type="slidenum">
              <a:rPr lang="en-US" smtClean="0"/>
              <a:t>‹#›</a:t>
            </a:fld>
            <a:endParaRPr lang="en-US"/>
          </a:p>
        </p:txBody>
      </p:sp>
    </p:spTree>
    <p:extLst>
      <p:ext uri="{BB962C8B-B14F-4D97-AF65-F5344CB8AC3E}">
        <p14:creationId xmlns:p14="http://schemas.microsoft.com/office/powerpoint/2010/main" val="2778340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901675-6B19-4C4B-9F20-40A20F25DDB4}"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68891E-C297-434B-84FD-EF28CDC8639A}" type="slidenum">
              <a:rPr lang="en-US" smtClean="0"/>
              <a:t>‹#›</a:t>
            </a:fld>
            <a:endParaRPr lang="en-US"/>
          </a:p>
        </p:txBody>
      </p:sp>
    </p:spTree>
    <p:extLst>
      <p:ext uri="{BB962C8B-B14F-4D97-AF65-F5344CB8AC3E}">
        <p14:creationId xmlns:p14="http://schemas.microsoft.com/office/powerpoint/2010/main" val="1675719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01675-6B19-4C4B-9F20-40A20F25DDB4}"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68891E-C297-434B-84FD-EF28CDC8639A}" type="slidenum">
              <a:rPr lang="en-US" smtClean="0"/>
              <a:t>‹#›</a:t>
            </a:fld>
            <a:endParaRPr lang="en-US"/>
          </a:p>
        </p:txBody>
      </p:sp>
    </p:spTree>
    <p:extLst>
      <p:ext uri="{BB962C8B-B14F-4D97-AF65-F5344CB8AC3E}">
        <p14:creationId xmlns:p14="http://schemas.microsoft.com/office/powerpoint/2010/main" val="57773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01675-6B19-4C4B-9F20-40A20F25DDB4}"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8891E-C297-434B-84FD-EF28CDC8639A}" type="slidenum">
              <a:rPr lang="en-US" smtClean="0"/>
              <a:t>‹#›</a:t>
            </a:fld>
            <a:endParaRPr lang="en-US"/>
          </a:p>
        </p:txBody>
      </p:sp>
    </p:spTree>
    <p:extLst>
      <p:ext uri="{BB962C8B-B14F-4D97-AF65-F5344CB8AC3E}">
        <p14:creationId xmlns:p14="http://schemas.microsoft.com/office/powerpoint/2010/main" val="1927991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901675-6B19-4C4B-9F20-40A20F25DDB4}"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8891E-C297-434B-84FD-EF28CDC8639A}" type="slidenum">
              <a:rPr lang="en-US" smtClean="0"/>
              <a:t>‹#›</a:t>
            </a:fld>
            <a:endParaRPr lang="en-US"/>
          </a:p>
        </p:txBody>
      </p:sp>
    </p:spTree>
    <p:extLst>
      <p:ext uri="{BB962C8B-B14F-4D97-AF65-F5344CB8AC3E}">
        <p14:creationId xmlns:p14="http://schemas.microsoft.com/office/powerpoint/2010/main" val="149581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74647"/>
            <a:ext cx="8229600" cy="751065"/>
          </a:xfrm>
          <a:prstGeom prst="rect">
            <a:avLst/>
          </a:prstGeom>
        </p:spPr>
        <p:txBody>
          <a:bodyPr/>
          <a:lstStyle>
            <a:lvl1pPr algn="l">
              <a:defRPr sz="2100"/>
            </a:lvl1pPr>
          </a:lstStyle>
          <a:p>
            <a:r>
              <a:rPr lang="en-US" dirty="0"/>
              <a:t>Click to add heading</a:t>
            </a:r>
          </a:p>
        </p:txBody>
      </p:sp>
      <p:grpSp>
        <p:nvGrpSpPr>
          <p:cNvPr id="15" name="Group 14"/>
          <p:cNvGrpSpPr/>
          <p:nvPr userDrawn="1"/>
        </p:nvGrpSpPr>
        <p:grpSpPr>
          <a:xfrm>
            <a:off x="0" y="1025706"/>
            <a:ext cx="8305800" cy="304421"/>
            <a:chOff x="0" y="997594"/>
            <a:chExt cx="10972800" cy="228316"/>
          </a:xfrm>
        </p:grpSpPr>
        <p:sp>
          <p:nvSpPr>
            <p:cNvPr id="16" name="Rectangle 15"/>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 name="Group 19"/>
          <p:cNvGrpSpPr/>
          <p:nvPr userDrawn="1"/>
        </p:nvGrpSpPr>
        <p:grpSpPr>
          <a:xfrm>
            <a:off x="22" y="5852168"/>
            <a:ext cx="9143983" cy="1005839"/>
            <a:chOff x="18" y="4389120"/>
            <a:chExt cx="9143983" cy="754379"/>
          </a:xfrm>
        </p:grpSpPr>
        <p:sp>
          <p:nvSpPr>
            <p:cNvPr id="21" name="Rectangle 20"/>
            <p:cNvSpPr/>
            <p:nvPr userDrawn="1"/>
          </p:nvSpPr>
          <p:spPr>
            <a:xfrm rot="5400000">
              <a:off x="4194820" y="194318"/>
              <a:ext cx="754379" cy="9143983"/>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208" y="4424369"/>
              <a:ext cx="1320207" cy="683881"/>
            </a:xfrm>
            <a:prstGeom prst="rect">
              <a:avLst/>
            </a:prstGeom>
          </p:spPr>
        </p:pic>
      </p:grpSp>
      <p:sp>
        <p:nvSpPr>
          <p:cNvPr id="3" name="Text Placeholder 2"/>
          <p:cNvSpPr>
            <a:spLocks noGrp="1"/>
          </p:cNvSpPr>
          <p:nvPr>
            <p:ph type="body" sz="quarter" idx="10"/>
          </p:nvPr>
        </p:nvSpPr>
        <p:spPr>
          <a:xfrm>
            <a:off x="457200" y="1397000"/>
            <a:ext cx="8229600" cy="4267200"/>
          </a:xfrm>
          <a:prstGeom prst="rect">
            <a:avLst/>
          </a:prstGeom>
        </p:spPr>
        <p:txBody>
          <a:bodyPr/>
          <a:lstStyle>
            <a:lvl1pPr>
              <a:defRPr sz="1800"/>
            </a:lvl1pPr>
            <a:lvl2pPr>
              <a:defRPr sz="1800"/>
            </a:lvl2pPr>
            <a:lvl3pPr>
              <a:defRPr sz="15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81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901675-6B19-4C4B-9F20-40A20F25DDB4}"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8891E-C297-434B-84FD-EF28CDC8639A}" type="slidenum">
              <a:rPr lang="en-US" smtClean="0"/>
              <a:t>‹#›</a:t>
            </a:fld>
            <a:endParaRPr lang="en-US"/>
          </a:p>
        </p:txBody>
      </p:sp>
    </p:spTree>
    <p:extLst>
      <p:ext uri="{BB962C8B-B14F-4D97-AF65-F5344CB8AC3E}">
        <p14:creationId xmlns:p14="http://schemas.microsoft.com/office/powerpoint/2010/main" val="1604082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901675-6B19-4C4B-9F20-40A20F25DDB4}"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8891E-C297-434B-84FD-EF28CDC8639A}" type="slidenum">
              <a:rPr lang="en-US" smtClean="0"/>
              <a:t>‹#›</a:t>
            </a:fld>
            <a:endParaRPr lang="en-US"/>
          </a:p>
        </p:txBody>
      </p:sp>
    </p:spTree>
    <p:extLst>
      <p:ext uri="{BB962C8B-B14F-4D97-AF65-F5344CB8AC3E}">
        <p14:creationId xmlns:p14="http://schemas.microsoft.com/office/powerpoint/2010/main" val="3678457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765048"/>
            <a:ext cx="791051" cy="45720"/>
          </a:xfrm>
          <a:custGeom>
            <a:avLst/>
            <a:gdLst/>
            <a:ahLst/>
            <a:cxnLst/>
            <a:rect l="l" t="t" r="r" b="b"/>
            <a:pathLst>
              <a:path w="1054735" h="45720">
                <a:moveTo>
                  <a:pt x="1054608" y="0"/>
                </a:moveTo>
                <a:lnTo>
                  <a:pt x="0" y="0"/>
                </a:lnTo>
                <a:lnTo>
                  <a:pt x="0" y="45720"/>
                </a:lnTo>
                <a:lnTo>
                  <a:pt x="1054608" y="45720"/>
                </a:lnTo>
                <a:lnTo>
                  <a:pt x="1054608" y="0"/>
                </a:lnTo>
                <a:close/>
              </a:path>
            </a:pathLst>
          </a:custGeom>
          <a:solidFill>
            <a:srgbClr val="953735"/>
          </a:solidFill>
        </p:spPr>
        <p:txBody>
          <a:bodyPr wrap="square" lIns="0" tIns="0" rIns="0" bIns="0" rtlCol="0"/>
          <a:lstStyle/>
          <a:p>
            <a:endParaRPr sz="1350"/>
          </a:p>
        </p:txBody>
      </p:sp>
      <p:sp>
        <p:nvSpPr>
          <p:cNvPr id="17" name="bg object 17"/>
          <p:cNvSpPr/>
          <p:nvPr/>
        </p:nvSpPr>
        <p:spPr>
          <a:xfrm>
            <a:off x="1" y="838200"/>
            <a:ext cx="791051" cy="45720"/>
          </a:xfrm>
          <a:custGeom>
            <a:avLst/>
            <a:gdLst/>
            <a:ahLst/>
            <a:cxnLst/>
            <a:rect l="l" t="t" r="r" b="b"/>
            <a:pathLst>
              <a:path w="1054735" h="45719">
                <a:moveTo>
                  <a:pt x="1054608" y="0"/>
                </a:moveTo>
                <a:lnTo>
                  <a:pt x="0" y="0"/>
                </a:lnTo>
                <a:lnTo>
                  <a:pt x="0" y="45720"/>
                </a:lnTo>
                <a:lnTo>
                  <a:pt x="1054608" y="45720"/>
                </a:lnTo>
                <a:lnTo>
                  <a:pt x="1054608" y="0"/>
                </a:lnTo>
                <a:close/>
              </a:path>
            </a:pathLst>
          </a:custGeom>
          <a:solidFill>
            <a:srgbClr val="A7A8A7"/>
          </a:solidFill>
        </p:spPr>
        <p:txBody>
          <a:bodyPr wrap="square" lIns="0" tIns="0" rIns="0" bIns="0" rtlCol="0"/>
          <a:lstStyle/>
          <a:p>
            <a:endParaRPr sz="1350"/>
          </a:p>
        </p:txBody>
      </p:sp>
      <p:sp>
        <p:nvSpPr>
          <p:cNvPr id="18" name="bg object 18"/>
          <p:cNvSpPr/>
          <p:nvPr/>
        </p:nvSpPr>
        <p:spPr>
          <a:xfrm>
            <a:off x="1" y="981455"/>
            <a:ext cx="791051" cy="45720"/>
          </a:xfrm>
          <a:custGeom>
            <a:avLst/>
            <a:gdLst/>
            <a:ahLst/>
            <a:cxnLst/>
            <a:rect l="l" t="t" r="r" b="b"/>
            <a:pathLst>
              <a:path w="1054735" h="45719">
                <a:moveTo>
                  <a:pt x="1054608" y="0"/>
                </a:moveTo>
                <a:lnTo>
                  <a:pt x="0" y="0"/>
                </a:lnTo>
                <a:lnTo>
                  <a:pt x="0" y="45720"/>
                </a:lnTo>
                <a:lnTo>
                  <a:pt x="1054608" y="45720"/>
                </a:lnTo>
                <a:lnTo>
                  <a:pt x="1054608" y="0"/>
                </a:lnTo>
                <a:close/>
              </a:path>
            </a:pathLst>
          </a:custGeom>
          <a:solidFill>
            <a:srgbClr val="ED7523"/>
          </a:solidFill>
        </p:spPr>
        <p:txBody>
          <a:bodyPr wrap="square" lIns="0" tIns="0" rIns="0" bIns="0" rtlCol="0"/>
          <a:lstStyle/>
          <a:p>
            <a:endParaRPr sz="1350"/>
          </a:p>
        </p:txBody>
      </p:sp>
      <p:sp>
        <p:nvSpPr>
          <p:cNvPr id="2" name="Holder 2"/>
          <p:cNvSpPr>
            <a:spLocks noGrp="1"/>
          </p:cNvSpPr>
          <p:nvPr>
            <p:ph type="ctrTitle"/>
          </p:nvPr>
        </p:nvSpPr>
        <p:spPr>
          <a:xfrm>
            <a:off x="1278530" y="218975"/>
            <a:ext cx="1123473" cy="430887"/>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77142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765048"/>
            <a:ext cx="791051" cy="45720"/>
          </a:xfrm>
          <a:custGeom>
            <a:avLst/>
            <a:gdLst/>
            <a:ahLst/>
            <a:cxnLst/>
            <a:rect l="l" t="t" r="r" b="b"/>
            <a:pathLst>
              <a:path w="1054735" h="45720">
                <a:moveTo>
                  <a:pt x="1054608" y="0"/>
                </a:moveTo>
                <a:lnTo>
                  <a:pt x="0" y="0"/>
                </a:lnTo>
                <a:lnTo>
                  <a:pt x="0" y="45720"/>
                </a:lnTo>
                <a:lnTo>
                  <a:pt x="1054608" y="45720"/>
                </a:lnTo>
                <a:lnTo>
                  <a:pt x="1054608" y="0"/>
                </a:lnTo>
                <a:close/>
              </a:path>
            </a:pathLst>
          </a:custGeom>
          <a:solidFill>
            <a:srgbClr val="953735"/>
          </a:solidFill>
        </p:spPr>
        <p:txBody>
          <a:bodyPr wrap="square" lIns="0" tIns="0" rIns="0" bIns="0" rtlCol="0"/>
          <a:lstStyle/>
          <a:p>
            <a:endParaRPr sz="1350"/>
          </a:p>
        </p:txBody>
      </p:sp>
      <p:sp>
        <p:nvSpPr>
          <p:cNvPr id="17" name="bg object 17"/>
          <p:cNvSpPr/>
          <p:nvPr/>
        </p:nvSpPr>
        <p:spPr>
          <a:xfrm>
            <a:off x="1" y="838200"/>
            <a:ext cx="791051" cy="45720"/>
          </a:xfrm>
          <a:custGeom>
            <a:avLst/>
            <a:gdLst/>
            <a:ahLst/>
            <a:cxnLst/>
            <a:rect l="l" t="t" r="r" b="b"/>
            <a:pathLst>
              <a:path w="1054735" h="45719">
                <a:moveTo>
                  <a:pt x="1054608" y="0"/>
                </a:moveTo>
                <a:lnTo>
                  <a:pt x="0" y="0"/>
                </a:lnTo>
                <a:lnTo>
                  <a:pt x="0" y="45720"/>
                </a:lnTo>
                <a:lnTo>
                  <a:pt x="1054608" y="45720"/>
                </a:lnTo>
                <a:lnTo>
                  <a:pt x="1054608" y="0"/>
                </a:lnTo>
                <a:close/>
              </a:path>
            </a:pathLst>
          </a:custGeom>
          <a:solidFill>
            <a:srgbClr val="A7A8A7"/>
          </a:solidFill>
        </p:spPr>
        <p:txBody>
          <a:bodyPr wrap="square" lIns="0" tIns="0" rIns="0" bIns="0" rtlCol="0"/>
          <a:lstStyle/>
          <a:p>
            <a:endParaRPr sz="1350"/>
          </a:p>
        </p:txBody>
      </p:sp>
      <p:sp>
        <p:nvSpPr>
          <p:cNvPr id="2" name="Holder 2"/>
          <p:cNvSpPr>
            <a:spLocks noGrp="1"/>
          </p:cNvSpPr>
          <p:nvPr>
            <p:ph type="title"/>
          </p:nvPr>
        </p:nvSpPr>
        <p:spPr>
          <a:xfrm>
            <a:off x="2447878" y="194410"/>
            <a:ext cx="3920966" cy="323165"/>
          </a:xfrm>
        </p:spPr>
        <p:txBody>
          <a:bodyPr lIns="0" tIns="0" rIns="0" bIns="0"/>
          <a:lstStyle>
            <a:lvl1pPr>
              <a:defRPr sz="2100" b="1" i="0">
                <a:solidFill>
                  <a:schemeClr val="tx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25710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447878" y="194410"/>
            <a:ext cx="3920966" cy="323165"/>
          </a:xfrm>
        </p:spPr>
        <p:txBody>
          <a:bodyPr lIns="0" tIns="0" rIns="0" bIns="0"/>
          <a:lstStyle>
            <a:lvl1pPr>
              <a:defRPr sz="2100" b="1" i="0">
                <a:solidFill>
                  <a:schemeClr val="tx1"/>
                </a:solidFill>
                <a:latin typeface="Century Gothic"/>
                <a:cs typeface="Century Gothic"/>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4720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447878" y="194410"/>
            <a:ext cx="3920966" cy="323165"/>
          </a:xfrm>
        </p:spPr>
        <p:txBody>
          <a:bodyPr lIns="0" tIns="0" rIns="0" bIns="0"/>
          <a:lstStyle>
            <a:lvl1pPr>
              <a:defRPr sz="2100" b="1" i="0">
                <a:solidFill>
                  <a:schemeClr val="tx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3217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2325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74647"/>
            <a:ext cx="8229600" cy="751065"/>
          </a:xfrm>
          <a:prstGeom prst="rect">
            <a:avLst/>
          </a:prstGeom>
        </p:spPr>
        <p:txBody>
          <a:bodyPr/>
          <a:lstStyle>
            <a:lvl1pPr algn="l">
              <a:defRPr sz="2100"/>
            </a:lvl1pPr>
          </a:lstStyle>
          <a:p>
            <a:r>
              <a:rPr lang="en-US" dirty="0"/>
              <a:t>Click to add heading</a:t>
            </a:r>
          </a:p>
        </p:txBody>
      </p:sp>
      <p:grpSp>
        <p:nvGrpSpPr>
          <p:cNvPr id="15" name="Group 14"/>
          <p:cNvGrpSpPr/>
          <p:nvPr userDrawn="1"/>
        </p:nvGrpSpPr>
        <p:grpSpPr>
          <a:xfrm>
            <a:off x="0" y="1025706"/>
            <a:ext cx="8305800" cy="304421"/>
            <a:chOff x="0" y="997594"/>
            <a:chExt cx="10972800" cy="228316"/>
          </a:xfrm>
        </p:grpSpPr>
        <p:sp>
          <p:nvSpPr>
            <p:cNvPr id="16" name="Rectangle 15"/>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ext Placeholder 2"/>
          <p:cNvSpPr>
            <a:spLocks noGrp="1"/>
          </p:cNvSpPr>
          <p:nvPr>
            <p:ph type="body" sz="quarter" idx="10"/>
          </p:nvPr>
        </p:nvSpPr>
        <p:spPr>
          <a:xfrm>
            <a:off x="457200" y="1397000"/>
            <a:ext cx="8229600" cy="4267200"/>
          </a:xfrm>
          <a:prstGeom prst="rect">
            <a:avLst/>
          </a:prstGeom>
        </p:spPr>
        <p:txBody>
          <a:bodyPr/>
          <a:lstStyle>
            <a:lvl1pPr>
              <a:defRPr sz="1800"/>
            </a:lvl1pPr>
            <a:lvl2pPr>
              <a:defRPr sz="1800"/>
            </a:lvl2pPr>
            <a:lvl3pPr>
              <a:defRPr sz="15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760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3"/>
            <a:ext cx="7772400" cy="1362075"/>
          </a:xfrm>
          <a:prstGeom prst="rect">
            <a:avLst/>
          </a:prstGeom>
        </p:spPr>
        <p:txBody>
          <a:bodyPr anchor="t"/>
          <a:lstStyle>
            <a:lvl1pPr algn="l">
              <a:defRPr sz="2400" b="1" cap="all"/>
            </a:lvl1pPr>
          </a:lstStyle>
          <a:p>
            <a:r>
              <a:rPr lang="en-US" dirty="0"/>
              <a:t>Click to add heading</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add sub-heading</a:t>
            </a:r>
          </a:p>
        </p:txBody>
      </p:sp>
      <p:grpSp>
        <p:nvGrpSpPr>
          <p:cNvPr id="8" name="Group 7"/>
          <p:cNvGrpSpPr/>
          <p:nvPr userDrawn="1"/>
        </p:nvGrpSpPr>
        <p:grpSpPr>
          <a:xfrm>
            <a:off x="22" y="5852168"/>
            <a:ext cx="9143983" cy="1005839"/>
            <a:chOff x="18" y="4389120"/>
            <a:chExt cx="9143983" cy="754379"/>
          </a:xfrm>
        </p:grpSpPr>
        <p:sp>
          <p:nvSpPr>
            <p:cNvPr id="9" name="Rectangle 8"/>
            <p:cNvSpPr/>
            <p:nvPr userDrawn="1"/>
          </p:nvSpPr>
          <p:spPr>
            <a:xfrm rot="5400000">
              <a:off x="4194820" y="194318"/>
              <a:ext cx="754379" cy="9143983"/>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208" y="4424369"/>
              <a:ext cx="1320207" cy="683881"/>
            </a:xfrm>
            <a:prstGeom prst="rect">
              <a:avLst/>
            </a:prstGeom>
          </p:spPr>
        </p:pic>
      </p:grpSp>
    </p:spTree>
    <p:extLst>
      <p:ext uri="{BB962C8B-B14F-4D97-AF65-F5344CB8AC3E}">
        <p14:creationId xmlns:p14="http://schemas.microsoft.com/office/powerpoint/2010/main" val="108946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47"/>
            <a:ext cx="8229600" cy="751065"/>
          </a:xfrm>
          <a:prstGeom prst="rect">
            <a:avLst/>
          </a:prstGeom>
        </p:spPr>
        <p:txBody>
          <a:bodyPr/>
          <a:lstStyle>
            <a:lvl1pPr algn="l">
              <a:defRPr sz="2100"/>
            </a:lvl1pPr>
          </a:lstStyle>
          <a:p>
            <a:r>
              <a:rPr lang="en-US" dirty="0"/>
              <a:t>Click to add heading</a:t>
            </a:r>
          </a:p>
        </p:txBody>
      </p:sp>
      <p:sp>
        <p:nvSpPr>
          <p:cNvPr id="3" name="Content Placeholder 2"/>
          <p:cNvSpPr>
            <a:spLocks noGrp="1"/>
          </p:cNvSpPr>
          <p:nvPr>
            <p:ph sz="half" idx="1"/>
          </p:nvPr>
        </p:nvSpPr>
        <p:spPr>
          <a:xfrm>
            <a:off x="457200" y="1600205"/>
            <a:ext cx="4038600" cy="4165599"/>
          </a:xfrm>
          <a:prstGeom prst="rect">
            <a:avLst/>
          </a:prstGeom>
        </p:spPr>
        <p:txBody>
          <a:bodyPr/>
          <a:lstStyle>
            <a:lvl1pPr>
              <a:defRPr sz="1800"/>
            </a:lvl1pPr>
            <a:lvl2pPr>
              <a:defRPr sz="15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5"/>
            <a:ext cx="4038600" cy="4165599"/>
          </a:xfrm>
          <a:prstGeom prst="rect">
            <a:avLst/>
          </a:prstGeom>
        </p:spPr>
        <p:txBody>
          <a:bodyPr/>
          <a:lstStyle>
            <a:lvl1pPr>
              <a:defRPr sz="1800"/>
            </a:lvl1pPr>
            <a:lvl2pPr>
              <a:defRPr sz="15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1025706"/>
            <a:ext cx="8305800" cy="304421"/>
            <a:chOff x="0" y="997594"/>
            <a:chExt cx="10972800" cy="228316"/>
          </a:xfrm>
        </p:grpSpPr>
        <p:sp>
          <p:nvSpPr>
            <p:cNvPr id="13" name="Rectangle 12"/>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 name="Group 15"/>
          <p:cNvGrpSpPr/>
          <p:nvPr userDrawn="1"/>
        </p:nvGrpSpPr>
        <p:grpSpPr>
          <a:xfrm>
            <a:off x="22" y="5852168"/>
            <a:ext cx="9143983" cy="1005839"/>
            <a:chOff x="18" y="4389120"/>
            <a:chExt cx="9143983" cy="754379"/>
          </a:xfrm>
        </p:grpSpPr>
        <p:sp>
          <p:nvSpPr>
            <p:cNvPr id="17" name="Rectangle 16"/>
            <p:cNvSpPr/>
            <p:nvPr userDrawn="1"/>
          </p:nvSpPr>
          <p:spPr>
            <a:xfrm rot="5400000">
              <a:off x="4194820" y="194318"/>
              <a:ext cx="754379" cy="9143983"/>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208" y="4424369"/>
              <a:ext cx="1320207" cy="683881"/>
            </a:xfrm>
            <a:prstGeom prst="rect">
              <a:avLst/>
            </a:prstGeom>
          </p:spPr>
        </p:pic>
      </p:grpSp>
    </p:spTree>
    <p:extLst>
      <p:ext uri="{BB962C8B-B14F-4D97-AF65-F5344CB8AC3E}">
        <p14:creationId xmlns:p14="http://schemas.microsoft.com/office/powerpoint/2010/main" val="7601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5"/>
            <a:ext cx="4040188" cy="639763"/>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3" y="2174876"/>
            <a:ext cx="4040188" cy="359092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5"/>
            <a:ext cx="4041775" cy="639763"/>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2174876"/>
            <a:ext cx="4041775" cy="359092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457200" y="274647"/>
            <a:ext cx="8229600" cy="751065"/>
          </a:xfrm>
          <a:prstGeom prst="rect">
            <a:avLst/>
          </a:prstGeom>
        </p:spPr>
        <p:txBody>
          <a:bodyPr/>
          <a:lstStyle>
            <a:lvl1pPr algn="l">
              <a:defRPr sz="2100"/>
            </a:lvl1pPr>
          </a:lstStyle>
          <a:p>
            <a:r>
              <a:rPr lang="en-US" dirty="0"/>
              <a:t>Click to add heading</a:t>
            </a:r>
          </a:p>
        </p:txBody>
      </p:sp>
      <p:grpSp>
        <p:nvGrpSpPr>
          <p:cNvPr id="11" name="Group 10"/>
          <p:cNvGrpSpPr/>
          <p:nvPr userDrawn="1"/>
        </p:nvGrpSpPr>
        <p:grpSpPr>
          <a:xfrm>
            <a:off x="0" y="1025706"/>
            <a:ext cx="8305800" cy="304421"/>
            <a:chOff x="0" y="997594"/>
            <a:chExt cx="10972800" cy="228316"/>
          </a:xfrm>
        </p:grpSpPr>
        <p:sp>
          <p:nvSpPr>
            <p:cNvPr id="12" name="Rectangle 11"/>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5" name="Group 14"/>
          <p:cNvGrpSpPr/>
          <p:nvPr userDrawn="1"/>
        </p:nvGrpSpPr>
        <p:grpSpPr>
          <a:xfrm>
            <a:off x="22" y="5852168"/>
            <a:ext cx="9143983" cy="1005839"/>
            <a:chOff x="18" y="4389120"/>
            <a:chExt cx="9143983" cy="754379"/>
          </a:xfrm>
        </p:grpSpPr>
        <p:sp>
          <p:nvSpPr>
            <p:cNvPr id="16" name="Rectangle 15"/>
            <p:cNvSpPr/>
            <p:nvPr userDrawn="1"/>
          </p:nvSpPr>
          <p:spPr>
            <a:xfrm rot="5400000">
              <a:off x="4194820" y="194318"/>
              <a:ext cx="754379" cy="9143983"/>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208" y="4424369"/>
              <a:ext cx="1320207" cy="683881"/>
            </a:xfrm>
            <a:prstGeom prst="rect">
              <a:avLst/>
            </a:prstGeom>
          </p:spPr>
        </p:pic>
      </p:grpSp>
    </p:spTree>
    <p:extLst>
      <p:ext uri="{BB962C8B-B14F-4D97-AF65-F5344CB8AC3E}">
        <p14:creationId xmlns:p14="http://schemas.microsoft.com/office/powerpoint/2010/main" val="142345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2"/>
            <a:ext cx="5486400" cy="566739"/>
          </a:xfrm>
          <a:prstGeom prst="rect">
            <a:avLst/>
          </a:prstGeom>
        </p:spPr>
        <p:txBody>
          <a:bodyPr anchor="b"/>
          <a:lstStyle>
            <a:lvl1pPr algn="l">
              <a:defRPr sz="1500" b="1"/>
            </a:lvl1pPr>
          </a:lstStyle>
          <a:p>
            <a:r>
              <a:rPr lang="en-US" dirty="0"/>
              <a:t>Click to add text</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hasCustomPrompt="1"/>
          </p:nvPr>
        </p:nvSpPr>
        <p:spPr>
          <a:xfrm>
            <a:off x="1792288" y="5367345"/>
            <a:ext cx="5486400" cy="500063"/>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add text</a:t>
            </a:r>
          </a:p>
        </p:txBody>
      </p:sp>
      <p:grpSp>
        <p:nvGrpSpPr>
          <p:cNvPr id="5" name="Group 4"/>
          <p:cNvGrpSpPr/>
          <p:nvPr userDrawn="1"/>
        </p:nvGrpSpPr>
        <p:grpSpPr>
          <a:xfrm>
            <a:off x="22" y="5852168"/>
            <a:ext cx="9143983" cy="1005839"/>
            <a:chOff x="18" y="4389120"/>
            <a:chExt cx="9143983" cy="754379"/>
          </a:xfrm>
        </p:grpSpPr>
        <p:sp>
          <p:nvSpPr>
            <p:cNvPr id="9" name="Rectangle 8"/>
            <p:cNvSpPr/>
            <p:nvPr userDrawn="1"/>
          </p:nvSpPr>
          <p:spPr>
            <a:xfrm rot="5400000">
              <a:off x="4194820" y="194318"/>
              <a:ext cx="754379" cy="9143983"/>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208" y="4424369"/>
              <a:ext cx="1320207" cy="683881"/>
            </a:xfrm>
            <a:prstGeom prst="rect">
              <a:avLst/>
            </a:prstGeom>
          </p:spPr>
        </p:pic>
      </p:grpSp>
    </p:spTree>
    <p:extLst>
      <p:ext uri="{BB962C8B-B14F-4D97-AF65-F5344CB8AC3E}">
        <p14:creationId xmlns:p14="http://schemas.microsoft.com/office/powerpoint/2010/main" val="123329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yline - Title and Conten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274647"/>
            <a:ext cx="8229600" cy="751065"/>
          </a:xfrm>
          <a:prstGeom prst="rect">
            <a:avLst/>
          </a:prstGeom>
        </p:spPr>
        <p:txBody>
          <a:bodyPr/>
          <a:lstStyle>
            <a:lvl1pPr algn="l">
              <a:defRPr sz="2100"/>
            </a:lvl1pPr>
          </a:lstStyle>
          <a:p>
            <a:r>
              <a:rPr lang="en-US" dirty="0"/>
              <a:t>Click to add heading</a:t>
            </a:r>
          </a:p>
        </p:txBody>
      </p:sp>
      <p:grpSp>
        <p:nvGrpSpPr>
          <p:cNvPr id="15" name="Group 14"/>
          <p:cNvGrpSpPr/>
          <p:nvPr userDrawn="1"/>
        </p:nvGrpSpPr>
        <p:grpSpPr>
          <a:xfrm>
            <a:off x="0" y="1025706"/>
            <a:ext cx="8305800" cy="304421"/>
            <a:chOff x="0" y="997594"/>
            <a:chExt cx="10972800" cy="228316"/>
          </a:xfrm>
        </p:grpSpPr>
        <p:sp>
          <p:nvSpPr>
            <p:cNvPr id="16" name="Rectangle 15"/>
            <p:cNvSpPr/>
            <p:nvPr/>
          </p:nvSpPr>
          <p:spPr>
            <a:xfrm rot="5400000">
              <a:off x="5447876" y="-4450282"/>
              <a:ext cx="77048" cy="10972800"/>
            </a:xfrm>
            <a:prstGeom prst="rect">
              <a:avLst/>
            </a:prstGeom>
            <a:solidFill>
              <a:srgbClr val="77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rot="5400000">
              <a:off x="4670636" y="-3595993"/>
              <a:ext cx="77050" cy="9418320"/>
            </a:xfrm>
            <a:prstGeom prst="rect">
              <a:avLst/>
            </a:prstGeom>
            <a:solidFill>
              <a:srgbClr val="B33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5400000">
              <a:off x="5036396" y="-3887534"/>
              <a:ext cx="77048" cy="10149840"/>
            </a:xfrm>
            <a:prstGeom prst="rect">
              <a:avLst/>
            </a:prstGeom>
            <a:solidFill>
              <a:srgbClr val="FAC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ext Placeholder 2"/>
          <p:cNvSpPr>
            <a:spLocks noGrp="1"/>
          </p:cNvSpPr>
          <p:nvPr>
            <p:ph type="body" sz="quarter" idx="10"/>
          </p:nvPr>
        </p:nvSpPr>
        <p:spPr>
          <a:xfrm>
            <a:off x="457200" y="1397000"/>
            <a:ext cx="8229600" cy="3962400"/>
          </a:xfrm>
          <a:prstGeom prst="rect">
            <a:avLst/>
          </a:prstGeom>
        </p:spPr>
        <p:txBody>
          <a:bodyPr/>
          <a:lstStyle>
            <a:lvl1pPr>
              <a:defRPr sz="1800"/>
            </a:lvl1pPr>
            <a:lvl2pPr>
              <a:defRPr sz="1800"/>
            </a:lvl2pPr>
            <a:lvl3pPr>
              <a:defRPr sz="15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0" y="5283200"/>
            <a:ext cx="9144000" cy="1574800"/>
            <a:chOff x="0" y="3962400"/>
            <a:chExt cx="9144000" cy="1181100"/>
          </a:xfrm>
        </p:grpSpPr>
        <p:pic>
          <p:nvPicPr>
            <p:cNvPr id="10" name="Picture 2" descr="G:\Shared\Aaron\logos\report_blu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795" b="1587"/>
            <a:stretch/>
          </p:blipFill>
          <p:spPr bwMode="auto">
            <a:xfrm>
              <a:off x="0" y="3962400"/>
              <a:ext cx="91440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4681897"/>
              <a:ext cx="843015" cy="436691"/>
            </a:xfrm>
            <a:prstGeom prst="rect">
              <a:avLst/>
            </a:prstGeom>
          </p:spPr>
        </p:pic>
      </p:grpSp>
    </p:spTree>
    <p:extLst>
      <p:ext uri="{BB962C8B-B14F-4D97-AF65-F5344CB8AC3E}">
        <p14:creationId xmlns:p14="http://schemas.microsoft.com/office/powerpoint/2010/main" val="78810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kyline_Blank">
    <p:spTree>
      <p:nvGrpSpPr>
        <p:cNvPr id="1" name=""/>
        <p:cNvGrpSpPr/>
        <p:nvPr/>
      </p:nvGrpSpPr>
      <p:grpSpPr>
        <a:xfrm>
          <a:off x="0" y="0"/>
          <a:ext cx="0" cy="0"/>
          <a:chOff x="0" y="0"/>
          <a:chExt cx="0" cy="0"/>
        </a:xfrm>
      </p:grpSpPr>
      <p:grpSp>
        <p:nvGrpSpPr>
          <p:cNvPr id="2" name="Group 1"/>
          <p:cNvGrpSpPr/>
          <p:nvPr userDrawn="1"/>
        </p:nvGrpSpPr>
        <p:grpSpPr>
          <a:xfrm>
            <a:off x="0" y="5283200"/>
            <a:ext cx="9144000" cy="1574800"/>
            <a:chOff x="0" y="3962400"/>
            <a:chExt cx="9144000" cy="1181100"/>
          </a:xfrm>
        </p:grpSpPr>
        <p:pic>
          <p:nvPicPr>
            <p:cNvPr id="2050" name="Picture 2" descr="G:\Shared\Aaron\logos\report_blu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795" b="1587"/>
            <a:stretch/>
          </p:blipFill>
          <p:spPr bwMode="auto">
            <a:xfrm>
              <a:off x="0" y="3962400"/>
              <a:ext cx="91440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4681897"/>
              <a:ext cx="843015" cy="436691"/>
            </a:xfrm>
            <a:prstGeom prst="rect">
              <a:avLst/>
            </a:prstGeom>
          </p:spPr>
        </p:pic>
      </p:grpSp>
    </p:spTree>
    <p:extLst>
      <p:ext uri="{BB962C8B-B14F-4D97-AF65-F5344CB8AC3E}">
        <p14:creationId xmlns:p14="http://schemas.microsoft.com/office/powerpoint/2010/main" val="417993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784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01675-6B19-4C4B-9F20-40A20F25DDB4}" type="datetimeFigureOut">
              <a:rPr lang="en-US" smtClean="0"/>
              <a:t>10/4/2022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8891E-C297-434B-84FD-EF28CDC8639A}" type="slidenum">
              <a:rPr lang="en-US" smtClean="0"/>
              <a:t>‹#›</a:t>
            </a:fld>
            <a:endParaRPr lang="en-US"/>
          </a:p>
        </p:txBody>
      </p:sp>
    </p:spTree>
    <p:extLst>
      <p:ext uri="{BB962C8B-B14F-4D97-AF65-F5344CB8AC3E}">
        <p14:creationId xmlns:p14="http://schemas.microsoft.com/office/powerpoint/2010/main" val="150961118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765048"/>
            <a:ext cx="791051" cy="45720"/>
          </a:xfrm>
          <a:custGeom>
            <a:avLst/>
            <a:gdLst/>
            <a:ahLst/>
            <a:cxnLst/>
            <a:rect l="l" t="t" r="r" b="b"/>
            <a:pathLst>
              <a:path w="1054735" h="45720">
                <a:moveTo>
                  <a:pt x="1054608" y="0"/>
                </a:moveTo>
                <a:lnTo>
                  <a:pt x="0" y="0"/>
                </a:lnTo>
                <a:lnTo>
                  <a:pt x="0" y="45720"/>
                </a:lnTo>
                <a:lnTo>
                  <a:pt x="1054608" y="45720"/>
                </a:lnTo>
                <a:lnTo>
                  <a:pt x="1054608" y="0"/>
                </a:lnTo>
                <a:close/>
              </a:path>
            </a:pathLst>
          </a:custGeom>
          <a:solidFill>
            <a:srgbClr val="953735"/>
          </a:solidFill>
        </p:spPr>
        <p:txBody>
          <a:bodyPr wrap="square" lIns="0" tIns="0" rIns="0" bIns="0" rtlCol="0"/>
          <a:lstStyle/>
          <a:p>
            <a:endParaRPr sz="1350"/>
          </a:p>
        </p:txBody>
      </p:sp>
      <p:sp>
        <p:nvSpPr>
          <p:cNvPr id="17" name="bg object 17"/>
          <p:cNvSpPr/>
          <p:nvPr/>
        </p:nvSpPr>
        <p:spPr>
          <a:xfrm>
            <a:off x="1" y="838200"/>
            <a:ext cx="791051" cy="45720"/>
          </a:xfrm>
          <a:custGeom>
            <a:avLst/>
            <a:gdLst/>
            <a:ahLst/>
            <a:cxnLst/>
            <a:rect l="l" t="t" r="r" b="b"/>
            <a:pathLst>
              <a:path w="1054735" h="45719">
                <a:moveTo>
                  <a:pt x="1054608" y="0"/>
                </a:moveTo>
                <a:lnTo>
                  <a:pt x="0" y="0"/>
                </a:lnTo>
                <a:lnTo>
                  <a:pt x="0" y="45720"/>
                </a:lnTo>
                <a:lnTo>
                  <a:pt x="1054608" y="45720"/>
                </a:lnTo>
                <a:lnTo>
                  <a:pt x="1054608" y="0"/>
                </a:lnTo>
                <a:close/>
              </a:path>
            </a:pathLst>
          </a:custGeom>
          <a:solidFill>
            <a:srgbClr val="A7A8A7"/>
          </a:solidFill>
        </p:spPr>
        <p:txBody>
          <a:bodyPr wrap="square" lIns="0" tIns="0" rIns="0" bIns="0" rtlCol="0"/>
          <a:lstStyle/>
          <a:p>
            <a:endParaRPr sz="1350"/>
          </a:p>
        </p:txBody>
      </p:sp>
      <p:sp>
        <p:nvSpPr>
          <p:cNvPr id="18" name="bg object 18"/>
          <p:cNvSpPr/>
          <p:nvPr/>
        </p:nvSpPr>
        <p:spPr>
          <a:xfrm>
            <a:off x="1" y="908304"/>
            <a:ext cx="791051" cy="45720"/>
          </a:xfrm>
          <a:custGeom>
            <a:avLst/>
            <a:gdLst/>
            <a:ahLst/>
            <a:cxnLst/>
            <a:rect l="l" t="t" r="r" b="b"/>
            <a:pathLst>
              <a:path w="1054735" h="45719">
                <a:moveTo>
                  <a:pt x="1054608" y="0"/>
                </a:moveTo>
                <a:lnTo>
                  <a:pt x="0" y="0"/>
                </a:lnTo>
                <a:lnTo>
                  <a:pt x="0" y="45720"/>
                </a:lnTo>
                <a:lnTo>
                  <a:pt x="1054608" y="45720"/>
                </a:lnTo>
                <a:lnTo>
                  <a:pt x="1054608" y="0"/>
                </a:lnTo>
                <a:close/>
              </a:path>
            </a:pathLst>
          </a:custGeom>
          <a:solidFill>
            <a:srgbClr val="31859C"/>
          </a:solidFill>
        </p:spPr>
        <p:txBody>
          <a:bodyPr wrap="square" lIns="0" tIns="0" rIns="0" bIns="0" rtlCol="0"/>
          <a:lstStyle/>
          <a:p>
            <a:endParaRPr sz="1350"/>
          </a:p>
        </p:txBody>
      </p:sp>
      <p:sp>
        <p:nvSpPr>
          <p:cNvPr id="2" name="Holder 2"/>
          <p:cNvSpPr>
            <a:spLocks noGrp="1"/>
          </p:cNvSpPr>
          <p:nvPr>
            <p:ph type="title"/>
          </p:nvPr>
        </p:nvSpPr>
        <p:spPr>
          <a:xfrm>
            <a:off x="2447878" y="194410"/>
            <a:ext cx="3920966" cy="430887"/>
          </a:xfrm>
          <a:prstGeom prst="rect">
            <a:avLst/>
          </a:prstGeom>
        </p:spPr>
        <p:txBody>
          <a:bodyPr wrap="square" lIns="0" tIns="0" rIns="0" bIns="0">
            <a:spAutoFit/>
          </a:bodyPr>
          <a:lstStyle>
            <a:lvl1pPr>
              <a:defRPr sz="2800" b="1" i="0">
                <a:solidFill>
                  <a:schemeClr val="tx1"/>
                </a:solidFill>
                <a:latin typeface="Century Gothic"/>
                <a:cs typeface="Century Gothic"/>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10/4/2022</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8645254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hyperlink" Target="http://www.dmampo.org/"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B3646D-4D2A-044D-275B-D4C31047AAE4}"/>
              </a:ext>
            </a:extLst>
          </p:cNvPr>
          <p:cNvSpPr/>
          <p:nvPr/>
        </p:nvSpPr>
        <p:spPr>
          <a:xfrm>
            <a:off x="7251700" y="7581900"/>
            <a:ext cx="9144000" cy="6858000"/>
          </a:xfrm>
          <a:prstGeom prst="rect">
            <a:avLst/>
          </a:prstGeom>
          <a:solidFill>
            <a:srgbClr val="406E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1136D78-7A29-4758-89D1-AF4FBC9D221E}"/>
              </a:ext>
            </a:extLst>
          </p:cNvPr>
          <p:cNvSpPr/>
          <p:nvPr/>
        </p:nvSpPr>
        <p:spPr>
          <a:xfrm>
            <a:off x="-42862" y="0"/>
            <a:ext cx="3044148" cy="6858000"/>
          </a:xfrm>
          <a:prstGeom prst="rect">
            <a:avLst/>
          </a:prstGeom>
          <a:solidFill>
            <a:srgbClr val="406E91"/>
          </a:solidFill>
          <a:ln>
            <a:solidFill>
              <a:srgbClr val="406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406E91"/>
              </a:solidFill>
              <a:latin typeface="Calibri"/>
            </a:endParaRPr>
          </a:p>
        </p:txBody>
      </p:sp>
      <p:pic>
        <p:nvPicPr>
          <p:cNvPr id="4" name="Picture 4">
            <a:extLst>
              <a:ext uri="{FF2B5EF4-FFF2-40B4-BE49-F238E27FC236}">
                <a16:creationId xmlns:a16="http://schemas.microsoft.com/office/drawing/2014/main" id="{B442C565-1B76-4805-9E0C-3350CC841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82" t="2997" r="5911" b="2756"/>
          <a:stretch>
            <a:fillRect/>
          </a:stretch>
        </p:blipFill>
        <p:spPr bwMode="auto">
          <a:xfrm>
            <a:off x="3070296" y="52509"/>
            <a:ext cx="6034679" cy="50835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720D96C-E0D7-44BF-97F7-D8322F4A0BAE}"/>
              </a:ext>
            </a:extLst>
          </p:cNvPr>
          <p:cNvSpPr/>
          <p:nvPr/>
        </p:nvSpPr>
        <p:spPr>
          <a:xfrm>
            <a:off x="9775479" y="4011195"/>
            <a:ext cx="3193409" cy="830484"/>
          </a:xfrm>
          <a:prstGeom prst="rect">
            <a:avLst/>
          </a:prstGeom>
        </p:spPr>
        <p:txBody>
          <a:bodyPr wrap="square">
            <a:spAutoFit/>
          </a:bodyPr>
          <a:lstStyle/>
          <a:p>
            <a:pPr algn="ctr" defTabSz="685800">
              <a:lnSpc>
                <a:spcPct val="112000"/>
              </a:lnSpc>
              <a:spcBef>
                <a:spcPts val="269"/>
              </a:spcBef>
            </a:pPr>
            <a:r>
              <a:rPr lang="en-US" sz="825" u="sng" dirty="0">
                <a:solidFill>
                  <a:srgbClr val="406D91"/>
                </a:solidFill>
                <a:latin typeface="Arial" panose="020B0604020202020204" pitchFamily="34" charset="0"/>
                <a:ea typeface="Whitney Light"/>
                <a:cs typeface="Arial" panose="020B0604020202020204" pitchFamily="34" charset="0"/>
              </a:rPr>
              <a:t>Members</a:t>
            </a:r>
          </a:p>
          <a:p>
            <a:pPr algn="ctr" defTabSz="685800">
              <a:lnSpc>
                <a:spcPct val="112000"/>
              </a:lnSpc>
              <a:spcBef>
                <a:spcPts val="269"/>
              </a:spcBef>
            </a:pPr>
            <a:r>
              <a:rPr lang="en-US" sz="825" dirty="0">
                <a:solidFill>
                  <a:srgbClr val="406D91"/>
                </a:solidFill>
                <a:latin typeface="Arial" panose="020B0604020202020204" pitchFamily="34" charset="0"/>
                <a:ea typeface="Whitney Light"/>
                <a:cs typeface="Arial" panose="020B0604020202020204" pitchFamily="34" charset="0"/>
              </a:rPr>
              <a:t>Altoona • Ankeny • Bondurant • Carlisle • Clive • Dallas County • Des Moines • </a:t>
            </a:r>
            <a:r>
              <a:rPr lang="en-US" sz="825" spc="-17" dirty="0">
                <a:solidFill>
                  <a:srgbClr val="406D91"/>
                </a:solidFill>
                <a:latin typeface="Arial" panose="020B0604020202020204" pitchFamily="34" charset="0"/>
                <a:ea typeface="Whitney Light"/>
                <a:cs typeface="Arial" panose="020B0604020202020204" pitchFamily="34" charset="0"/>
              </a:rPr>
              <a:t>DART</a:t>
            </a:r>
            <a:r>
              <a:rPr lang="en-US" sz="825" dirty="0">
                <a:solidFill>
                  <a:srgbClr val="406D91"/>
                </a:solidFill>
                <a:latin typeface="Arial" panose="020B0604020202020204" pitchFamily="34" charset="0"/>
                <a:ea typeface="Whitney Light"/>
                <a:cs typeface="Arial" panose="020B0604020202020204" pitchFamily="34" charset="0"/>
              </a:rPr>
              <a:t> •</a:t>
            </a:r>
            <a:r>
              <a:rPr lang="en-US" sz="825" spc="-17" dirty="0">
                <a:solidFill>
                  <a:srgbClr val="406D91"/>
                </a:solidFill>
                <a:latin typeface="Arial" panose="020B0604020202020204" pitchFamily="34" charset="0"/>
                <a:ea typeface="Whitney Light"/>
                <a:cs typeface="Arial" panose="020B0604020202020204" pitchFamily="34" charset="0"/>
              </a:rPr>
              <a:t> </a:t>
            </a:r>
            <a:r>
              <a:rPr lang="en-US" sz="825" dirty="0">
                <a:solidFill>
                  <a:srgbClr val="406D91"/>
                </a:solidFill>
                <a:latin typeface="Arial" panose="020B0604020202020204" pitchFamily="34" charset="0"/>
                <a:ea typeface="Whitney Light"/>
                <a:cs typeface="Arial" panose="020B0604020202020204" pitchFamily="34" charset="0"/>
              </a:rPr>
              <a:t>Grimes • Johnston • Mitchellville • Norwalk • Pleasant Hill • </a:t>
            </a:r>
            <a:r>
              <a:rPr lang="en-US" sz="825" spc="-13" dirty="0">
                <a:solidFill>
                  <a:srgbClr val="406D91"/>
                </a:solidFill>
                <a:latin typeface="Arial" panose="020B0604020202020204" pitchFamily="34" charset="0"/>
                <a:ea typeface="Whitney Light"/>
                <a:cs typeface="Arial" panose="020B0604020202020204" pitchFamily="34" charset="0"/>
              </a:rPr>
              <a:t>Polk </a:t>
            </a:r>
            <a:r>
              <a:rPr lang="en-US" sz="825" dirty="0">
                <a:solidFill>
                  <a:srgbClr val="406D91"/>
                </a:solidFill>
                <a:latin typeface="Arial" panose="020B0604020202020204" pitchFamily="34" charset="0"/>
                <a:ea typeface="Whitney Light"/>
                <a:cs typeface="Arial" panose="020B0604020202020204" pitchFamily="34" charset="0"/>
              </a:rPr>
              <a:t>City • </a:t>
            </a:r>
            <a:r>
              <a:rPr lang="en-US" sz="825" spc="-13" dirty="0">
                <a:solidFill>
                  <a:srgbClr val="406D91"/>
                </a:solidFill>
                <a:latin typeface="Arial" panose="020B0604020202020204" pitchFamily="34" charset="0"/>
                <a:ea typeface="Whitney Light"/>
                <a:cs typeface="Arial" panose="020B0604020202020204" pitchFamily="34" charset="0"/>
              </a:rPr>
              <a:t>Polk</a:t>
            </a:r>
            <a:r>
              <a:rPr lang="en-US" sz="825" spc="33" dirty="0">
                <a:solidFill>
                  <a:srgbClr val="406D91"/>
                </a:solidFill>
                <a:latin typeface="Arial" panose="020B0604020202020204" pitchFamily="34" charset="0"/>
                <a:ea typeface="Whitney Light"/>
                <a:cs typeface="Arial" panose="020B0604020202020204" pitchFamily="34" charset="0"/>
              </a:rPr>
              <a:t> </a:t>
            </a:r>
            <a:r>
              <a:rPr lang="en-US" sz="825" dirty="0">
                <a:solidFill>
                  <a:srgbClr val="406D91"/>
                </a:solidFill>
                <a:latin typeface="Arial" panose="020B0604020202020204" pitchFamily="34" charset="0"/>
                <a:ea typeface="Whitney Light"/>
                <a:cs typeface="Arial" panose="020B0604020202020204" pitchFamily="34" charset="0"/>
              </a:rPr>
              <a:t>County • Urbandale • </a:t>
            </a:r>
            <a:r>
              <a:rPr lang="en-US" sz="825" spc="-17" dirty="0">
                <a:solidFill>
                  <a:srgbClr val="406D91"/>
                </a:solidFill>
                <a:latin typeface="Arial" panose="020B0604020202020204" pitchFamily="34" charset="0"/>
                <a:ea typeface="Whitney Light"/>
                <a:cs typeface="Arial" panose="020B0604020202020204" pitchFamily="34" charset="0"/>
              </a:rPr>
              <a:t>Warren </a:t>
            </a:r>
            <a:r>
              <a:rPr lang="en-US" sz="825" dirty="0">
                <a:solidFill>
                  <a:srgbClr val="406D91"/>
                </a:solidFill>
                <a:latin typeface="Arial" panose="020B0604020202020204" pitchFamily="34" charset="0"/>
                <a:ea typeface="Whitney Light"/>
                <a:cs typeface="Arial" panose="020B0604020202020204" pitchFamily="34" charset="0"/>
              </a:rPr>
              <a:t>County • </a:t>
            </a:r>
            <a:r>
              <a:rPr lang="en-US" sz="825" spc="-17" dirty="0">
                <a:solidFill>
                  <a:srgbClr val="406D91"/>
                </a:solidFill>
                <a:latin typeface="Arial" panose="020B0604020202020204" pitchFamily="34" charset="0"/>
                <a:ea typeface="Whitney Light"/>
                <a:cs typeface="Arial" panose="020B0604020202020204" pitchFamily="34" charset="0"/>
              </a:rPr>
              <a:t>Waukee </a:t>
            </a:r>
            <a:r>
              <a:rPr lang="en-US" sz="825" dirty="0">
                <a:solidFill>
                  <a:srgbClr val="406D91"/>
                </a:solidFill>
                <a:latin typeface="Arial" panose="020B0604020202020204" pitchFamily="34" charset="0"/>
                <a:ea typeface="Whitney Light"/>
                <a:cs typeface="Arial" panose="020B0604020202020204" pitchFamily="34" charset="0"/>
              </a:rPr>
              <a:t>• </a:t>
            </a:r>
            <a:r>
              <a:rPr lang="en-US" sz="825" spc="-17" dirty="0">
                <a:solidFill>
                  <a:srgbClr val="406D91"/>
                </a:solidFill>
                <a:latin typeface="Arial" panose="020B0604020202020204" pitchFamily="34" charset="0"/>
                <a:ea typeface="Whitney Light"/>
                <a:cs typeface="Arial" panose="020B0604020202020204" pitchFamily="34" charset="0"/>
              </a:rPr>
              <a:t>West </a:t>
            </a:r>
            <a:r>
              <a:rPr lang="en-US" sz="825" dirty="0">
                <a:solidFill>
                  <a:srgbClr val="406D91"/>
                </a:solidFill>
                <a:latin typeface="Arial" panose="020B0604020202020204" pitchFamily="34" charset="0"/>
                <a:ea typeface="Whitney Light"/>
                <a:cs typeface="Arial" panose="020B0604020202020204" pitchFamily="34" charset="0"/>
              </a:rPr>
              <a:t>Des Moines • Windsor Heights</a:t>
            </a:r>
            <a:endParaRPr lang="en-US" sz="825" dirty="0">
              <a:solidFill>
                <a:prstClr val="black"/>
              </a:solidFill>
              <a:latin typeface="Arial" panose="020B0604020202020204" pitchFamily="34" charset="0"/>
              <a:ea typeface="Whitney Light"/>
              <a:cs typeface="Arial" panose="020B0604020202020204" pitchFamily="34" charset="0"/>
            </a:endParaRPr>
          </a:p>
        </p:txBody>
      </p:sp>
      <p:sp>
        <p:nvSpPr>
          <p:cNvPr id="7" name="TextBox 6">
            <a:extLst>
              <a:ext uri="{FF2B5EF4-FFF2-40B4-BE49-F238E27FC236}">
                <a16:creationId xmlns:a16="http://schemas.microsoft.com/office/drawing/2014/main" id="{A36CCDC8-683C-4AC8-94C2-F4511E830E75}"/>
              </a:ext>
            </a:extLst>
          </p:cNvPr>
          <p:cNvSpPr txBox="1"/>
          <p:nvPr/>
        </p:nvSpPr>
        <p:spPr>
          <a:xfrm>
            <a:off x="124214" y="1436809"/>
            <a:ext cx="2831528" cy="6594819"/>
          </a:xfrm>
          <a:prstGeom prst="rect">
            <a:avLst/>
          </a:prstGeom>
          <a:noFill/>
        </p:spPr>
        <p:txBody>
          <a:bodyPr wrap="square" rtlCol="0">
            <a:spAutoFit/>
          </a:bodyPr>
          <a:lstStyle/>
          <a:p>
            <a:pPr defTabSz="685800">
              <a:spcAft>
                <a:spcPts val="450"/>
              </a:spcAft>
            </a:pPr>
            <a:r>
              <a:rPr lang="en-US" sz="2000" b="1" dirty="0">
                <a:solidFill>
                  <a:prstClr val="white"/>
                </a:solidFill>
                <a:latin typeface="Calibri"/>
              </a:rPr>
              <a:t>EXECUTIVE COMMITTEE</a:t>
            </a:r>
          </a:p>
          <a:p>
            <a:pPr defTabSz="685800" fontAlgn="base"/>
            <a:r>
              <a:rPr lang="en-US" sz="1400" b="1" dirty="0">
                <a:solidFill>
                  <a:prstClr val="white"/>
                </a:solidFill>
                <a:latin typeface="Calibri"/>
              </a:rPr>
              <a:t>BOB ANDEWEG (Chair)</a:t>
            </a:r>
          </a:p>
          <a:p>
            <a:pPr defTabSz="685800" fontAlgn="base"/>
            <a:r>
              <a:rPr lang="en-US" sz="1400" dirty="0">
                <a:solidFill>
                  <a:prstClr val="white"/>
                </a:solidFill>
                <a:latin typeface="Calibri"/>
              </a:rPr>
              <a:t>Mayor, Urbandale</a:t>
            </a:r>
          </a:p>
          <a:p>
            <a:pPr defTabSz="685800" fontAlgn="base"/>
            <a:r>
              <a:rPr lang="en-US" sz="1400" b="1" dirty="0">
                <a:solidFill>
                  <a:prstClr val="white"/>
                </a:solidFill>
                <a:latin typeface="Calibri"/>
              </a:rPr>
              <a:t>STEPHANIE RIVA (Vice Chair) </a:t>
            </a:r>
            <a:r>
              <a:rPr lang="en-US" sz="1400" dirty="0">
                <a:solidFill>
                  <a:prstClr val="white"/>
                </a:solidFill>
                <a:latin typeface="Calibri"/>
              </a:rPr>
              <a:t>Council, Norwalk</a:t>
            </a:r>
          </a:p>
          <a:p>
            <a:pPr defTabSz="685800" fontAlgn="base"/>
            <a:r>
              <a:rPr lang="en-US" sz="1400" b="1" dirty="0">
                <a:solidFill>
                  <a:prstClr val="white"/>
                </a:solidFill>
                <a:latin typeface="Calibri"/>
              </a:rPr>
              <a:t>TED WEAVER (Secretary/Treasurer)</a:t>
            </a:r>
          </a:p>
          <a:p>
            <a:pPr defTabSz="685800" fontAlgn="base"/>
            <a:r>
              <a:rPr lang="en-US" sz="1400" dirty="0">
                <a:solidFill>
                  <a:prstClr val="white"/>
                </a:solidFill>
                <a:latin typeface="Calibri"/>
              </a:rPr>
              <a:t>Council, Clive</a:t>
            </a:r>
          </a:p>
          <a:p>
            <a:pPr defTabSz="685800" fontAlgn="base"/>
            <a:r>
              <a:rPr lang="en-US" sz="1400" b="1" dirty="0">
                <a:solidFill>
                  <a:prstClr val="white"/>
                </a:solidFill>
                <a:latin typeface="Calibri"/>
              </a:rPr>
              <a:t>MARK HOLM</a:t>
            </a:r>
          </a:p>
          <a:p>
            <a:pPr defTabSz="685800" fontAlgn="base"/>
            <a:r>
              <a:rPr lang="en-US" sz="1400" dirty="0">
                <a:solidFill>
                  <a:prstClr val="white"/>
                </a:solidFill>
                <a:latin typeface="Calibri"/>
              </a:rPr>
              <a:t>Mayor, Ankeny</a:t>
            </a:r>
          </a:p>
          <a:p>
            <a:pPr defTabSz="685800" fontAlgn="base"/>
            <a:r>
              <a:rPr lang="en-US" sz="1400" b="1" dirty="0">
                <a:solidFill>
                  <a:prstClr val="white"/>
                </a:solidFill>
                <a:latin typeface="Calibri"/>
              </a:rPr>
              <a:t>JEFF WALTERS</a:t>
            </a:r>
          </a:p>
          <a:p>
            <a:pPr defTabSz="685800" fontAlgn="base"/>
            <a:r>
              <a:rPr lang="en-US" sz="1400" dirty="0">
                <a:solidFill>
                  <a:prstClr val="white"/>
                </a:solidFill>
                <a:latin typeface="Calibri"/>
              </a:rPr>
              <a:t>Council Polk City </a:t>
            </a:r>
          </a:p>
          <a:p>
            <a:pPr defTabSz="685800" fontAlgn="base"/>
            <a:r>
              <a:rPr lang="en-US" sz="1400" b="1" dirty="0">
                <a:solidFill>
                  <a:prstClr val="white"/>
                </a:solidFill>
                <a:latin typeface="Calibri"/>
              </a:rPr>
              <a:t>RUTH RANDLEMAN</a:t>
            </a:r>
          </a:p>
          <a:p>
            <a:pPr defTabSz="685800" fontAlgn="base"/>
            <a:r>
              <a:rPr lang="en-US" sz="1400" dirty="0">
                <a:solidFill>
                  <a:prstClr val="white"/>
                </a:solidFill>
                <a:latin typeface="Calibri"/>
              </a:rPr>
              <a:t>Council, Carlisle</a:t>
            </a:r>
          </a:p>
          <a:p>
            <a:pPr defTabSz="685800" fontAlgn="base"/>
            <a:r>
              <a:rPr lang="en-US" sz="1400" b="1" dirty="0">
                <a:solidFill>
                  <a:prstClr val="white"/>
                </a:solidFill>
                <a:latin typeface="Calibri"/>
              </a:rPr>
              <a:t>FRANK COWNIE</a:t>
            </a:r>
          </a:p>
          <a:p>
            <a:pPr defTabSz="685800" fontAlgn="base"/>
            <a:r>
              <a:rPr lang="en-US" sz="1400" dirty="0">
                <a:solidFill>
                  <a:prstClr val="white"/>
                </a:solidFill>
                <a:latin typeface="Calibri"/>
              </a:rPr>
              <a:t>Mayor, Des Moines</a:t>
            </a:r>
          </a:p>
          <a:p>
            <a:pPr defTabSz="685800" fontAlgn="base"/>
            <a:r>
              <a:rPr lang="en-US" sz="1400" b="1" dirty="0">
                <a:solidFill>
                  <a:prstClr val="white"/>
                </a:solidFill>
                <a:latin typeface="Calibri"/>
              </a:rPr>
              <a:t>JOE GATTO</a:t>
            </a:r>
          </a:p>
          <a:p>
            <a:pPr defTabSz="685800" fontAlgn="base"/>
            <a:r>
              <a:rPr lang="en-US" sz="1400" dirty="0">
                <a:solidFill>
                  <a:prstClr val="white"/>
                </a:solidFill>
                <a:latin typeface="Calibri"/>
              </a:rPr>
              <a:t>Council, Des Moines</a:t>
            </a:r>
          </a:p>
          <a:p>
            <a:pPr defTabSz="685800" fontAlgn="base"/>
            <a:r>
              <a:rPr lang="en-US" sz="1400" b="1" dirty="0">
                <a:solidFill>
                  <a:prstClr val="white"/>
                </a:solidFill>
                <a:latin typeface="Calibri"/>
              </a:rPr>
              <a:t>RUSH TRIMBLE</a:t>
            </a:r>
          </a:p>
          <a:p>
            <a:pPr defTabSz="685800" fontAlgn="base"/>
            <a:r>
              <a:rPr lang="en-US" sz="1400" dirty="0">
                <a:solidFill>
                  <a:prstClr val="white"/>
                </a:solidFill>
                <a:latin typeface="Calibri"/>
              </a:rPr>
              <a:t>Mayor, West Des Moines</a:t>
            </a:r>
          </a:p>
          <a:p>
            <a:pPr defTabSz="685800" fontAlgn="base"/>
            <a:r>
              <a:rPr lang="en-US" sz="1400" b="1" dirty="0">
                <a:solidFill>
                  <a:prstClr val="white"/>
                </a:solidFill>
                <a:latin typeface="Calibri"/>
              </a:rPr>
              <a:t>ELIZABETH BURNS-THOMPSON</a:t>
            </a:r>
            <a:r>
              <a:rPr lang="en-US" sz="1400" dirty="0">
                <a:solidFill>
                  <a:prstClr val="white"/>
                </a:solidFill>
                <a:latin typeface="Calibri"/>
              </a:rPr>
              <a:t> Council, Altoona</a:t>
            </a:r>
          </a:p>
          <a:p>
            <a:pPr defTabSz="342900"/>
            <a:r>
              <a:rPr lang="en-US" sz="1400" b="1" dirty="0">
                <a:solidFill>
                  <a:prstClr val="white"/>
                </a:solidFill>
                <a:latin typeface="Calibri"/>
              </a:rPr>
              <a:t>TOM HOCKENSMITH</a:t>
            </a:r>
          </a:p>
          <a:p>
            <a:pPr defTabSz="342900"/>
            <a:r>
              <a:rPr lang="en-US" sz="1400" dirty="0">
                <a:solidFill>
                  <a:prstClr val="white"/>
                </a:solidFill>
                <a:latin typeface="Calibri"/>
              </a:rPr>
              <a:t>Supervisor, Polk County</a:t>
            </a:r>
          </a:p>
          <a:p>
            <a:pPr defTabSz="342900"/>
            <a:endParaRPr lang="en-US" sz="1050" dirty="0">
              <a:solidFill>
                <a:prstClr val="white"/>
              </a:solidFill>
              <a:latin typeface="Calibri"/>
            </a:endParaRPr>
          </a:p>
          <a:p>
            <a:pPr defTabSz="342900" fontAlgn="base"/>
            <a:endParaRPr lang="en-US" sz="1050" dirty="0">
              <a:solidFill>
                <a:prstClr val="white"/>
              </a:solidFill>
              <a:latin typeface="Calibri"/>
            </a:endParaRPr>
          </a:p>
          <a:p>
            <a:pPr defTabSz="342900"/>
            <a:endParaRPr lang="en-US" sz="900" dirty="0">
              <a:solidFill>
                <a:prstClr val="white"/>
              </a:solidFill>
              <a:latin typeface="Calibri"/>
            </a:endParaRPr>
          </a:p>
          <a:p>
            <a:pPr defTabSz="342900"/>
            <a:endParaRPr lang="en-US" sz="900" b="1" dirty="0">
              <a:solidFill>
                <a:prstClr val="white"/>
              </a:solidFill>
              <a:latin typeface="Calibri"/>
            </a:endParaRPr>
          </a:p>
          <a:p>
            <a:pPr defTabSz="685800" fontAlgn="base"/>
            <a:endParaRPr lang="en-US" sz="900" dirty="0">
              <a:solidFill>
                <a:prstClr val="white"/>
              </a:solidFill>
              <a:latin typeface="Calibri"/>
            </a:endParaRPr>
          </a:p>
          <a:p>
            <a:pPr defTabSz="685800" fontAlgn="base"/>
            <a:endParaRPr lang="en-US" sz="900" b="1" dirty="0">
              <a:solidFill>
                <a:prstClr val="white"/>
              </a:solidFill>
              <a:latin typeface="Calibri"/>
            </a:endParaRPr>
          </a:p>
          <a:p>
            <a:pPr defTabSz="685800"/>
            <a:endParaRPr lang="en-US" sz="2100" b="1" dirty="0">
              <a:solidFill>
                <a:prstClr val="black"/>
              </a:solidFill>
              <a:latin typeface="Calibri"/>
            </a:endParaRPr>
          </a:p>
          <a:p>
            <a:pPr defTabSz="685800"/>
            <a:endParaRPr lang="en-US" sz="1238" dirty="0">
              <a:solidFill>
                <a:prstClr val="white"/>
              </a:solidFill>
              <a:latin typeface="Calibri"/>
            </a:endParaRPr>
          </a:p>
        </p:txBody>
      </p:sp>
      <p:sp>
        <p:nvSpPr>
          <p:cNvPr id="10" name="TextBox 9">
            <a:extLst>
              <a:ext uri="{FF2B5EF4-FFF2-40B4-BE49-F238E27FC236}">
                <a16:creationId xmlns:a16="http://schemas.microsoft.com/office/drawing/2014/main" id="{0B10E8B1-47DE-4F8D-9836-7BEA2A0122D0}"/>
              </a:ext>
            </a:extLst>
          </p:cNvPr>
          <p:cNvSpPr txBox="1"/>
          <p:nvPr/>
        </p:nvSpPr>
        <p:spPr>
          <a:xfrm>
            <a:off x="10449945" y="9158024"/>
            <a:ext cx="4416686" cy="1708160"/>
          </a:xfrm>
          <a:prstGeom prst="rect">
            <a:avLst/>
          </a:prstGeom>
          <a:noFill/>
        </p:spPr>
        <p:txBody>
          <a:bodyPr wrap="square" rtlCol="0">
            <a:spAutoFit/>
          </a:bodyPr>
          <a:lstStyle/>
          <a:p>
            <a:pPr defTabSz="685800"/>
            <a:r>
              <a:rPr lang="en-US" sz="1050" u="sng" dirty="0">
                <a:solidFill>
                  <a:prstClr val="black"/>
                </a:solidFill>
                <a:latin typeface="Calibri"/>
              </a:rPr>
              <a:t>About the Des Moines Area MPO:</a:t>
            </a:r>
          </a:p>
          <a:p>
            <a:pPr defTabSz="685800"/>
            <a:r>
              <a:rPr lang="en-US" sz="1050" dirty="0">
                <a:solidFill>
                  <a:prstClr val="black"/>
                </a:solidFill>
                <a:latin typeface="Calibri"/>
              </a:rPr>
              <a:t>The Des Moines Area MPO is a federally required organization (23 CFR § 450.310)  that provides a regional forum to assure local, state, and federal agencies and the public coordinate on transportation and regional planning issues, prepare plans and programs, and allocate federal transportation funding.  The Des Moines Area MPO develops both long-range and short-range multimodal transportation plans, selects and approves projects for federal funding based on regional priorities, and develops ways to manage traffic congestion.  Its members include 16 cities, 3 counties, and DART.</a:t>
            </a:r>
          </a:p>
          <a:p>
            <a:pPr defTabSz="685800"/>
            <a:endParaRPr lang="en-US" sz="1050" dirty="0">
              <a:solidFill>
                <a:prstClr val="black"/>
              </a:solidFill>
              <a:latin typeface="Calibri"/>
            </a:endParaRPr>
          </a:p>
        </p:txBody>
      </p:sp>
      <p:sp>
        <p:nvSpPr>
          <p:cNvPr id="11" name="Rectangle 10">
            <a:extLst>
              <a:ext uri="{FF2B5EF4-FFF2-40B4-BE49-F238E27FC236}">
                <a16:creationId xmlns:a16="http://schemas.microsoft.com/office/drawing/2014/main" id="{8E94317D-BAF7-4F1F-B6FC-EAFE3D42F30F}"/>
              </a:ext>
            </a:extLst>
          </p:cNvPr>
          <p:cNvSpPr/>
          <p:nvPr/>
        </p:nvSpPr>
        <p:spPr>
          <a:xfrm>
            <a:off x="7697545" y="218646"/>
            <a:ext cx="1229630" cy="698589"/>
          </a:xfrm>
          <a:prstGeom prst="rect">
            <a:avLst/>
          </a:prstGeom>
          <a:solidFill>
            <a:schemeClr val="bg1">
              <a:alpha val="84000"/>
            </a:schemeClr>
          </a:solidFill>
        </p:spPr>
        <p:txBody>
          <a:bodyPr wrap="square">
            <a:spAutoFit/>
          </a:bodyPr>
          <a:lstStyle/>
          <a:p>
            <a:pPr defTabSz="685800" fontAlgn="base"/>
            <a:r>
              <a:rPr lang="en-US" sz="788" b="1" dirty="0">
                <a:solidFill>
                  <a:srgbClr val="444444"/>
                </a:solidFill>
                <a:latin typeface="Calibri"/>
                <a:cs typeface="Arial" panose="020B0604020202020204" pitchFamily="34" charset="0"/>
              </a:rPr>
              <a:t>ADDITIONAL MEMBERS:</a:t>
            </a:r>
          </a:p>
          <a:p>
            <a:pPr defTabSz="685800" fontAlgn="base"/>
            <a:r>
              <a:rPr lang="en-US" sz="788" b="1" dirty="0">
                <a:solidFill>
                  <a:srgbClr val="444444"/>
                </a:solidFill>
                <a:latin typeface="Calibri"/>
                <a:cs typeface="Arial" panose="020B0604020202020204" pitchFamily="34" charset="0"/>
              </a:rPr>
              <a:t>Dallas County</a:t>
            </a:r>
          </a:p>
          <a:p>
            <a:pPr defTabSz="685800" fontAlgn="base"/>
            <a:r>
              <a:rPr lang="en-US" sz="788" b="1" dirty="0">
                <a:solidFill>
                  <a:srgbClr val="444444"/>
                </a:solidFill>
                <a:latin typeface="Calibri"/>
                <a:cs typeface="Arial" panose="020B0604020202020204" pitchFamily="34" charset="0"/>
              </a:rPr>
              <a:t>DART</a:t>
            </a:r>
          </a:p>
          <a:p>
            <a:pPr defTabSz="685800" fontAlgn="base"/>
            <a:r>
              <a:rPr lang="en-US" sz="788" b="1" dirty="0">
                <a:solidFill>
                  <a:srgbClr val="444444"/>
                </a:solidFill>
                <a:latin typeface="Calibri"/>
                <a:cs typeface="Arial" panose="020B0604020202020204" pitchFamily="34" charset="0"/>
              </a:rPr>
              <a:t>Polk County</a:t>
            </a:r>
          </a:p>
          <a:p>
            <a:pPr defTabSz="685800" fontAlgn="base"/>
            <a:r>
              <a:rPr lang="en-US" sz="788" b="1" dirty="0">
                <a:solidFill>
                  <a:srgbClr val="444444"/>
                </a:solidFill>
                <a:latin typeface="Calibri"/>
                <a:cs typeface="Arial" panose="020B0604020202020204" pitchFamily="34" charset="0"/>
              </a:rPr>
              <a:t>Warren County</a:t>
            </a:r>
            <a:endParaRPr lang="en-US" sz="750" b="1" dirty="0">
              <a:solidFill>
                <a:srgbClr val="444444"/>
              </a:solidFill>
              <a:latin typeface="Calibri"/>
              <a:cs typeface="Arial" panose="020B0604020202020204" pitchFamily="34" charset="0"/>
            </a:endParaRPr>
          </a:p>
        </p:txBody>
      </p:sp>
      <p:sp>
        <p:nvSpPr>
          <p:cNvPr id="17" name="TextBox 16">
            <a:extLst>
              <a:ext uri="{FF2B5EF4-FFF2-40B4-BE49-F238E27FC236}">
                <a16:creationId xmlns:a16="http://schemas.microsoft.com/office/drawing/2014/main" id="{D061446E-318D-D445-9BFF-08CA5AB456C7}"/>
              </a:ext>
            </a:extLst>
          </p:cNvPr>
          <p:cNvSpPr txBox="1"/>
          <p:nvPr/>
        </p:nvSpPr>
        <p:spPr>
          <a:xfrm>
            <a:off x="10277321" y="5711257"/>
            <a:ext cx="4761935" cy="282834"/>
          </a:xfrm>
          <a:prstGeom prst="rect">
            <a:avLst/>
          </a:prstGeom>
          <a:noFill/>
        </p:spPr>
        <p:txBody>
          <a:bodyPr wrap="square" numCol="2" rtlCol="0">
            <a:spAutoFit/>
          </a:bodyPr>
          <a:lstStyle/>
          <a:p>
            <a:pPr algn="ctr" defTabSz="342900"/>
            <a:r>
              <a:rPr lang="en-US" sz="1238" dirty="0">
                <a:solidFill>
                  <a:prstClr val="white"/>
                </a:solidFill>
                <a:latin typeface="Calibri"/>
              </a:rPr>
              <a:t>CONTACT</a:t>
            </a:r>
          </a:p>
          <a:p>
            <a:pPr algn="ctr" defTabSz="685800"/>
            <a:endParaRPr lang="en-US" sz="1238" dirty="0">
              <a:solidFill>
                <a:prstClr val="white"/>
              </a:solidFill>
              <a:latin typeface="Calibri"/>
            </a:endParaRPr>
          </a:p>
        </p:txBody>
      </p:sp>
      <p:sp>
        <p:nvSpPr>
          <p:cNvPr id="3" name="Rectangle 2">
            <a:extLst>
              <a:ext uri="{FF2B5EF4-FFF2-40B4-BE49-F238E27FC236}">
                <a16:creationId xmlns:a16="http://schemas.microsoft.com/office/drawing/2014/main" id="{78706A2C-E514-6FDC-70C7-8F2FE5AE952A}"/>
              </a:ext>
            </a:extLst>
          </p:cNvPr>
          <p:cNvSpPr/>
          <p:nvPr/>
        </p:nvSpPr>
        <p:spPr>
          <a:xfrm>
            <a:off x="2788666" y="5302161"/>
            <a:ext cx="6355334" cy="1579181"/>
          </a:xfrm>
          <a:prstGeom prst="rect">
            <a:avLst/>
          </a:prstGeom>
          <a:solidFill>
            <a:srgbClr val="40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E8422B23-2058-833A-9644-6C57C0AC3C64}"/>
              </a:ext>
            </a:extLst>
          </p:cNvPr>
          <p:cNvSpPr txBox="1"/>
          <p:nvPr/>
        </p:nvSpPr>
        <p:spPr>
          <a:xfrm>
            <a:off x="3363571" y="5338259"/>
            <a:ext cx="4065929" cy="2285947"/>
          </a:xfrm>
          <a:prstGeom prst="rect">
            <a:avLst/>
          </a:prstGeom>
          <a:noFill/>
        </p:spPr>
        <p:txBody>
          <a:bodyPr wrap="square" rtlCol="0">
            <a:spAutoFit/>
          </a:bodyPr>
          <a:lstStyle/>
          <a:p>
            <a:pPr defTabSz="342900"/>
            <a:endParaRPr lang="en-US" sz="1050" dirty="0">
              <a:solidFill>
                <a:prstClr val="white"/>
              </a:solidFill>
              <a:latin typeface="Calibri"/>
            </a:endParaRPr>
          </a:p>
          <a:p>
            <a:pPr defTabSz="342900">
              <a:spcAft>
                <a:spcPts val="450"/>
              </a:spcAft>
            </a:pPr>
            <a:r>
              <a:rPr lang="en-US" sz="2000" b="1" dirty="0">
                <a:solidFill>
                  <a:prstClr val="white"/>
                </a:solidFill>
                <a:latin typeface="Calibri"/>
              </a:rPr>
              <a:t>CONTACT</a:t>
            </a:r>
          </a:p>
          <a:p>
            <a:pPr defTabSz="342900"/>
            <a:r>
              <a:rPr lang="en-US" sz="1400" b="1" dirty="0">
                <a:solidFill>
                  <a:prstClr val="white"/>
                </a:solidFill>
                <a:latin typeface="Calibri"/>
              </a:rPr>
              <a:t>TODD ASHBY</a:t>
            </a:r>
          </a:p>
          <a:p>
            <a:pPr defTabSz="342900"/>
            <a:r>
              <a:rPr lang="en-US" sz="1400" dirty="0">
                <a:solidFill>
                  <a:prstClr val="white"/>
                </a:solidFill>
                <a:latin typeface="Calibri"/>
              </a:rPr>
              <a:t>CEO and Executive Director</a:t>
            </a:r>
          </a:p>
          <a:p>
            <a:pPr defTabSz="342900" fontAlgn="base"/>
            <a:endParaRPr lang="en-US" sz="1050" dirty="0">
              <a:solidFill>
                <a:prstClr val="white"/>
              </a:solidFill>
              <a:latin typeface="Calibri"/>
            </a:endParaRPr>
          </a:p>
          <a:p>
            <a:pPr defTabSz="342900"/>
            <a:endParaRPr lang="en-US" sz="900" dirty="0">
              <a:solidFill>
                <a:prstClr val="white"/>
              </a:solidFill>
              <a:latin typeface="Calibri"/>
            </a:endParaRPr>
          </a:p>
          <a:p>
            <a:pPr defTabSz="342900"/>
            <a:endParaRPr lang="en-US" sz="900" b="1" dirty="0">
              <a:solidFill>
                <a:prstClr val="white"/>
              </a:solidFill>
              <a:latin typeface="Calibri"/>
            </a:endParaRPr>
          </a:p>
          <a:p>
            <a:pPr defTabSz="685800" fontAlgn="base"/>
            <a:endParaRPr lang="en-US" sz="900" dirty="0">
              <a:solidFill>
                <a:prstClr val="white"/>
              </a:solidFill>
              <a:latin typeface="Calibri"/>
            </a:endParaRPr>
          </a:p>
          <a:p>
            <a:pPr defTabSz="685800" fontAlgn="base"/>
            <a:endParaRPr lang="en-US" sz="900" b="1" dirty="0">
              <a:solidFill>
                <a:prstClr val="white"/>
              </a:solidFill>
              <a:latin typeface="Calibri"/>
            </a:endParaRPr>
          </a:p>
          <a:p>
            <a:pPr defTabSz="685800"/>
            <a:endParaRPr lang="en-US" sz="2100" b="1" dirty="0">
              <a:solidFill>
                <a:prstClr val="black"/>
              </a:solidFill>
              <a:latin typeface="Calibri"/>
            </a:endParaRPr>
          </a:p>
          <a:p>
            <a:pPr defTabSz="685800"/>
            <a:endParaRPr lang="en-US" sz="1238" dirty="0">
              <a:solidFill>
                <a:prstClr val="white"/>
              </a:solidFill>
              <a:latin typeface="Calibri"/>
            </a:endParaRPr>
          </a:p>
        </p:txBody>
      </p:sp>
      <p:pic>
        <p:nvPicPr>
          <p:cNvPr id="14" name="Picture 13" descr="Logo&#10;&#10;Description automatically generated">
            <a:extLst>
              <a:ext uri="{FF2B5EF4-FFF2-40B4-BE49-F238E27FC236}">
                <a16:creationId xmlns:a16="http://schemas.microsoft.com/office/drawing/2014/main" id="{8B6243B9-F35B-2F5B-DB7A-2135FED60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56" y="-226890"/>
            <a:ext cx="1890594" cy="1890590"/>
          </a:xfrm>
          <a:prstGeom prst="rect">
            <a:avLst/>
          </a:prstGeom>
        </p:spPr>
      </p:pic>
      <p:sp>
        <p:nvSpPr>
          <p:cNvPr id="9" name="TextBox 8">
            <a:extLst>
              <a:ext uri="{FF2B5EF4-FFF2-40B4-BE49-F238E27FC236}">
                <a16:creationId xmlns:a16="http://schemas.microsoft.com/office/drawing/2014/main" id="{28F0C7BE-D132-BDF2-3DD4-88E99F70D03B}"/>
              </a:ext>
            </a:extLst>
          </p:cNvPr>
          <p:cNvSpPr txBox="1"/>
          <p:nvPr/>
        </p:nvSpPr>
        <p:spPr>
          <a:xfrm>
            <a:off x="6058992" y="5308763"/>
            <a:ext cx="4065929" cy="2344937"/>
          </a:xfrm>
          <a:prstGeom prst="rect">
            <a:avLst/>
          </a:prstGeom>
          <a:noFill/>
        </p:spPr>
        <p:txBody>
          <a:bodyPr wrap="square" rtlCol="0">
            <a:spAutoFit/>
          </a:bodyPr>
          <a:lstStyle/>
          <a:p>
            <a:pPr defTabSz="342900"/>
            <a:endParaRPr lang="en-US" sz="1050" dirty="0">
              <a:solidFill>
                <a:prstClr val="white"/>
              </a:solidFill>
              <a:latin typeface="Calibri"/>
            </a:endParaRPr>
          </a:p>
          <a:p>
            <a:pPr defTabSz="342900" fontAlgn="base"/>
            <a:r>
              <a:rPr lang="en-US" sz="1400" dirty="0">
                <a:solidFill>
                  <a:prstClr val="white"/>
                </a:solidFill>
                <a:latin typeface="Calibri"/>
              </a:rPr>
              <a:t>420 Watson Powell Jr. Pkwy Suite 200</a:t>
            </a:r>
          </a:p>
          <a:p>
            <a:pPr defTabSz="342900" fontAlgn="base"/>
            <a:r>
              <a:rPr lang="en-US" sz="1400" dirty="0">
                <a:solidFill>
                  <a:prstClr val="white"/>
                </a:solidFill>
                <a:latin typeface="Calibri"/>
              </a:rPr>
              <a:t>Des Moines, IA 50309</a:t>
            </a:r>
          </a:p>
          <a:p>
            <a:pPr defTabSz="342900" fontAlgn="base"/>
            <a:r>
              <a:rPr lang="en-US" sz="1400" dirty="0">
                <a:solidFill>
                  <a:prstClr val="white"/>
                </a:solidFill>
                <a:latin typeface="Calibri"/>
              </a:rPr>
              <a:t>515-334-0075</a:t>
            </a:r>
          </a:p>
          <a:p>
            <a:pPr defTabSz="342900" fontAlgn="base"/>
            <a:r>
              <a:rPr lang="en-US" sz="1400" dirty="0">
                <a:solidFill>
                  <a:prstClr val="white"/>
                </a:solidFill>
                <a:latin typeface="Calibri"/>
                <a:hlinkClick r:id="rId5">
                  <a:extLst>
                    <a:ext uri="{A12FA001-AC4F-418D-AE19-62706E023703}">
                      <ahyp:hlinkClr xmlns:ahyp="http://schemas.microsoft.com/office/drawing/2018/hyperlinkcolor" val="tx"/>
                    </a:ext>
                  </a:extLst>
                </a:hlinkClick>
              </a:rPr>
              <a:t>www.dmampo.org</a:t>
            </a:r>
            <a:r>
              <a:rPr lang="en-US" sz="1400" dirty="0">
                <a:solidFill>
                  <a:prstClr val="white"/>
                </a:solidFill>
                <a:latin typeface="Calibri"/>
              </a:rPr>
              <a:t> </a:t>
            </a:r>
          </a:p>
          <a:p>
            <a:pPr defTabSz="342900" fontAlgn="base"/>
            <a:endParaRPr lang="en-US" sz="1050" dirty="0">
              <a:solidFill>
                <a:prstClr val="white"/>
              </a:solidFill>
              <a:latin typeface="Calibri"/>
            </a:endParaRPr>
          </a:p>
          <a:p>
            <a:pPr defTabSz="342900"/>
            <a:endParaRPr lang="en-US" sz="900" dirty="0">
              <a:solidFill>
                <a:prstClr val="white"/>
              </a:solidFill>
              <a:latin typeface="Calibri"/>
            </a:endParaRPr>
          </a:p>
          <a:p>
            <a:pPr defTabSz="342900"/>
            <a:endParaRPr lang="en-US" sz="900" b="1" dirty="0">
              <a:solidFill>
                <a:prstClr val="white"/>
              </a:solidFill>
              <a:latin typeface="Calibri"/>
            </a:endParaRPr>
          </a:p>
          <a:p>
            <a:pPr defTabSz="685800" fontAlgn="base"/>
            <a:endParaRPr lang="en-US" sz="900" dirty="0">
              <a:solidFill>
                <a:prstClr val="white"/>
              </a:solidFill>
              <a:latin typeface="Calibri"/>
            </a:endParaRPr>
          </a:p>
          <a:p>
            <a:pPr defTabSz="685800" fontAlgn="base"/>
            <a:endParaRPr lang="en-US" sz="900" b="1" dirty="0">
              <a:solidFill>
                <a:prstClr val="white"/>
              </a:solidFill>
              <a:latin typeface="Calibri"/>
            </a:endParaRPr>
          </a:p>
          <a:p>
            <a:pPr defTabSz="685800"/>
            <a:endParaRPr lang="en-US" sz="2100" b="1" dirty="0">
              <a:solidFill>
                <a:prstClr val="black"/>
              </a:solidFill>
              <a:latin typeface="Calibri"/>
            </a:endParaRPr>
          </a:p>
          <a:p>
            <a:pPr defTabSz="685800"/>
            <a:endParaRPr lang="en-US" sz="1238" dirty="0">
              <a:solidFill>
                <a:prstClr val="white"/>
              </a:solidFill>
              <a:latin typeface="Calibri"/>
            </a:endParaRPr>
          </a:p>
        </p:txBody>
      </p:sp>
    </p:spTree>
    <p:extLst>
      <p:ext uri="{BB962C8B-B14F-4D97-AF65-F5344CB8AC3E}">
        <p14:creationId xmlns:p14="http://schemas.microsoft.com/office/powerpoint/2010/main" val="277950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5872" y="1143047"/>
            <a:ext cx="126683" cy="269304"/>
          </a:xfrm>
          <a:prstGeom prst="rect">
            <a:avLst/>
          </a:prstGeom>
        </p:spPr>
        <p:txBody>
          <a:bodyPr vert="horz" wrap="square" lIns="0" tIns="0" rIns="0" bIns="0" rtlCol="0">
            <a:spAutoFit/>
          </a:bodyPr>
          <a:lstStyle/>
          <a:p>
            <a:pPr defTabSz="685800">
              <a:lnSpc>
                <a:spcPts val="2108"/>
              </a:lnSpc>
            </a:pPr>
            <a:r>
              <a:rPr kern="0" spc="-4" dirty="0">
                <a:solidFill>
                  <a:srgbClr val="A7A8A7"/>
                </a:solidFill>
                <a:latin typeface="Century Gothic"/>
                <a:cs typeface="Century Gothic"/>
              </a:rPr>
              <a:t>9</a:t>
            </a:r>
            <a:endParaRPr kern="0">
              <a:solidFill>
                <a:sysClr val="windowText" lastClr="000000"/>
              </a:solidFill>
              <a:latin typeface="Century Gothic"/>
              <a:cs typeface="Century Gothic"/>
            </a:endParaRPr>
          </a:p>
        </p:txBody>
      </p:sp>
      <p:grpSp>
        <p:nvGrpSpPr>
          <p:cNvPr id="3" name="object 3"/>
          <p:cNvGrpSpPr/>
          <p:nvPr/>
        </p:nvGrpSpPr>
        <p:grpSpPr>
          <a:xfrm>
            <a:off x="0" y="857250"/>
            <a:ext cx="9144000" cy="5143500"/>
            <a:chOff x="0" y="0"/>
            <a:chExt cx="12192000" cy="6858000"/>
          </a:xfrm>
        </p:grpSpPr>
        <p:pic>
          <p:nvPicPr>
            <p:cNvPr id="4" name="object 4"/>
            <p:cNvPicPr/>
            <p:nvPr/>
          </p:nvPicPr>
          <p:blipFill>
            <a:blip r:embed="rId3" cstate="print"/>
            <a:stretch>
              <a:fillRect/>
            </a:stretch>
          </p:blipFill>
          <p:spPr>
            <a:xfrm>
              <a:off x="0" y="0"/>
              <a:ext cx="12192000" cy="6827520"/>
            </a:xfrm>
            <a:prstGeom prst="rect">
              <a:avLst/>
            </a:prstGeom>
          </p:spPr>
        </p:pic>
        <p:sp>
          <p:nvSpPr>
            <p:cNvPr id="5" name="object 5"/>
            <p:cNvSpPr/>
            <p:nvPr/>
          </p:nvSpPr>
          <p:spPr>
            <a:xfrm>
              <a:off x="0" y="6306311"/>
              <a:ext cx="12192000" cy="551815"/>
            </a:xfrm>
            <a:custGeom>
              <a:avLst/>
              <a:gdLst/>
              <a:ahLst/>
              <a:cxnLst/>
              <a:rect l="l" t="t" r="r" b="b"/>
              <a:pathLst>
                <a:path w="12192000" h="551815">
                  <a:moveTo>
                    <a:pt x="12192000" y="0"/>
                  </a:moveTo>
                  <a:lnTo>
                    <a:pt x="0" y="0"/>
                  </a:lnTo>
                  <a:lnTo>
                    <a:pt x="0" y="551688"/>
                  </a:lnTo>
                  <a:lnTo>
                    <a:pt x="12192000" y="551688"/>
                  </a:lnTo>
                  <a:lnTo>
                    <a:pt x="12192000" y="0"/>
                  </a:lnTo>
                  <a:close/>
                </a:path>
              </a:pathLst>
            </a:custGeom>
            <a:solidFill>
              <a:srgbClr val="800000"/>
            </a:solidFill>
          </p:spPr>
          <p:txBody>
            <a:bodyPr wrap="square" lIns="0" tIns="0" rIns="0" bIns="0" rtlCol="0"/>
            <a:lstStyle/>
            <a:p>
              <a:pPr defTabSz="685800"/>
              <a:endParaRPr sz="1350" kern="0">
                <a:solidFill>
                  <a:sysClr val="windowText" lastClr="000000"/>
                </a:solidFill>
              </a:endParaRPr>
            </a:p>
          </p:txBody>
        </p:sp>
        <p:pic>
          <p:nvPicPr>
            <p:cNvPr id="6" name="object 6"/>
            <p:cNvPicPr/>
            <p:nvPr/>
          </p:nvPicPr>
          <p:blipFill>
            <a:blip r:embed="rId4" cstate="print"/>
            <a:stretch>
              <a:fillRect/>
            </a:stretch>
          </p:blipFill>
          <p:spPr>
            <a:xfrm>
              <a:off x="435863" y="6306311"/>
              <a:ext cx="1837943" cy="417575"/>
            </a:xfrm>
            <a:prstGeom prst="rect">
              <a:avLst/>
            </a:prstGeom>
          </p:spPr>
        </p:pic>
        <p:sp>
          <p:nvSpPr>
            <p:cNvPr id="7" name="object 7"/>
            <p:cNvSpPr/>
            <p:nvPr/>
          </p:nvSpPr>
          <p:spPr>
            <a:xfrm>
              <a:off x="262127" y="192023"/>
              <a:ext cx="4380230" cy="1109980"/>
            </a:xfrm>
            <a:custGeom>
              <a:avLst/>
              <a:gdLst/>
              <a:ahLst/>
              <a:cxnLst/>
              <a:rect l="l" t="t" r="r" b="b"/>
              <a:pathLst>
                <a:path w="4380230" h="1109980">
                  <a:moveTo>
                    <a:pt x="4379976" y="0"/>
                  </a:moveTo>
                  <a:lnTo>
                    <a:pt x="0" y="0"/>
                  </a:lnTo>
                  <a:lnTo>
                    <a:pt x="0" y="1109472"/>
                  </a:lnTo>
                  <a:lnTo>
                    <a:pt x="4379976" y="1109472"/>
                  </a:lnTo>
                  <a:lnTo>
                    <a:pt x="4379976" y="0"/>
                  </a:lnTo>
                  <a:close/>
                </a:path>
              </a:pathLst>
            </a:custGeom>
            <a:solidFill>
              <a:srgbClr val="FFFFFF"/>
            </a:solidFill>
          </p:spPr>
          <p:txBody>
            <a:bodyPr wrap="square" lIns="0" tIns="0" rIns="0" bIns="0" rtlCol="0"/>
            <a:lstStyle/>
            <a:p>
              <a:pPr defTabSz="685800"/>
              <a:endParaRPr sz="1350" kern="0">
                <a:solidFill>
                  <a:sysClr val="windowText" lastClr="000000"/>
                </a:solidFill>
              </a:endParaRPr>
            </a:p>
          </p:txBody>
        </p:sp>
      </p:grpSp>
      <p:sp>
        <p:nvSpPr>
          <p:cNvPr id="8" name="object 8"/>
          <p:cNvSpPr txBox="1"/>
          <p:nvPr/>
        </p:nvSpPr>
        <p:spPr>
          <a:xfrm>
            <a:off x="1278530" y="1021481"/>
            <a:ext cx="1123474" cy="286617"/>
          </a:xfrm>
          <a:prstGeom prst="rect">
            <a:avLst/>
          </a:prstGeom>
        </p:spPr>
        <p:txBody>
          <a:bodyPr vert="horz" wrap="square" lIns="0" tIns="9525" rIns="0" bIns="0" rtlCol="0">
            <a:spAutoFit/>
          </a:bodyPr>
          <a:lstStyle/>
          <a:p>
            <a:pPr marL="9525" defTabSz="685800">
              <a:spcBef>
                <a:spcPts val="75"/>
              </a:spcBef>
            </a:pPr>
            <a:r>
              <a:rPr b="1" kern="0" dirty="0">
                <a:solidFill>
                  <a:srgbClr val="800000"/>
                </a:solidFill>
                <a:latin typeface="Century Gothic"/>
                <a:cs typeface="Century Gothic"/>
              </a:rPr>
              <a:t>DISTRICT</a:t>
            </a:r>
            <a:r>
              <a:rPr b="1" kern="0" spc="-64" dirty="0">
                <a:solidFill>
                  <a:srgbClr val="800000"/>
                </a:solidFill>
                <a:latin typeface="Century Gothic"/>
                <a:cs typeface="Century Gothic"/>
              </a:rPr>
              <a:t> </a:t>
            </a:r>
            <a:r>
              <a:rPr b="1" kern="0" spc="-38" dirty="0">
                <a:solidFill>
                  <a:srgbClr val="800000"/>
                </a:solidFill>
                <a:latin typeface="Century Gothic"/>
                <a:cs typeface="Century Gothic"/>
              </a:rPr>
              <a:t>1</a:t>
            </a:r>
            <a:endParaRPr kern="0">
              <a:solidFill>
                <a:sysClr val="windowText" lastClr="000000"/>
              </a:solidFill>
              <a:latin typeface="Century Gothic"/>
              <a:cs typeface="Century Gothic"/>
            </a:endParaRPr>
          </a:p>
        </p:txBody>
      </p:sp>
      <p:sp>
        <p:nvSpPr>
          <p:cNvPr id="9" name="object 9"/>
          <p:cNvSpPr txBox="1"/>
          <p:nvPr/>
        </p:nvSpPr>
        <p:spPr>
          <a:xfrm>
            <a:off x="-9525" y="1295801"/>
            <a:ext cx="3245644" cy="494366"/>
          </a:xfrm>
          <a:prstGeom prst="rect">
            <a:avLst/>
          </a:prstGeom>
        </p:spPr>
        <p:txBody>
          <a:bodyPr vert="horz" wrap="square" lIns="0" tIns="9525" rIns="0" bIns="0" rtlCol="0">
            <a:spAutoFit/>
          </a:bodyPr>
          <a:lstStyle/>
          <a:p>
            <a:pPr marL="9525" algn="ctr" defTabSz="685800">
              <a:spcBef>
                <a:spcPts val="75"/>
              </a:spcBef>
              <a:tabLst>
                <a:tab pos="460534" algn="l"/>
              </a:tabLst>
            </a:pPr>
            <a:r>
              <a:rPr lang="en-US" b="1" kern="0" dirty="0">
                <a:solidFill>
                  <a:srgbClr val="800000"/>
                </a:solidFill>
                <a:latin typeface="Century Gothic"/>
                <a:cs typeface="Century Gothic"/>
              </a:rPr>
              <a:t>PROG</a:t>
            </a:r>
            <a:r>
              <a:rPr b="1" kern="0" dirty="0">
                <a:solidFill>
                  <a:srgbClr val="800000"/>
                </a:solidFill>
                <a:latin typeface="Century Gothic"/>
                <a:cs typeface="Century Gothic"/>
              </a:rPr>
              <a:t>RAMMED</a:t>
            </a:r>
            <a:r>
              <a:rPr b="1" kern="0" spc="-8" dirty="0">
                <a:solidFill>
                  <a:srgbClr val="800000"/>
                </a:solidFill>
                <a:latin typeface="Century Gothic"/>
                <a:cs typeface="Century Gothic"/>
              </a:rPr>
              <a:t> PROJECTS</a:t>
            </a:r>
            <a:endParaRPr kern="0" dirty="0">
              <a:solidFill>
                <a:sysClr val="windowText" lastClr="000000"/>
              </a:solidFill>
              <a:latin typeface="Century Gothic"/>
              <a:cs typeface="Century Gothic"/>
            </a:endParaRPr>
          </a:p>
          <a:p>
            <a:pPr marL="1363504" defTabSz="685800"/>
            <a:r>
              <a:rPr sz="1350" b="1" kern="0" spc="-8" dirty="0">
                <a:solidFill>
                  <a:srgbClr val="800000"/>
                </a:solidFill>
                <a:latin typeface="Century Gothic"/>
                <a:cs typeface="Century Gothic"/>
              </a:rPr>
              <a:t>(2023-2027)</a:t>
            </a:r>
            <a:endParaRPr sz="1350" kern="0" dirty="0">
              <a:solidFill>
                <a:sysClr val="windowText" lastClr="000000"/>
              </a:solidFill>
              <a:latin typeface="Century Gothic"/>
              <a:cs typeface="Century Gothic"/>
            </a:endParaRPr>
          </a:p>
        </p:txBody>
      </p:sp>
      <p:sp>
        <p:nvSpPr>
          <p:cNvPr id="10" name="Rectangle 9">
            <a:extLst>
              <a:ext uri="{FF2B5EF4-FFF2-40B4-BE49-F238E27FC236}">
                <a16:creationId xmlns:a16="http://schemas.microsoft.com/office/drawing/2014/main" id="{CA775BB2-4134-8E33-79E7-70574892B197}"/>
              </a:ext>
            </a:extLst>
          </p:cNvPr>
          <p:cNvSpPr/>
          <p:nvPr/>
        </p:nvSpPr>
        <p:spPr>
          <a:xfrm>
            <a:off x="0" y="5998861"/>
            <a:ext cx="9166225" cy="91973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887B06-B0E4-76C5-A774-9E30309FE604}"/>
              </a:ext>
            </a:extLst>
          </p:cNvPr>
          <p:cNvSpPr/>
          <p:nvPr/>
        </p:nvSpPr>
        <p:spPr>
          <a:xfrm>
            <a:off x="0" y="-4631"/>
            <a:ext cx="9166225" cy="91973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1485900"/>
            <a:ext cx="791051" cy="87154"/>
            <a:chOff x="0" y="838200"/>
            <a:chExt cx="1054735" cy="116205"/>
          </a:xfrm>
        </p:grpSpPr>
        <p:sp>
          <p:nvSpPr>
            <p:cNvPr id="3" name="object 3"/>
            <p:cNvSpPr/>
            <p:nvPr/>
          </p:nvSpPr>
          <p:spPr>
            <a:xfrm>
              <a:off x="0" y="838200"/>
              <a:ext cx="1054735" cy="45720"/>
            </a:xfrm>
            <a:custGeom>
              <a:avLst/>
              <a:gdLst/>
              <a:ahLst/>
              <a:cxnLst/>
              <a:rect l="l" t="t" r="r" b="b"/>
              <a:pathLst>
                <a:path w="1054735" h="45719">
                  <a:moveTo>
                    <a:pt x="1054608" y="0"/>
                  </a:moveTo>
                  <a:lnTo>
                    <a:pt x="0" y="0"/>
                  </a:lnTo>
                  <a:lnTo>
                    <a:pt x="0" y="45720"/>
                  </a:lnTo>
                  <a:lnTo>
                    <a:pt x="1054608" y="45720"/>
                  </a:lnTo>
                  <a:lnTo>
                    <a:pt x="1054608" y="0"/>
                  </a:lnTo>
                  <a:close/>
                </a:path>
              </a:pathLst>
            </a:custGeom>
            <a:solidFill>
              <a:srgbClr val="A7A8A7"/>
            </a:solidFill>
          </p:spPr>
          <p:txBody>
            <a:bodyPr wrap="square" lIns="0" tIns="0" rIns="0" bIns="0" rtlCol="0"/>
            <a:lstStyle/>
            <a:p>
              <a:pPr defTabSz="685800"/>
              <a:endParaRPr sz="1350" kern="0">
                <a:solidFill>
                  <a:sysClr val="windowText" lastClr="000000"/>
                </a:solidFill>
              </a:endParaRPr>
            </a:p>
          </p:txBody>
        </p:sp>
        <p:sp>
          <p:nvSpPr>
            <p:cNvPr id="4" name="object 4"/>
            <p:cNvSpPr/>
            <p:nvPr/>
          </p:nvSpPr>
          <p:spPr>
            <a:xfrm>
              <a:off x="0" y="908303"/>
              <a:ext cx="1054735" cy="45720"/>
            </a:xfrm>
            <a:custGeom>
              <a:avLst/>
              <a:gdLst/>
              <a:ahLst/>
              <a:cxnLst/>
              <a:rect l="l" t="t" r="r" b="b"/>
              <a:pathLst>
                <a:path w="1054735" h="45719">
                  <a:moveTo>
                    <a:pt x="1054608" y="0"/>
                  </a:moveTo>
                  <a:lnTo>
                    <a:pt x="0" y="0"/>
                  </a:lnTo>
                  <a:lnTo>
                    <a:pt x="0" y="45720"/>
                  </a:lnTo>
                  <a:lnTo>
                    <a:pt x="1054608" y="45720"/>
                  </a:lnTo>
                  <a:lnTo>
                    <a:pt x="1054608" y="0"/>
                  </a:lnTo>
                  <a:close/>
                </a:path>
              </a:pathLst>
            </a:custGeom>
            <a:solidFill>
              <a:srgbClr val="31859C"/>
            </a:solidFill>
          </p:spPr>
          <p:txBody>
            <a:bodyPr wrap="square" lIns="0" tIns="0" rIns="0" bIns="0" rtlCol="0"/>
            <a:lstStyle/>
            <a:p>
              <a:pPr defTabSz="685800"/>
              <a:endParaRPr sz="1350" kern="0">
                <a:solidFill>
                  <a:sysClr val="windowText" lastClr="000000"/>
                </a:solidFill>
              </a:endParaRPr>
            </a:p>
          </p:txBody>
        </p:sp>
      </p:grpSp>
      <p:sp>
        <p:nvSpPr>
          <p:cNvPr id="5" name="object 5"/>
          <p:cNvSpPr txBox="1"/>
          <p:nvPr/>
        </p:nvSpPr>
        <p:spPr>
          <a:xfrm>
            <a:off x="605872" y="1143047"/>
            <a:ext cx="126683" cy="269304"/>
          </a:xfrm>
          <a:prstGeom prst="rect">
            <a:avLst/>
          </a:prstGeom>
        </p:spPr>
        <p:txBody>
          <a:bodyPr vert="horz" wrap="square" lIns="0" tIns="0" rIns="0" bIns="0" rtlCol="0">
            <a:spAutoFit/>
          </a:bodyPr>
          <a:lstStyle/>
          <a:p>
            <a:pPr defTabSz="685800">
              <a:lnSpc>
                <a:spcPts val="2108"/>
              </a:lnSpc>
            </a:pPr>
            <a:r>
              <a:rPr kern="0" spc="-4" dirty="0">
                <a:solidFill>
                  <a:srgbClr val="A7A8A7"/>
                </a:solidFill>
                <a:latin typeface="Century Gothic"/>
                <a:cs typeface="Century Gothic"/>
              </a:rPr>
              <a:t>8</a:t>
            </a:r>
            <a:endParaRPr kern="0">
              <a:solidFill>
                <a:sysClr val="windowText" lastClr="000000"/>
              </a:solidFill>
              <a:latin typeface="Century Gothic"/>
              <a:cs typeface="Century Gothic"/>
            </a:endParaRPr>
          </a:p>
        </p:txBody>
      </p:sp>
      <p:grpSp>
        <p:nvGrpSpPr>
          <p:cNvPr id="6" name="object 6"/>
          <p:cNvGrpSpPr/>
          <p:nvPr/>
        </p:nvGrpSpPr>
        <p:grpSpPr>
          <a:xfrm>
            <a:off x="-42730" y="857250"/>
            <a:ext cx="9144000" cy="5068253"/>
            <a:chOff x="0" y="0"/>
            <a:chExt cx="12192000" cy="6757670"/>
          </a:xfrm>
        </p:grpSpPr>
        <p:pic>
          <p:nvPicPr>
            <p:cNvPr id="7" name="object 7"/>
            <p:cNvPicPr/>
            <p:nvPr/>
          </p:nvPicPr>
          <p:blipFill>
            <a:blip r:embed="rId3" cstate="print"/>
            <a:stretch>
              <a:fillRect/>
            </a:stretch>
          </p:blipFill>
          <p:spPr>
            <a:xfrm>
              <a:off x="4108704" y="0"/>
              <a:ext cx="8083295" cy="6757416"/>
            </a:xfrm>
            <a:prstGeom prst="rect">
              <a:avLst/>
            </a:prstGeom>
          </p:spPr>
        </p:pic>
        <p:sp>
          <p:nvSpPr>
            <p:cNvPr id="8" name="object 8"/>
            <p:cNvSpPr/>
            <p:nvPr/>
          </p:nvSpPr>
          <p:spPr>
            <a:xfrm>
              <a:off x="0" y="420623"/>
              <a:ext cx="4081779" cy="1015365"/>
            </a:xfrm>
            <a:custGeom>
              <a:avLst/>
              <a:gdLst/>
              <a:ahLst/>
              <a:cxnLst/>
              <a:rect l="l" t="t" r="r" b="b"/>
              <a:pathLst>
                <a:path w="4081779" h="1015365">
                  <a:moveTo>
                    <a:pt x="4081272" y="0"/>
                  </a:moveTo>
                  <a:lnTo>
                    <a:pt x="0" y="0"/>
                  </a:lnTo>
                  <a:lnTo>
                    <a:pt x="0" y="1014984"/>
                  </a:lnTo>
                  <a:lnTo>
                    <a:pt x="4081272" y="1014984"/>
                  </a:lnTo>
                  <a:lnTo>
                    <a:pt x="4081272" y="0"/>
                  </a:lnTo>
                  <a:close/>
                </a:path>
              </a:pathLst>
            </a:custGeom>
            <a:solidFill>
              <a:srgbClr val="FFFFFF"/>
            </a:solidFill>
          </p:spPr>
          <p:txBody>
            <a:bodyPr wrap="square" lIns="0" tIns="0" rIns="0" bIns="0" rtlCol="0"/>
            <a:lstStyle/>
            <a:p>
              <a:pPr defTabSz="685800"/>
              <a:endParaRPr sz="1350" kern="0">
                <a:solidFill>
                  <a:sysClr val="windowText" lastClr="000000"/>
                </a:solidFill>
              </a:endParaRPr>
            </a:p>
          </p:txBody>
        </p:sp>
      </p:grpSp>
      <p:sp>
        <p:nvSpPr>
          <p:cNvPr id="9" name="object 9"/>
          <p:cNvSpPr txBox="1"/>
          <p:nvPr/>
        </p:nvSpPr>
        <p:spPr>
          <a:xfrm>
            <a:off x="24659" y="1194840"/>
            <a:ext cx="3005614" cy="701154"/>
          </a:xfrm>
          <a:prstGeom prst="rect">
            <a:avLst/>
          </a:prstGeom>
        </p:spPr>
        <p:txBody>
          <a:bodyPr vert="horz" wrap="square" lIns="0" tIns="8573" rIns="0" bIns="0" rtlCol="0">
            <a:spAutoFit/>
          </a:bodyPr>
          <a:lstStyle/>
          <a:p>
            <a:pPr marL="9525" algn="ctr" defTabSz="685800">
              <a:spcBef>
                <a:spcPts val="68"/>
              </a:spcBef>
            </a:pPr>
            <a:r>
              <a:rPr lang="en-US" sz="1500" b="1" kern="0" spc="-19" dirty="0">
                <a:solidFill>
                  <a:srgbClr val="800000"/>
                </a:solidFill>
                <a:latin typeface="Century Gothic"/>
                <a:cs typeface="Century Gothic"/>
              </a:rPr>
              <a:t>Iowa 28 </a:t>
            </a:r>
            <a:r>
              <a:rPr sz="1500" b="1" kern="0" dirty="0">
                <a:solidFill>
                  <a:srgbClr val="800000"/>
                </a:solidFill>
                <a:latin typeface="Century Gothic"/>
                <a:cs typeface="Century Gothic"/>
              </a:rPr>
              <a:t>over</a:t>
            </a:r>
            <a:r>
              <a:rPr sz="1500" b="1" kern="0" spc="-19" dirty="0">
                <a:solidFill>
                  <a:srgbClr val="800000"/>
                </a:solidFill>
                <a:latin typeface="Century Gothic"/>
                <a:cs typeface="Century Gothic"/>
              </a:rPr>
              <a:t> </a:t>
            </a:r>
            <a:r>
              <a:rPr sz="1500" b="1" kern="0" dirty="0">
                <a:solidFill>
                  <a:srgbClr val="800000"/>
                </a:solidFill>
                <a:latin typeface="Century Gothic"/>
                <a:cs typeface="Century Gothic"/>
              </a:rPr>
              <a:t>the</a:t>
            </a:r>
            <a:r>
              <a:rPr sz="1500" b="1" kern="0" spc="-30" dirty="0">
                <a:solidFill>
                  <a:srgbClr val="800000"/>
                </a:solidFill>
                <a:latin typeface="Century Gothic"/>
                <a:cs typeface="Century Gothic"/>
              </a:rPr>
              <a:t> </a:t>
            </a:r>
            <a:r>
              <a:rPr sz="1500" b="1" kern="0" dirty="0">
                <a:solidFill>
                  <a:srgbClr val="800000"/>
                </a:solidFill>
                <a:latin typeface="Century Gothic"/>
                <a:cs typeface="Century Gothic"/>
              </a:rPr>
              <a:t>Raccoon</a:t>
            </a:r>
            <a:r>
              <a:rPr sz="1500" b="1" kern="0" spc="-23" dirty="0">
                <a:solidFill>
                  <a:srgbClr val="800000"/>
                </a:solidFill>
                <a:latin typeface="Century Gothic"/>
                <a:cs typeface="Century Gothic"/>
              </a:rPr>
              <a:t> </a:t>
            </a:r>
            <a:r>
              <a:rPr sz="1500" b="1" kern="0" spc="-8" dirty="0">
                <a:solidFill>
                  <a:srgbClr val="800000"/>
                </a:solidFill>
                <a:latin typeface="Century Gothic"/>
                <a:cs typeface="Century Gothic"/>
              </a:rPr>
              <a:t>River</a:t>
            </a:r>
            <a:endParaRPr sz="1500" kern="0" dirty="0">
              <a:solidFill>
                <a:sysClr val="windowText" lastClr="000000"/>
              </a:solidFill>
              <a:latin typeface="Century Gothic"/>
              <a:cs typeface="Century Gothic"/>
            </a:endParaRPr>
          </a:p>
          <a:p>
            <a:pPr marL="9525" algn="ctr" defTabSz="685800">
              <a:tabLst>
                <a:tab pos="763429" algn="l"/>
              </a:tabLst>
            </a:pPr>
            <a:r>
              <a:rPr lang="en-US" sz="1500" kern="0" dirty="0">
                <a:solidFill>
                  <a:srgbClr val="800000"/>
                </a:solidFill>
                <a:latin typeface="Century Gothic"/>
                <a:cs typeface="Century Gothic"/>
              </a:rPr>
              <a:t>(</a:t>
            </a:r>
            <a:r>
              <a:rPr sz="1500" kern="0" dirty="0">
                <a:solidFill>
                  <a:srgbClr val="800000"/>
                </a:solidFill>
                <a:latin typeface="Century Gothic"/>
                <a:cs typeface="Century Gothic"/>
              </a:rPr>
              <a:t>$6.6M</a:t>
            </a:r>
            <a:r>
              <a:rPr sz="1500" kern="0" spc="-34" dirty="0">
                <a:solidFill>
                  <a:srgbClr val="800000"/>
                </a:solidFill>
                <a:latin typeface="Century Gothic"/>
                <a:cs typeface="Century Gothic"/>
              </a:rPr>
              <a:t> </a:t>
            </a:r>
            <a:r>
              <a:rPr sz="1500" kern="0" spc="-8" dirty="0">
                <a:solidFill>
                  <a:srgbClr val="800000"/>
                </a:solidFill>
                <a:latin typeface="Century Gothic"/>
                <a:cs typeface="Century Gothic"/>
              </a:rPr>
              <a:t>2022)</a:t>
            </a:r>
            <a:endParaRPr sz="1500" kern="0" dirty="0">
              <a:solidFill>
                <a:sysClr val="windowText" lastClr="000000"/>
              </a:solidFill>
              <a:latin typeface="Century Gothic"/>
              <a:cs typeface="Century Gothic"/>
            </a:endParaRPr>
          </a:p>
          <a:p>
            <a:pPr marL="288131" defTabSz="685800"/>
            <a:r>
              <a:rPr sz="1500" kern="0" dirty="0">
                <a:solidFill>
                  <a:srgbClr val="800000"/>
                </a:solidFill>
                <a:latin typeface="Century Gothic"/>
                <a:cs typeface="Century Gothic"/>
              </a:rPr>
              <a:t>SB</a:t>
            </a:r>
            <a:r>
              <a:rPr sz="1500" kern="0" spc="-30" dirty="0">
                <a:solidFill>
                  <a:srgbClr val="800000"/>
                </a:solidFill>
                <a:latin typeface="Century Gothic"/>
                <a:cs typeface="Century Gothic"/>
              </a:rPr>
              <a:t> </a:t>
            </a:r>
            <a:r>
              <a:rPr sz="1500" kern="0" dirty="0">
                <a:solidFill>
                  <a:srgbClr val="800000"/>
                </a:solidFill>
                <a:latin typeface="Century Gothic"/>
                <a:cs typeface="Century Gothic"/>
              </a:rPr>
              <a:t>Bridge</a:t>
            </a:r>
            <a:r>
              <a:rPr sz="1500" kern="0" spc="-30" dirty="0">
                <a:solidFill>
                  <a:srgbClr val="800000"/>
                </a:solidFill>
                <a:latin typeface="Century Gothic"/>
                <a:cs typeface="Century Gothic"/>
              </a:rPr>
              <a:t> </a:t>
            </a:r>
            <a:r>
              <a:rPr sz="1500" kern="0" spc="-8" dirty="0">
                <a:solidFill>
                  <a:srgbClr val="800000"/>
                </a:solidFill>
                <a:latin typeface="Century Gothic"/>
                <a:cs typeface="Century Gothic"/>
              </a:rPr>
              <a:t>Replacement</a:t>
            </a:r>
            <a:endParaRPr sz="1500" kern="0" dirty="0">
              <a:solidFill>
                <a:sysClr val="windowText" lastClr="000000"/>
              </a:solidFill>
              <a:latin typeface="Century Gothic"/>
              <a:cs typeface="Century Gothic"/>
            </a:endParaRPr>
          </a:p>
        </p:txBody>
      </p:sp>
      <p:grpSp>
        <p:nvGrpSpPr>
          <p:cNvPr id="10" name="object 10"/>
          <p:cNvGrpSpPr/>
          <p:nvPr/>
        </p:nvGrpSpPr>
        <p:grpSpPr>
          <a:xfrm>
            <a:off x="0" y="2620900"/>
            <a:ext cx="9144000" cy="3379946"/>
            <a:chOff x="0" y="2351532"/>
            <a:chExt cx="12192000" cy="4506595"/>
          </a:xfrm>
        </p:grpSpPr>
        <p:sp>
          <p:nvSpPr>
            <p:cNvPr id="11" name="object 11"/>
            <p:cNvSpPr/>
            <p:nvPr/>
          </p:nvSpPr>
          <p:spPr>
            <a:xfrm>
              <a:off x="8258556" y="2351532"/>
              <a:ext cx="0" cy="576580"/>
            </a:xfrm>
            <a:custGeom>
              <a:avLst/>
              <a:gdLst/>
              <a:ahLst/>
              <a:cxnLst/>
              <a:rect l="l" t="t" r="r" b="b"/>
              <a:pathLst>
                <a:path h="576580">
                  <a:moveTo>
                    <a:pt x="0" y="0"/>
                  </a:moveTo>
                  <a:lnTo>
                    <a:pt x="0" y="576059"/>
                  </a:lnTo>
                </a:path>
              </a:pathLst>
            </a:custGeom>
            <a:ln w="57150">
              <a:solidFill>
                <a:srgbClr val="FF0000"/>
              </a:solidFill>
            </a:ln>
          </p:spPr>
          <p:txBody>
            <a:bodyPr wrap="square" lIns="0" tIns="0" rIns="0" bIns="0" rtlCol="0"/>
            <a:lstStyle/>
            <a:p>
              <a:pPr defTabSz="685800"/>
              <a:endParaRPr sz="1350" kern="0">
                <a:solidFill>
                  <a:sysClr val="windowText" lastClr="000000"/>
                </a:solidFill>
              </a:endParaRPr>
            </a:p>
          </p:txBody>
        </p:sp>
        <p:sp>
          <p:nvSpPr>
            <p:cNvPr id="12" name="object 12"/>
            <p:cNvSpPr/>
            <p:nvPr/>
          </p:nvSpPr>
          <p:spPr>
            <a:xfrm>
              <a:off x="0" y="6169152"/>
              <a:ext cx="12192000" cy="688975"/>
            </a:xfrm>
            <a:custGeom>
              <a:avLst/>
              <a:gdLst/>
              <a:ahLst/>
              <a:cxnLst/>
              <a:rect l="l" t="t" r="r" b="b"/>
              <a:pathLst>
                <a:path w="12192000" h="688975">
                  <a:moveTo>
                    <a:pt x="12192000" y="0"/>
                  </a:moveTo>
                  <a:lnTo>
                    <a:pt x="0" y="0"/>
                  </a:lnTo>
                  <a:lnTo>
                    <a:pt x="0" y="688848"/>
                  </a:lnTo>
                  <a:lnTo>
                    <a:pt x="12192000" y="688848"/>
                  </a:lnTo>
                  <a:lnTo>
                    <a:pt x="12192000" y="0"/>
                  </a:lnTo>
                  <a:close/>
                </a:path>
              </a:pathLst>
            </a:custGeom>
            <a:solidFill>
              <a:srgbClr val="800000"/>
            </a:solidFill>
          </p:spPr>
          <p:txBody>
            <a:bodyPr wrap="square" lIns="0" tIns="0" rIns="0" bIns="0" rtlCol="0"/>
            <a:lstStyle/>
            <a:p>
              <a:pPr defTabSz="685800"/>
              <a:endParaRPr sz="1350" kern="0">
                <a:solidFill>
                  <a:sysClr val="windowText" lastClr="000000"/>
                </a:solidFill>
              </a:endParaRPr>
            </a:p>
          </p:txBody>
        </p:sp>
        <p:pic>
          <p:nvPicPr>
            <p:cNvPr id="13" name="object 13"/>
            <p:cNvPicPr/>
            <p:nvPr/>
          </p:nvPicPr>
          <p:blipFill>
            <a:blip r:embed="rId4" cstate="print"/>
            <a:stretch>
              <a:fillRect/>
            </a:stretch>
          </p:blipFill>
          <p:spPr>
            <a:xfrm>
              <a:off x="435863" y="6306311"/>
              <a:ext cx="1837943" cy="417575"/>
            </a:xfrm>
            <a:prstGeom prst="rect">
              <a:avLst/>
            </a:prstGeom>
          </p:spPr>
        </p:pic>
      </p:grpSp>
      <p:sp>
        <p:nvSpPr>
          <p:cNvPr id="15" name="Rectangle 14">
            <a:extLst>
              <a:ext uri="{FF2B5EF4-FFF2-40B4-BE49-F238E27FC236}">
                <a16:creationId xmlns:a16="http://schemas.microsoft.com/office/drawing/2014/main" id="{A3EA7843-37D2-9A38-8DDB-2318757C8879}"/>
              </a:ext>
            </a:extLst>
          </p:cNvPr>
          <p:cNvSpPr/>
          <p:nvPr/>
        </p:nvSpPr>
        <p:spPr>
          <a:xfrm>
            <a:off x="0" y="5998861"/>
            <a:ext cx="9166225" cy="91973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90D9C7-3AAE-D1F4-0470-09DA0453B937}"/>
              </a:ext>
            </a:extLst>
          </p:cNvPr>
          <p:cNvSpPr/>
          <p:nvPr/>
        </p:nvSpPr>
        <p:spPr>
          <a:xfrm>
            <a:off x="0" y="-4631"/>
            <a:ext cx="9166225" cy="91973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1485900"/>
            <a:ext cx="791051" cy="141923"/>
            <a:chOff x="0" y="838200"/>
            <a:chExt cx="1054735" cy="189230"/>
          </a:xfrm>
        </p:grpSpPr>
        <p:sp>
          <p:nvSpPr>
            <p:cNvPr id="3" name="object 3"/>
            <p:cNvSpPr/>
            <p:nvPr/>
          </p:nvSpPr>
          <p:spPr>
            <a:xfrm>
              <a:off x="0" y="838200"/>
              <a:ext cx="1054735" cy="45720"/>
            </a:xfrm>
            <a:custGeom>
              <a:avLst/>
              <a:gdLst/>
              <a:ahLst/>
              <a:cxnLst/>
              <a:rect l="l" t="t" r="r" b="b"/>
              <a:pathLst>
                <a:path w="1054735" h="45719">
                  <a:moveTo>
                    <a:pt x="1054608" y="0"/>
                  </a:moveTo>
                  <a:lnTo>
                    <a:pt x="0" y="0"/>
                  </a:lnTo>
                  <a:lnTo>
                    <a:pt x="0" y="45720"/>
                  </a:lnTo>
                  <a:lnTo>
                    <a:pt x="1054608" y="45720"/>
                  </a:lnTo>
                  <a:lnTo>
                    <a:pt x="1054608" y="0"/>
                  </a:lnTo>
                  <a:close/>
                </a:path>
              </a:pathLst>
            </a:custGeom>
            <a:solidFill>
              <a:srgbClr val="A7A8A7"/>
            </a:solidFill>
          </p:spPr>
          <p:txBody>
            <a:bodyPr wrap="square" lIns="0" tIns="0" rIns="0" bIns="0" rtlCol="0"/>
            <a:lstStyle/>
            <a:p>
              <a:pPr defTabSz="685800"/>
              <a:endParaRPr sz="1350" kern="0">
                <a:solidFill>
                  <a:sysClr val="windowText" lastClr="000000"/>
                </a:solidFill>
              </a:endParaRPr>
            </a:p>
          </p:txBody>
        </p:sp>
        <p:sp>
          <p:nvSpPr>
            <p:cNvPr id="4" name="object 4"/>
            <p:cNvSpPr/>
            <p:nvPr/>
          </p:nvSpPr>
          <p:spPr>
            <a:xfrm>
              <a:off x="0" y="908303"/>
              <a:ext cx="1054735" cy="45720"/>
            </a:xfrm>
            <a:custGeom>
              <a:avLst/>
              <a:gdLst/>
              <a:ahLst/>
              <a:cxnLst/>
              <a:rect l="l" t="t" r="r" b="b"/>
              <a:pathLst>
                <a:path w="1054735" h="45719">
                  <a:moveTo>
                    <a:pt x="1054608" y="0"/>
                  </a:moveTo>
                  <a:lnTo>
                    <a:pt x="0" y="0"/>
                  </a:lnTo>
                  <a:lnTo>
                    <a:pt x="0" y="45720"/>
                  </a:lnTo>
                  <a:lnTo>
                    <a:pt x="1054608" y="45720"/>
                  </a:lnTo>
                  <a:lnTo>
                    <a:pt x="1054608" y="0"/>
                  </a:lnTo>
                  <a:close/>
                </a:path>
              </a:pathLst>
            </a:custGeom>
            <a:solidFill>
              <a:srgbClr val="31859C"/>
            </a:solidFill>
          </p:spPr>
          <p:txBody>
            <a:bodyPr wrap="square" lIns="0" tIns="0" rIns="0" bIns="0" rtlCol="0"/>
            <a:lstStyle/>
            <a:p>
              <a:pPr defTabSz="685800"/>
              <a:endParaRPr sz="1350" kern="0">
                <a:solidFill>
                  <a:sysClr val="windowText" lastClr="000000"/>
                </a:solidFill>
              </a:endParaRPr>
            </a:p>
          </p:txBody>
        </p:sp>
        <p:sp>
          <p:nvSpPr>
            <p:cNvPr id="5" name="object 5"/>
            <p:cNvSpPr/>
            <p:nvPr/>
          </p:nvSpPr>
          <p:spPr>
            <a:xfrm>
              <a:off x="0" y="981455"/>
              <a:ext cx="1054735" cy="45720"/>
            </a:xfrm>
            <a:custGeom>
              <a:avLst/>
              <a:gdLst/>
              <a:ahLst/>
              <a:cxnLst/>
              <a:rect l="l" t="t" r="r" b="b"/>
              <a:pathLst>
                <a:path w="1054735" h="45719">
                  <a:moveTo>
                    <a:pt x="1054608" y="0"/>
                  </a:moveTo>
                  <a:lnTo>
                    <a:pt x="0" y="0"/>
                  </a:lnTo>
                  <a:lnTo>
                    <a:pt x="0" y="45720"/>
                  </a:lnTo>
                  <a:lnTo>
                    <a:pt x="1054608" y="45720"/>
                  </a:lnTo>
                  <a:lnTo>
                    <a:pt x="1054608" y="0"/>
                  </a:lnTo>
                  <a:close/>
                </a:path>
              </a:pathLst>
            </a:custGeom>
            <a:solidFill>
              <a:srgbClr val="ED7523"/>
            </a:solidFill>
          </p:spPr>
          <p:txBody>
            <a:bodyPr wrap="square" lIns="0" tIns="0" rIns="0" bIns="0" rtlCol="0"/>
            <a:lstStyle/>
            <a:p>
              <a:pPr defTabSz="685800"/>
              <a:endParaRPr sz="1350" kern="0">
                <a:solidFill>
                  <a:sysClr val="windowText" lastClr="000000"/>
                </a:solidFill>
              </a:endParaRPr>
            </a:p>
          </p:txBody>
        </p:sp>
      </p:grpSp>
      <p:sp>
        <p:nvSpPr>
          <p:cNvPr id="6" name="object 6"/>
          <p:cNvSpPr txBox="1"/>
          <p:nvPr/>
        </p:nvSpPr>
        <p:spPr>
          <a:xfrm>
            <a:off x="480142" y="1143047"/>
            <a:ext cx="251460" cy="269304"/>
          </a:xfrm>
          <a:prstGeom prst="rect">
            <a:avLst/>
          </a:prstGeom>
        </p:spPr>
        <p:txBody>
          <a:bodyPr vert="horz" wrap="square" lIns="0" tIns="0" rIns="0" bIns="0" rtlCol="0">
            <a:spAutoFit/>
          </a:bodyPr>
          <a:lstStyle/>
          <a:p>
            <a:pPr defTabSz="685800">
              <a:lnSpc>
                <a:spcPts val="2108"/>
              </a:lnSpc>
            </a:pPr>
            <a:r>
              <a:rPr kern="0" spc="-34" dirty="0">
                <a:solidFill>
                  <a:srgbClr val="A7A8A7"/>
                </a:solidFill>
                <a:latin typeface="Century Gothic"/>
                <a:cs typeface="Century Gothic"/>
              </a:rPr>
              <a:t>10</a:t>
            </a:r>
            <a:endParaRPr kern="0">
              <a:solidFill>
                <a:sysClr val="windowText" lastClr="000000"/>
              </a:solidFill>
              <a:latin typeface="Century Gothic"/>
              <a:cs typeface="Century Gothic"/>
            </a:endParaRPr>
          </a:p>
        </p:txBody>
      </p:sp>
      <p:grpSp>
        <p:nvGrpSpPr>
          <p:cNvPr id="7" name="object 7"/>
          <p:cNvGrpSpPr/>
          <p:nvPr/>
        </p:nvGrpSpPr>
        <p:grpSpPr>
          <a:xfrm>
            <a:off x="0" y="857250"/>
            <a:ext cx="9144000" cy="5143500"/>
            <a:chOff x="0" y="0"/>
            <a:chExt cx="12192000" cy="6858000"/>
          </a:xfrm>
        </p:grpSpPr>
        <p:pic>
          <p:nvPicPr>
            <p:cNvPr id="8" name="object 8"/>
            <p:cNvPicPr/>
            <p:nvPr/>
          </p:nvPicPr>
          <p:blipFill>
            <a:blip r:embed="rId3" cstate="print"/>
            <a:stretch>
              <a:fillRect/>
            </a:stretch>
          </p:blipFill>
          <p:spPr>
            <a:xfrm>
              <a:off x="0" y="6096"/>
              <a:ext cx="12192000" cy="6851903"/>
            </a:xfrm>
            <a:prstGeom prst="rect">
              <a:avLst/>
            </a:prstGeom>
          </p:spPr>
        </p:pic>
        <p:sp>
          <p:nvSpPr>
            <p:cNvPr id="9" name="object 9"/>
            <p:cNvSpPr/>
            <p:nvPr/>
          </p:nvSpPr>
          <p:spPr>
            <a:xfrm>
              <a:off x="0" y="0"/>
              <a:ext cx="3779520" cy="1569720"/>
            </a:xfrm>
            <a:custGeom>
              <a:avLst/>
              <a:gdLst/>
              <a:ahLst/>
              <a:cxnLst/>
              <a:rect l="l" t="t" r="r" b="b"/>
              <a:pathLst>
                <a:path w="3779520" h="1569720">
                  <a:moveTo>
                    <a:pt x="3779520" y="0"/>
                  </a:moveTo>
                  <a:lnTo>
                    <a:pt x="0" y="0"/>
                  </a:lnTo>
                  <a:lnTo>
                    <a:pt x="0" y="1569720"/>
                  </a:lnTo>
                  <a:lnTo>
                    <a:pt x="3779520" y="1569720"/>
                  </a:lnTo>
                  <a:lnTo>
                    <a:pt x="3779520" y="0"/>
                  </a:lnTo>
                  <a:close/>
                </a:path>
              </a:pathLst>
            </a:custGeom>
            <a:solidFill>
              <a:srgbClr val="FFFFFF"/>
            </a:solidFill>
          </p:spPr>
          <p:txBody>
            <a:bodyPr wrap="square" lIns="0" tIns="0" rIns="0" bIns="0" rtlCol="0"/>
            <a:lstStyle/>
            <a:p>
              <a:pPr defTabSz="685800"/>
              <a:endParaRPr sz="1350" kern="0">
                <a:solidFill>
                  <a:sysClr val="windowText" lastClr="000000"/>
                </a:solidFill>
              </a:endParaRPr>
            </a:p>
          </p:txBody>
        </p:sp>
      </p:grpSp>
      <p:sp>
        <p:nvSpPr>
          <p:cNvPr id="10" name="object 10"/>
          <p:cNvSpPr txBox="1">
            <a:spLocks noGrp="1"/>
          </p:cNvSpPr>
          <p:nvPr>
            <p:ph type="title"/>
          </p:nvPr>
        </p:nvSpPr>
        <p:spPr>
          <a:xfrm>
            <a:off x="-9525" y="877443"/>
            <a:ext cx="2737484" cy="840615"/>
          </a:xfrm>
          <a:prstGeom prst="rect">
            <a:avLst/>
          </a:prstGeom>
        </p:spPr>
        <p:txBody>
          <a:bodyPr vert="horz" wrap="square" lIns="0" tIns="9525" rIns="0" bIns="0" rtlCol="0">
            <a:spAutoFit/>
          </a:bodyPr>
          <a:lstStyle/>
          <a:p>
            <a:pPr marL="67628">
              <a:spcBef>
                <a:spcPts val="75"/>
              </a:spcBef>
            </a:pPr>
            <a:r>
              <a:rPr sz="1800" dirty="0">
                <a:solidFill>
                  <a:srgbClr val="800000"/>
                </a:solidFill>
              </a:rPr>
              <a:t>I-</a:t>
            </a:r>
            <a:r>
              <a:rPr sz="1800" spc="-8" dirty="0">
                <a:solidFill>
                  <a:srgbClr val="800000"/>
                </a:solidFill>
              </a:rPr>
              <a:t>35/80/235</a:t>
            </a:r>
            <a:endParaRPr sz="1800" dirty="0"/>
          </a:p>
          <a:p>
            <a:pPr marL="67628" marR="3810" indent="-58579"/>
            <a:r>
              <a:rPr sz="1800" b="0" u="heavy" spc="-45" dirty="0">
                <a:solidFill>
                  <a:srgbClr val="800000"/>
                </a:solidFill>
                <a:uFill>
                  <a:solidFill>
                    <a:srgbClr val="953735"/>
                  </a:solidFill>
                </a:uFill>
              </a:rPr>
              <a:t> </a:t>
            </a:r>
            <a:r>
              <a:rPr sz="1800" b="0" dirty="0">
                <a:solidFill>
                  <a:srgbClr val="800000"/>
                </a:solidFill>
              </a:rPr>
              <a:t>S</a:t>
            </a:r>
            <a:r>
              <a:rPr lang="en-US" sz="1800" b="0" dirty="0">
                <a:solidFill>
                  <a:srgbClr val="800000"/>
                </a:solidFill>
              </a:rPr>
              <a:t>YSTEMS</a:t>
            </a:r>
            <a:r>
              <a:rPr sz="1800" b="0" spc="-11" dirty="0">
                <a:solidFill>
                  <a:srgbClr val="800000"/>
                </a:solidFill>
              </a:rPr>
              <a:t> </a:t>
            </a:r>
            <a:r>
              <a:rPr sz="1800" b="0" spc="-8" dirty="0">
                <a:solidFill>
                  <a:srgbClr val="800000"/>
                </a:solidFill>
              </a:rPr>
              <a:t>INTERCHANGE </a:t>
            </a:r>
            <a:r>
              <a:rPr sz="1800" b="0" dirty="0">
                <a:solidFill>
                  <a:srgbClr val="800000"/>
                </a:solidFill>
              </a:rPr>
              <a:t>($69.5M</a:t>
            </a:r>
            <a:r>
              <a:rPr sz="1800" b="0" spc="-53" dirty="0">
                <a:solidFill>
                  <a:srgbClr val="800000"/>
                </a:solidFill>
              </a:rPr>
              <a:t> </a:t>
            </a:r>
            <a:r>
              <a:rPr sz="1800" b="0" dirty="0">
                <a:solidFill>
                  <a:srgbClr val="800000"/>
                </a:solidFill>
              </a:rPr>
              <a:t>total</a:t>
            </a:r>
            <a:r>
              <a:rPr sz="1800" b="0" spc="-41" dirty="0">
                <a:solidFill>
                  <a:srgbClr val="800000"/>
                </a:solidFill>
              </a:rPr>
              <a:t> </a:t>
            </a:r>
            <a:r>
              <a:rPr sz="1800" b="0" spc="-23" dirty="0">
                <a:solidFill>
                  <a:srgbClr val="800000"/>
                </a:solidFill>
              </a:rPr>
              <a:t>2023-</a:t>
            </a:r>
            <a:r>
              <a:rPr sz="1800" b="0" spc="-8" dirty="0">
                <a:solidFill>
                  <a:srgbClr val="800000"/>
                </a:solidFill>
              </a:rPr>
              <a:t>2025)</a:t>
            </a:r>
            <a:endParaRPr sz="1800" dirty="0"/>
          </a:p>
        </p:txBody>
      </p:sp>
      <p:sp>
        <p:nvSpPr>
          <p:cNvPr id="11" name="Rectangle 10">
            <a:extLst>
              <a:ext uri="{FF2B5EF4-FFF2-40B4-BE49-F238E27FC236}">
                <a16:creationId xmlns:a16="http://schemas.microsoft.com/office/drawing/2014/main" id="{2484098B-6325-D198-59D6-1E1DA1D5410C}"/>
              </a:ext>
            </a:extLst>
          </p:cNvPr>
          <p:cNvSpPr/>
          <p:nvPr/>
        </p:nvSpPr>
        <p:spPr>
          <a:xfrm>
            <a:off x="0" y="5998861"/>
            <a:ext cx="9166225" cy="91973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C55078-155C-B91B-82DA-04CE9ECADDCD}"/>
              </a:ext>
            </a:extLst>
          </p:cNvPr>
          <p:cNvSpPr/>
          <p:nvPr/>
        </p:nvSpPr>
        <p:spPr>
          <a:xfrm>
            <a:off x="0" y="-4631"/>
            <a:ext cx="9166225" cy="91973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7304B75-8987-4267-7356-662903960B23}"/>
              </a:ext>
            </a:extLst>
          </p:cNvPr>
          <p:cNvSpPr/>
          <p:nvPr/>
        </p:nvSpPr>
        <p:spPr>
          <a:xfrm flipH="1">
            <a:off x="0" y="800100"/>
            <a:ext cx="9144000" cy="650081"/>
          </a:xfrm>
          <a:prstGeom prst="rect">
            <a:avLst/>
          </a:prstGeom>
          <a:solidFill>
            <a:srgbClr val="406E91"/>
          </a:solidFill>
          <a:ln>
            <a:solidFill>
              <a:srgbClr val="406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ln>
                <a:solidFill>
                  <a:srgbClr val="406E91"/>
                </a:solidFill>
              </a:ln>
              <a:solidFill>
                <a:srgbClr val="406E91"/>
              </a:solidFill>
              <a:latin typeface="Calibri"/>
            </a:endParaRPr>
          </a:p>
        </p:txBody>
      </p:sp>
      <p:sp>
        <p:nvSpPr>
          <p:cNvPr id="6" name="Rectangle 5">
            <a:extLst>
              <a:ext uri="{FF2B5EF4-FFF2-40B4-BE49-F238E27FC236}">
                <a16:creationId xmlns:a16="http://schemas.microsoft.com/office/drawing/2014/main" id="{DCF80702-732C-4263-8544-2D77DB00EF01}"/>
              </a:ext>
            </a:extLst>
          </p:cNvPr>
          <p:cNvSpPr/>
          <p:nvPr/>
        </p:nvSpPr>
        <p:spPr>
          <a:xfrm>
            <a:off x="0" y="11747"/>
            <a:ext cx="9144000" cy="847949"/>
          </a:xfrm>
          <a:prstGeom prst="rect">
            <a:avLst/>
          </a:prstGeom>
          <a:solidFill>
            <a:srgbClr val="406E91"/>
          </a:solidFill>
          <a:ln>
            <a:solidFill>
              <a:srgbClr val="406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ln>
                <a:solidFill>
                  <a:srgbClr val="406E91"/>
                </a:solidFill>
              </a:ln>
              <a:solidFill>
                <a:srgbClr val="406E91"/>
              </a:solidFill>
              <a:latin typeface="Calibri"/>
            </a:endParaRPr>
          </a:p>
        </p:txBody>
      </p:sp>
      <p:sp>
        <p:nvSpPr>
          <p:cNvPr id="11" name="Rectangle 10">
            <a:extLst>
              <a:ext uri="{FF2B5EF4-FFF2-40B4-BE49-F238E27FC236}">
                <a16:creationId xmlns:a16="http://schemas.microsoft.com/office/drawing/2014/main" id="{DAAF320F-E6FA-4EF4-BBB6-0AAFBEA3D13E}"/>
              </a:ext>
            </a:extLst>
          </p:cNvPr>
          <p:cNvSpPr/>
          <p:nvPr/>
        </p:nvSpPr>
        <p:spPr>
          <a:xfrm>
            <a:off x="7715250" y="3143250"/>
            <a:ext cx="285750"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pic>
        <p:nvPicPr>
          <p:cNvPr id="16" name="Picture 15">
            <a:extLst>
              <a:ext uri="{FF2B5EF4-FFF2-40B4-BE49-F238E27FC236}">
                <a16:creationId xmlns:a16="http://schemas.microsoft.com/office/drawing/2014/main" id="{264026C1-98FA-4538-8C12-9B5CC609C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9075" y="-731749"/>
            <a:ext cx="905940" cy="568154"/>
          </a:xfrm>
          <a:prstGeom prst="rect">
            <a:avLst/>
          </a:prstGeom>
        </p:spPr>
      </p:pic>
      <p:pic>
        <p:nvPicPr>
          <p:cNvPr id="14" name="Picture 13">
            <a:extLst>
              <a:ext uri="{FF2B5EF4-FFF2-40B4-BE49-F238E27FC236}">
                <a16:creationId xmlns:a16="http://schemas.microsoft.com/office/drawing/2014/main" id="{457A6010-69A4-242E-76CA-637DC9C3F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49295"/>
            <a:ext cx="6858000" cy="847949"/>
          </a:xfrm>
          <a:prstGeom prst="rect">
            <a:avLst/>
          </a:prstGeom>
        </p:spPr>
      </p:pic>
      <p:pic>
        <p:nvPicPr>
          <p:cNvPr id="8" name="Picture 7" descr="Map&#10;&#10;Description automatically generated">
            <a:extLst>
              <a:ext uri="{FF2B5EF4-FFF2-40B4-BE49-F238E27FC236}">
                <a16:creationId xmlns:a16="http://schemas.microsoft.com/office/drawing/2014/main" id="{4D24AE98-E5E0-841C-C618-A44C6C9493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084426"/>
            <a:ext cx="6243185" cy="4824280"/>
          </a:xfrm>
          <a:prstGeom prst="rect">
            <a:avLst/>
          </a:prstGeom>
        </p:spPr>
      </p:pic>
      <p:pic>
        <p:nvPicPr>
          <p:cNvPr id="10" name="Picture 9">
            <a:extLst>
              <a:ext uri="{FF2B5EF4-FFF2-40B4-BE49-F238E27FC236}">
                <a16:creationId xmlns:a16="http://schemas.microsoft.com/office/drawing/2014/main" id="{9D2E3E23-7957-E7D8-0C57-A827A4080C0E}"/>
              </a:ext>
            </a:extLst>
          </p:cNvPr>
          <p:cNvPicPr>
            <a:picLocks noChangeAspect="1"/>
          </p:cNvPicPr>
          <p:nvPr/>
        </p:nvPicPr>
        <p:blipFill>
          <a:blip r:embed="rId6"/>
          <a:stretch>
            <a:fillRect/>
          </a:stretch>
        </p:blipFill>
        <p:spPr>
          <a:xfrm>
            <a:off x="5360188" y="1855751"/>
            <a:ext cx="3596364" cy="4202150"/>
          </a:xfrm>
          <a:prstGeom prst="rect">
            <a:avLst/>
          </a:prstGeom>
        </p:spPr>
      </p:pic>
      <p:sp>
        <p:nvSpPr>
          <p:cNvPr id="2" name="TextBox 1">
            <a:extLst>
              <a:ext uri="{FF2B5EF4-FFF2-40B4-BE49-F238E27FC236}">
                <a16:creationId xmlns:a16="http://schemas.microsoft.com/office/drawing/2014/main" id="{A577190B-650A-CC03-25E9-BAC07613A4A1}"/>
              </a:ext>
            </a:extLst>
          </p:cNvPr>
          <p:cNvSpPr txBox="1"/>
          <p:nvPr/>
        </p:nvSpPr>
        <p:spPr>
          <a:xfrm>
            <a:off x="3150394" y="410529"/>
            <a:ext cx="5968207" cy="523220"/>
          </a:xfrm>
          <a:prstGeom prst="rect">
            <a:avLst/>
          </a:prstGeom>
          <a:noFill/>
        </p:spPr>
        <p:txBody>
          <a:bodyPr wrap="square" rtlCol="0">
            <a:spAutoFit/>
          </a:bodyPr>
          <a:lstStyle/>
          <a:p>
            <a:pPr algn="ctr" defTabSz="685800"/>
            <a:r>
              <a:rPr lang="en-US" sz="2800" b="1" dirty="0">
                <a:solidFill>
                  <a:prstClr val="white"/>
                </a:solidFill>
                <a:latin typeface="Calibri"/>
              </a:rPr>
              <a:t>PRIORITY STREET PROJECTS</a:t>
            </a:r>
            <a:endParaRPr lang="en-US" b="1" dirty="0">
              <a:solidFill>
                <a:prstClr val="white"/>
              </a:solidFill>
              <a:latin typeface="Calibri"/>
            </a:endParaRPr>
          </a:p>
        </p:txBody>
      </p:sp>
    </p:spTree>
    <p:extLst>
      <p:ext uri="{BB962C8B-B14F-4D97-AF65-F5344CB8AC3E}">
        <p14:creationId xmlns:p14="http://schemas.microsoft.com/office/powerpoint/2010/main" val="364982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7304B75-8987-4267-7356-662903960B23}"/>
              </a:ext>
            </a:extLst>
          </p:cNvPr>
          <p:cNvSpPr/>
          <p:nvPr/>
        </p:nvSpPr>
        <p:spPr>
          <a:xfrm flipH="1">
            <a:off x="0" y="800100"/>
            <a:ext cx="9144000" cy="650081"/>
          </a:xfrm>
          <a:prstGeom prst="rect">
            <a:avLst/>
          </a:prstGeom>
          <a:solidFill>
            <a:srgbClr val="406E91"/>
          </a:solidFill>
          <a:ln>
            <a:solidFill>
              <a:srgbClr val="406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ln>
                <a:solidFill>
                  <a:srgbClr val="406E91"/>
                </a:solidFill>
              </a:ln>
              <a:solidFill>
                <a:srgbClr val="406E91"/>
              </a:solidFill>
              <a:latin typeface="Calibri"/>
            </a:endParaRPr>
          </a:p>
        </p:txBody>
      </p:sp>
      <p:sp>
        <p:nvSpPr>
          <p:cNvPr id="11" name="Rectangle 10">
            <a:extLst>
              <a:ext uri="{FF2B5EF4-FFF2-40B4-BE49-F238E27FC236}">
                <a16:creationId xmlns:a16="http://schemas.microsoft.com/office/drawing/2014/main" id="{DAAF320F-E6FA-4EF4-BBB6-0AAFBEA3D13E}"/>
              </a:ext>
            </a:extLst>
          </p:cNvPr>
          <p:cNvSpPr/>
          <p:nvPr/>
        </p:nvSpPr>
        <p:spPr>
          <a:xfrm>
            <a:off x="7715250" y="3143250"/>
            <a:ext cx="285750"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pic>
        <p:nvPicPr>
          <p:cNvPr id="16" name="Picture 15">
            <a:extLst>
              <a:ext uri="{FF2B5EF4-FFF2-40B4-BE49-F238E27FC236}">
                <a16:creationId xmlns:a16="http://schemas.microsoft.com/office/drawing/2014/main" id="{264026C1-98FA-4538-8C12-9B5CC609C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9075" y="-731749"/>
            <a:ext cx="905940" cy="568154"/>
          </a:xfrm>
          <a:prstGeom prst="rect">
            <a:avLst/>
          </a:prstGeom>
        </p:spPr>
      </p:pic>
      <p:pic>
        <p:nvPicPr>
          <p:cNvPr id="14" name="Picture 13">
            <a:extLst>
              <a:ext uri="{FF2B5EF4-FFF2-40B4-BE49-F238E27FC236}">
                <a16:creationId xmlns:a16="http://schemas.microsoft.com/office/drawing/2014/main" id="{457A6010-69A4-242E-76CA-637DC9C3F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49295"/>
            <a:ext cx="6858000" cy="847949"/>
          </a:xfrm>
          <a:prstGeom prst="rect">
            <a:avLst/>
          </a:prstGeom>
        </p:spPr>
      </p:pic>
      <p:pic>
        <p:nvPicPr>
          <p:cNvPr id="12" name="Picture 11" descr="Map&#10;&#10;Description automatically generated">
            <a:extLst>
              <a:ext uri="{FF2B5EF4-FFF2-40B4-BE49-F238E27FC236}">
                <a16:creationId xmlns:a16="http://schemas.microsoft.com/office/drawing/2014/main" id="{DBE949F9-306D-3E6E-CC53-F964472C76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753" y="890789"/>
            <a:ext cx="6656294" cy="5143500"/>
          </a:xfrm>
          <a:prstGeom prst="rect">
            <a:avLst/>
          </a:prstGeom>
        </p:spPr>
      </p:pic>
      <p:pic>
        <p:nvPicPr>
          <p:cNvPr id="15" name="Picture 14">
            <a:extLst>
              <a:ext uri="{FF2B5EF4-FFF2-40B4-BE49-F238E27FC236}">
                <a16:creationId xmlns:a16="http://schemas.microsoft.com/office/drawing/2014/main" id="{6AE58C9B-A849-78A3-B6DD-F8222394C643}"/>
              </a:ext>
            </a:extLst>
          </p:cNvPr>
          <p:cNvPicPr>
            <a:picLocks noChangeAspect="1"/>
          </p:cNvPicPr>
          <p:nvPr/>
        </p:nvPicPr>
        <p:blipFill>
          <a:blip r:embed="rId6"/>
          <a:stretch>
            <a:fillRect/>
          </a:stretch>
        </p:blipFill>
        <p:spPr>
          <a:xfrm>
            <a:off x="5574461" y="1700425"/>
            <a:ext cx="3222670" cy="4747046"/>
          </a:xfrm>
          <a:prstGeom prst="rect">
            <a:avLst/>
          </a:prstGeom>
        </p:spPr>
      </p:pic>
      <p:sp>
        <p:nvSpPr>
          <p:cNvPr id="2" name="Rectangle 1">
            <a:extLst>
              <a:ext uri="{FF2B5EF4-FFF2-40B4-BE49-F238E27FC236}">
                <a16:creationId xmlns:a16="http://schemas.microsoft.com/office/drawing/2014/main" id="{55465141-1A22-7869-76FD-41F792B23192}"/>
              </a:ext>
            </a:extLst>
          </p:cNvPr>
          <p:cNvSpPr/>
          <p:nvPr/>
        </p:nvSpPr>
        <p:spPr>
          <a:xfrm>
            <a:off x="0" y="11747"/>
            <a:ext cx="9144000" cy="847949"/>
          </a:xfrm>
          <a:prstGeom prst="rect">
            <a:avLst/>
          </a:prstGeom>
          <a:solidFill>
            <a:srgbClr val="406E91"/>
          </a:solidFill>
          <a:ln>
            <a:solidFill>
              <a:srgbClr val="406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ln>
                <a:solidFill>
                  <a:srgbClr val="406E91"/>
                </a:solidFill>
              </a:ln>
              <a:solidFill>
                <a:srgbClr val="406E91"/>
              </a:solidFill>
              <a:latin typeface="Calibri"/>
            </a:endParaRPr>
          </a:p>
        </p:txBody>
      </p:sp>
      <p:sp>
        <p:nvSpPr>
          <p:cNvPr id="13" name="TextBox 12">
            <a:extLst>
              <a:ext uri="{FF2B5EF4-FFF2-40B4-BE49-F238E27FC236}">
                <a16:creationId xmlns:a16="http://schemas.microsoft.com/office/drawing/2014/main" id="{DB1D9589-586E-472A-2CA6-91063D46A3B5}"/>
              </a:ext>
            </a:extLst>
          </p:cNvPr>
          <p:cNvSpPr txBox="1"/>
          <p:nvPr/>
        </p:nvSpPr>
        <p:spPr>
          <a:xfrm>
            <a:off x="3150394" y="410529"/>
            <a:ext cx="5968207" cy="523220"/>
          </a:xfrm>
          <a:prstGeom prst="rect">
            <a:avLst/>
          </a:prstGeom>
          <a:noFill/>
        </p:spPr>
        <p:txBody>
          <a:bodyPr wrap="square" rtlCol="0">
            <a:spAutoFit/>
          </a:bodyPr>
          <a:lstStyle/>
          <a:p>
            <a:pPr algn="ctr" defTabSz="685800"/>
            <a:r>
              <a:rPr lang="en-US" sz="2800" b="1" dirty="0">
                <a:solidFill>
                  <a:prstClr val="white"/>
                </a:solidFill>
                <a:latin typeface="Calibri"/>
              </a:rPr>
              <a:t>PRIORITY BIKE / PED PROJECTS</a:t>
            </a:r>
            <a:endParaRPr lang="en-US" b="1" dirty="0">
              <a:solidFill>
                <a:prstClr val="white"/>
              </a:solidFill>
              <a:latin typeface="Calibri"/>
            </a:endParaRPr>
          </a:p>
        </p:txBody>
      </p:sp>
    </p:spTree>
    <p:extLst>
      <p:ext uri="{BB962C8B-B14F-4D97-AF65-F5344CB8AC3E}">
        <p14:creationId xmlns:p14="http://schemas.microsoft.com/office/powerpoint/2010/main" val="155601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64026C1-98FA-4538-8C12-9B5CC609C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9075" y="-731749"/>
            <a:ext cx="905940" cy="568154"/>
          </a:xfrm>
          <a:prstGeom prst="rect">
            <a:avLst/>
          </a:prstGeom>
        </p:spPr>
      </p:pic>
      <p:pic>
        <p:nvPicPr>
          <p:cNvPr id="19" name="Picture 18" descr="A picture containing map&#10;&#10;Description automatically generated">
            <a:extLst>
              <a:ext uri="{FF2B5EF4-FFF2-40B4-BE49-F238E27FC236}">
                <a16:creationId xmlns:a16="http://schemas.microsoft.com/office/drawing/2014/main" id="{3C9F8987-5B42-EF0C-02FB-D4A4F349395E}"/>
              </a:ext>
            </a:extLst>
          </p:cNvPr>
          <p:cNvPicPr>
            <a:picLocks noChangeAspect="1"/>
          </p:cNvPicPr>
          <p:nvPr/>
        </p:nvPicPr>
        <p:blipFill rotWithShape="1">
          <a:blip r:embed="rId4">
            <a:extLst>
              <a:ext uri="{28A0092B-C50C-407E-A947-70E740481C1C}">
                <a14:useLocalDpi xmlns:a14="http://schemas.microsoft.com/office/drawing/2010/main" val="0"/>
              </a:ext>
            </a:extLst>
          </a:blip>
          <a:srcRect r="22653"/>
          <a:stretch/>
        </p:blipFill>
        <p:spPr>
          <a:xfrm>
            <a:off x="4248740" y="1218174"/>
            <a:ext cx="4895260" cy="4892954"/>
          </a:xfrm>
          <a:prstGeom prst="rect">
            <a:avLst/>
          </a:prstGeom>
        </p:spPr>
      </p:pic>
      <p:pic>
        <p:nvPicPr>
          <p:cNvPr id="20" name="Picture 19" descr="A screenshot of a car driving on a highway&#10;&#10;Description automatically generated with medium confidence">
            <a:extLst>
              <a:ext uri="{FF2B5EF4-FFF2-40B4-BE49-F238E27FC236}">
                <a16:creationId xmlns:a16="http://schemas.microsoft.com/office/drawing/2014/main" id="{E4158147-218D-FA20-3E13-E1659404F2AA}"/>
              </a:ext>
            </a:extLst>
          </p:cNvPr>
          <p:cNvPicPr>
            <a:picLocks noChangeAspect="1"/>
          </p:cNvPicPr>
          <p:nvPr/>
        </p:nvPicPr>
        <p:blipFill rotWithShape="1">
          <a:blip r:embed="rId5">
            <a:extLst>
              <a:ext uri="{28A0092B-C50C-407E-A947-70E740481C1C}">
                <a14:useLocalDpi xmlns:a14="http://schemas.microsoft.com/office/drawing/2010/main" val="0"/>
              </a:ext>
            </a:extLst>
          </a:blip>
          <a:srcRect t="54721" b="30107"/>
          <a:stretch/>
        </p:blipFill>
        <p:spPr>
          <a:xfrm>
            <a:off x="-42044" y="1896"/>
            <a:ext cx="9184664" cy="1803400"/>
          </a:xfrm>
          <a:prstGeom prst="rect">
            <a:avLst/>
          </a:prstGeom>
        </p:spPr>
      </p:pic>
      <p:pic>
        <p:nvPicPr>
          <p:cNvPr id="21" name="Picture 20" descr="A screenshot of a car driving on a highway&#10;&#10;Description automatically generated with medium confidence">
            <a:extLst>
              <a:ext uri="{FF2B5EF4-FFF2-40B4-BE49-F238E27FC236}">
                <a16:creationId xmlns:a16="http://schemas.microsoft.com/office/drawing/2014/main" id="{ADB760D8-9D52-E531-72DF-9B41BEBF3228}"/>
              </a:ext>
            </a:extLst>
          </p:cNvPr>
          <p:cNvPicPr>
            <a:picLocks noChangeAspect="1"/>
          </p:cNvPicPr>
          <p:nvPr/>
        </p:nvPicPr>
        <p:blipFill rotWithShape="1">
          <a:blip r:embed="rId5">
            <a:extLst>
              <a:ext uri="{28A0092B-C50C-407E-A947-70E740481C1C}">
                <a14:useLocalDpi xmlns:a14="http://schemas.microsoft.com/office/drawing/2010/main" val="0"/>
              </a:ext>
            </a:extLst>
          </a:blip>
          <a:srcRect l="508" t="83869" r="-508" b="8517"/>
          <a:stretch/>
        </p:blipFill>
        <p:spPr>
          <a:xfrm>
            <a:off x="-69416" y="5941704"/>
            <a:ext cx="9278888" cy="914400"/>
          </a:xfrm>
          <a:prstGeom prst="rect">
            <a:avLst/>
          </a:prstGeom>
        </p:spPr>
      </p:pic>
      <p:sp>
        <p:nvSpPr>
          <p:cNvPr id="22" name="Text Placeholder 2">
            <a:extLst>
              <a:ext uri="{FF2B5EF4-FFF2-40B4-BE49-F238E27FC236}">
                <a16:creationId xmlns:a16="http://schemas.microsoft.com/office/drawing/2014/main" id="{8506EC71-E00D-A6D8-2EAA-948C6B62433A}"/>
              </a:ext>
            </a:extLst>
          </p:cNvPr>
          <p:cNvSpPr txBox="1">
            <a:spLocks/>
          </p:cNvSpPr>
          <p:nvPr/>
        </p:nvSpPr>
        <p:spPr>
          <a:xfrm>
            <a:off x="187482" y="2003238"/>
            <a:ext cx="5121118" cy="1125140"/>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783">
              <a:buNone/>
            </a:pPr>
            <a:r>
              <a:rPr lang="en-US" b="1" dirty="0">
                <a:solidFill>
                  <a:srgbClr val="406E91"/>
                </a:solidFill>
                <a:latin typeface="Calibri"/>
              </a:rPr>
              <a:t>THANK YOU: IDOT STUDY OF INTERSTATE DESIGNATION </a:t>
            </a:r>
          </a:p>
          <a:p>
            <a:pPr marL="0" indent="0" defTabSz="685783">
              <a:buNone/>
            </a:pPr>
            <a:endParaRPr lang="en-US" sz="1350" dirty="0">
              <a:solidFill>
                <a:prstClr val="black"/>
              </a:solidFill>
              <a:latin typeface="Calibri"/>
            </a:endParaRPr>
          </a:p>
        </p:txBody>
      </p:sp>
      <p:sp>
        <p:nvSpPr>
          <p:cNvPr id="26" name="TextBox 25">
            <a:extLst>
              <a:ext uri="{FF2B5EF4-FFF2-40B4-BE49-F238E27FC236}">
                <a16:creationId xmlns:a16="http://schemas.microsoft.com/office/drawing/2014/main" id="{0E70389C-9657-ADE3-AD50-521FDB0FD603}"/>
              </a:ext>
            </a:extLst>
          </p:cNvPr>
          <p:cNvSpPr txBox="1"/>
          <p:nvPr/>
        </p:nvSpPr>
        <p:spPr>
          <a:xfrm>
            <a:off x="-3954701" y="1420664"/>
            <a:ext cx="2114550" cy="1569660"/>
          </a:xfrm>
          <a:prstGeom prst="rect">
            <a:avLst/>
          </a:prstGeom>
          <a:noFill/>
        </p:spPr>
        <p:txBody>
          <a:bodyPr wrap="square" rtlCol="0">
            <a:spAutoFit/>
          </a:bodyPr>
          <a:lstStyle/>
          <a:p>
            <a:pPr algn="ctr" defTabSz="685800"/>
            <a:r>
              <a:rPr lang="en-US" sz="2400" b="1" dirty="0">
                <a:solidFill>
                  <a:prstClr val="white"/>
                </a:solidFill>
                <a:latin typeface="Calibri"/>
              </a:rPr>
              <a:t>PURPLE HEART HIGHWAY INTERSTATE CONVERSION</a:t>
            </a:r>
          </a:p>
        </p:txBody>
      </p:sp>
      <p:sp>
        <p:nvSpPr>
          <p:cNvPr id="27" name="TextBox 26">
            <a:extLst>
              <a:ext uri="{FF2B5EF4-FFF2-40B4-BE49-F238E27FC236}">
                <a16:creationId xmlns:a16="http://schemas.microsoft.com/office/drawing/2014/main" id="{C2D86CCD-68B0-9066-295A-DE5C4404DCFA}"/>
              </a:ext>
            </a:extLst>
          </p:cNvPr>
          <p:cNvSpPr txBox="1"/>
          <p:nvPr/>
        </p:nvSpPr>
        <p:spPr>
          <a:xfrm>
            <a:off x="-4171367" y="3066888"/>
            <a:ext cx="2284796" cy="1754326"/>
          </a:xfrm>
          <a:prstGeom prst="rect">
            <a:avLst/>
          </a:prstGeom>
          <a:noFill/>
        </p:spPr>
        <p:txBody>
          <a:bodyPr wrap="square" rtlCol="0">
            <a:spAutoFit/>
          </a:bodyPr>
          <a:lstStyle/>
          <a:p>
            <a:pPr marL="428621" indent="-214313" defTabSz="342900">
              <a:buFont typeface="Arial" panose="020B0604020202020204" pitchFamily="34" charset="0"/>
              <a:buChar char="•"/>
            </a:pPr>
            <a:r>
              <a:rPr lang="en-US" sz="1350" dirty="0">
                <a:solidFill>
                  <a:prstClr val="white"/>
                </a:solidFill>
                <a:latin typeface="Calibri"/>
              </a:rPr>
              <a:t>THANK YOU!</a:t>
            </a:r>
          </a:p>
          <a:p>
            <a:pPr marL="428621" indent="-214313" defTabSz="342900">
              <a:buFont typeface="Arial" panose="020B0604020202020204" pitchFamily="34" charset="0"/>
              <a:buChar char="•"/>
            </a:pPr>
            <a:r>
              <a:rPr lang="en-US" sz="1350" dirty="0">
                <a:solidFill>
                  <a:prstClr val="white"/>
                </a:solidFill>
                <a:latin typeface="Calibri"/>
              </a:rPr>
              <a:t>IDOT study helped move conversation forward.</a:t>
            </a:r>
          </a:p>
          <a:p>
            <a:pPr marL="428621" indent="-214313" defTabSz="342900">
              <a:buFont typeface="Arial" panose="020B0604020202020204" pitchFamily="34" charset="0"/>
              <a:buChar char="•"/>
            </a:pPr>
            <a:r>
              <a:rPr lang="en-US" sz="1350" dirty="0">
                <a:solidFill>
                  <a:prstClr val="white"/>
                </a:solidFill>
                <a:latin typeface="Calibri"/>
              </a:rPr>
              <a:t>We look forward to continuing working with staff on this project.</a:t>
            </a:r>
          </a:p>
        </p:txBody>
      </p:sp>
      <p:sp>
        <p:nvSpPr>
          <p:cNvPr id="5" name="Text Placeholder 2">
            <a:extLst>
              <a:ext uri="{FF2B5EF4-FFF2-40B4-BE49-F238E27FC236}">
                <a16:creationId xmlns:a16="http://schemas.microsoft.com/office/drawing/2014/main" id="{258A049E-D5EF-C6AC-6C76-A13B78C8004E}"/>
              </a:ext>
            </a:extLst>
          </p:cNvPr>
          <p:cNvSpPr txBox="1">
            <a:spLocks/>
          </p:cNvSpPr>
          <p:nvPr/>
        </p:nvSpPr>
        <p:spPr>
          <a:xfrm>
            <a:off x="187482" y="3219516"/>
            <a:ext cx="3851118" cy="1125140"/>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685783"/>
            <a:r>
              <a:rPr lang="en-US" sz="2400" dirty="0">
                <a:solidFill>
                  <a:srgbClr val="406E91"/>
                </a:solidFill>
                <a:latin typeface="Calibri"/>
              </a:rPr>
              <a:t>Regional leaders are working with IDOT staff on implementation of action plan.</a:t>
            </a:r>
          </a:p>
          <a:p>
            <a:pPr defTabSz="685783"/>
            <a:r>
              <a:rPr lang="en-US" sz="2400" dirty="0">
                <a:solidFill>
                  <a:srgbClr val="406E91"/>
                </a:solidFill>
                <a:latin typeface="Calibri"/>
              </a:rPr>
              <a:t>Outreach to stakeholders is ongoing.</a:t>
            </a:r>
            <a:endParaRPr lang="en-US" sz="1200" dirty="0">
              <a:solidFill>
                <a:prstClr val="black"/>
              </a:solidFill>
              <a:latin typeface="Calibri"/>
            </a:endParaRPr>
          </a:p>
        </p:txBody>
      </p:sp>
    </p:spTree>
    <p:extLst>
      <p:ext uri="{BB962C8B-B14F-4D97-AF65-F5344CB8AC3E}">
        <p14:creationId xmlns:p14="http://schemas.microsoft.com/office/powerpoint/2010/main" val="336175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7817-B02A-42C7-9486-FAC0D399D482}"/>
              </a:ext>
            </a:extLst>
          </p:cNvPr>
          <p:cNvSpPr>
            <a:spLocks noGrp="1"/>
          </p:cNvSpPr>
          <p:nvPr>
            <p:ph type="title"/>
          </p:nvPr>
        </p:nvSpPr>
        <p:spPr/>
        <p:txBody>
          <a:bodyPr/>
          <a:lstStyle/>
          <a:p>
            <a:endParaRPr lang="en-US" dirty="0"/>
          </a:p>
        </p:txBody>
      </p:sp>
      <p:pic>
        <p:nvPicPr>
          <p:cNvPr id="5" name="Content Placeholder 4" descr="A picture containing text, outdoor, sport&#10;&#10;Description automatically generated">
            <a:extLst>
              <a:ext uri="{FF2B5EF4-FFF2-40B4-BE49-F238E27FC236}">
                <a16:creationId xmlns:a16="http://schemas.microsoft.com/office/drawing/2014/main" id="{09E3CE7B-0E6B-4B02-A145-1AAD666F345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2" t="1052" r="82" b="38043"/>
          <a:stretch/>
        </p:blipFill>
        <p:spPr>
          <a:xfrm>
            <a:off x="-17031" y="857250"/>
            <a:ext cx="9153525" cy="2847976"/>
          </a:xfrm>
        </p:spPr>
      </p:pic>
      <p:pic>
        <p:nvPicPr>
          <p:cNvPr id="7" name="Content Placeholder 4" descr="A picture containing text, outdoor, sport&#10;&#10;Description automatically generated">
            <a:extLst>
              <a:ext uri="{FF2B5EF4-FFF2-40B4-BE49-F238E27FC236}">
                <a16:creationId xmlns:a16="http://schemas.microsoft.com/office/drawing/2014/main" id="{57A18450-D886-438B-87A3-7492EAF1FB10}"/>
              </a:ext>
            </a:extLst>
          </p:cNvPr>
          <p:cNvPicPr>
            <a:picLocks noChangeAspect="1"/>
          </p:cNvPicPr>
          <p:nvPr/>
        </p:nvPicPr>
        <p:blipFill rotWithShape="1">
          <a:blip r:embed="rId3">
            <a:extLst>
              <a:ext uri="{28A0092B-C50C-407E-A947-70E740481C1C}">
                <a14:useLocalDpi xmlns:a14="http://schemas.microsoft.com/office/drawing/2010/main" val="0"/>
              </a:ext>
            </a:extLst>
          </a:blip>
          <a:srcRect t="62449" b="12449"/>
          <a:stretch/>
        </p:blipFill>
        <p:spPr>
          <a:xfrm>
            <a:off x="-1" y="4829175"/>
            <a:ext cx="9136495" cy="1171575"/>
          </a:xfrm>
          <a:prstGeom prst="rect">
            <a:avLst/>
          </a:prstGeom>
        </p:spPr>
      </p:pic>
      <p:sp>
        <p:nvSpPr>
          <p:cNvPr id="3" name="TextBox 2">
            <a:extLst>
              <a:ext uri="{FF2B5EF4-FFF2-40B4-BE49-F238E27FC236}">
                <a16:creationId xmlns:a16="http://schemas.microsoft.com/office/drawing/2014/main" id="{76B86681-9AA7-9753-10ED-51EBBEE49E81}"/>
              </a:ext>
            </a:extLst>
          </p:cNvPr>
          <p:cNvSpPr txBox="1"/>
          <p:nvPr/>
        </p:nvSpPr>
        <p:spPr>
          <a:xfrm>
            <a:off x="359206" y="3619014"/>
            <a:ext cx="8401050" cy="854080"/>
          </a:xfrm>
          <a:prstGeom prst="rect">
            <a:avLst/>
          </a:prstGeom>
          <a:noFill/>
        </p:spPr>
        <p:txBody>
          <a:bodyPr wrap="square" rtlCol="0">
            <a:spAutoFit/>
          </a:bodyPr>
          <a:lstStyle/>
          <a:p>
            <a:pPr algn="ctr"/>
            <a:r>
              <a:rPr lang="en-US" sz="4950" b="1" dirty="0">
                <a:solidFill>
                  <a:srgbClr val="406E91"/>
                </a:solidFill>
              </a:rPr>
              <a:t>THANK YOU: WATER TRAILS</a:t>
            </a:r>
          </a:p>
        </p:txBody>
      </p:sp>
      <p:sp>
        <p:nvSpPr>
          <p:cNvPr id="4" name="TextBox 3">
            <a:extLst>
              <a:ext uri="{FF2B5EF4-FFF2-40B4-BE49-F238E27FC236}">
                <a16:creationId xmlns:a16="http://schemas.microsoft.com/office/drawing/2014/main" id="{AE2C429A-70E6-BC80-FE0F-6899473A292D}"/>
              </a:ext>
            </a:extLst>
          </p:cNvPr>
          <p:cNvSpPr txBox="1"/>
          <p:nvPr/>
        </p:nvSpPr>
        <p:spPr>
          <a:xfrm>
            <a:off x="359206" y="4336990"/>
            <a:ext cx="8401050" cy="484748"/>
          </a:xfrm>
          <a:prstGeom prst="rect">
            <a:avLst/>
          </a:prstGeom>
          <a:noFill/>
        </p:spPr>
        <p:txBody>
          <a:bodyPr wrap="square" rtlCol="0">
            <a:spAutoFit/>
          </a:bodyPr>
          <a:lstStyle/>
          <a:p>
            <a:pPr algn="ctr"/>
            <a:r>
              <a:rPr lang="en-US" sz="2550" dirty="0">
                <a:solidFill>
                  <a:srgbClr val="406E91"/>
                </a:solidFill>
              </a:rPr>
              <a:t>We appreciate IDOT staff support for BUILD grant bid-letting</a:t>
            </a:r>
          </a:p>
        </p:txBody>
      </p:sp>
      <p:sp>
        <p:nvSpPr>
          <p:cNvPr id="10" name="Rectangle 9">
            <a:extLst>
              <a:ext uri="{FF2B5EF4-FFF2-40B4-BE49-F238E27FC236}">
                <a16:creationId xmlns:a16="http://schemas.microsoft.com/office/drawing/2014/main" id="{D6DAAC83-36C8-36F2-E13A-082D1D4F4B7A}"/>
              </a:ext>
            </a:extLst>
          </p:cNvPr>
          <p:cNvSpPr/>
          <p:nvPr/>
        </p:nvSpPr>
        <p:spPr>
          <a:xfrm>
            <a:off x="-17031" y="0"/>
            <a:ext cx="9144000" cy="849813"/>
          </a:xfrm>
          <a:prstGeom prst="rect">
            <a:avLst/>
          </a:prstGeom>
          <a:solidFill>
            <a:srgbClr val="406E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A89294D-6852-B3DF-80D5-E02248DAF717}"/>
              </a:ext>
            </a:extLst>
          </p:cNvPr>
          <p:cNvSpPr/>
          <p:nvPr/>
        </p:nvSpPr>
        <p:spPr>
          <a:xfrm>
            <a:off x="0" y="6000750"/>
            <a:ext cx="9144000" cy="849813"/>
          </a:xfrm>
          <a:prstGeom prst="rect">
            <a:avLst/>
          </a:prstGeom>
          <a:solidFill>
            <a:srgbClr val="406E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1151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FE3FF1-678C-A391-3390-0362E49BA7DF}"/>
              </a:ext>
            </a:extLst>
          </p:cNvPr>
          <p:cNvSpPr/>
          <p:nvPr/>
        </p:nvSpPr>
        <p:spPr>
          <a:xfrm>
            <a:off x="0" y="0"/>
            <a:ext cx="9144000" cy="6858000"/>
          </a:xfrm>
          <a:prstGeom prst="rect">
            <a:avLst/>
          </a:prstGeom>
          <a:solidFill>
            <a:srgbClr val="406E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picture containing ground, track, sky, outdoor&#10;&#10;Description automatically generated">
            <a:extLst>
              <a:ext uri="{FF2B5EF4-FFF2-40B4-BE49-F238E27FC236}">
                <a16:creationId xmlns:a16="http://schemas.microsoft.com/office/drawing/2014/main" id="{F9C32E75-3CDB-4063-81CF-C7B926D425A8}"/>
              </a:ext>
            </a:extLst>
          </p:cNvPr>
          <p:cNvPicPr>
            <a:picLocks noChangeAspect="1"/>
          </p:cNvPicPr>
          <p:nvPr/>
        </p:nvPicPr>
        <p:blipFill rotWithShape="1">
          <a:blip r:embed="rId3">
            <a:extLst>
              <a:ext uri="{28A0092B-C50C-407E-A947-70E740481C1C}">
                <a14:useLocalDpi xmlns:a14="http://schemas.microsoft.com/office/drawing/2010/main" val="0"/>
              </a:ext>
            </a:extLst>
          </a:blip>
          <a:srcRect l="22968" t="9110" r="-963" b="27761"/>
          <a:stretch/>
        </p:blipFill>
        <p:spPr>
          <a:xfrm>
            <a:off x="0" y="857250"/>
            <a:ext cx="9258300" cy="4995837"/>
          </a:xfrm>
          <a:prstGeom prst="rect">
            <a:avLst/>
          </a:prstGeom>
        </p:spPr>
      </p:pic>
      <p:sp>
        <p:nvSpPr>
          <p:cNvPr id="7" name="TextBox 6">
            <a:extLst>
              <a:ext uri="{FF2B5EF4-FFF2-40B4-BE49-F238E27FC236}">
                <a16:creationId xmlns:a16="http://schemas.microsoft.com/office/drawing/2014/main" id="{1C63BD20-D77B-446C-B390-B417F70681DC}"/>
              </a:ext>
            </a:extLst>
          </p:cNvPr>
          <p:cNvSpPr txBox="1"/>
          <p:nvPr/>
        </p:nvSpPr>
        <p:spPr>
          <a:xfrm>
            <a:off x="285596" y="925027"/>
            <a:ext cx="8401050" cy="784830"/>
          </a:xfrm>
          <a:prstGeom prst="rect">
            <a:avLst/>
          </a:prstGeom>
          <a:noFill/>
        </p:spPr>
        <p:txBody>
          <a:bodyPr wrap="square" rtlCol="0">
            <a:spAutoFit/>
          </a:bodyPr>
          <a:lstStyle/>
          <a:p>
            <a:pPr algn="ctr"/>
            <a:r>
              <a:rPr lang="en-US" sz="4500" b="1" dirty="0">
                <a:solidFill>
                  <a:srgbClr val="406E91"/>
                </a:solidFill>
              </a:rPr>
              <a:t>THANK YOU: TRANSLOAD FACILITY</a:t>
            </a:r>
            <a:endParaRPr lang="en-US" sz="4950" b="1" dirty="0">
              <a:solidFill>
                <a:srgbClr val="406E91"/>
              </a:solidFill>
            </a:endParaRPr>
          </a:p>
        </p:txBody>
      </p:sp>
      <p:sp>
        <p:nvSpPr>
          <p:cNvPr id="8" name="TextBox 7">
            <a:extLst>
              <a:ext uri="{FF2B5EF4-FFF2-40B4-BE49-F238E27FC236}">
                <a16:creationId xmlns:a16="http://schemas.microsoft.com/office/drawing/2014/main" id="{0E82931F-C97C-4A61-B448-DE9D0290C9F5}"/>
              </a:ext>
            </a:extLst>
          </p:cNvPr>
          <p:cNvSpPr txBox="1"/>
          <p:nvPr/>
        </p:nvSpPr>
        <p:spPr>
          <a:xfrm>
            <a:off x="133350" y="2172847"/>
            <a:ext cx="8401050" cy="415498"/>
          </a:xfrm>
          <a:prstGeom prst="rect">
            <a:avLst/>
          </a:prstGeom>
          <a:noFill/>
        </p:spPr>
        <p:txBody>
          <a:bodyPr wrap="square" rtlCol="0">
            <a:spAutoFit/>
          </a:bodyPr>
          <a:lstStyle/>
          <a:p>
            <a:pPr algn="ctr"/>
            <a:r>
              <a:rPr lang="en-US" sz="2100" dirty="0">
                <a:solidFill>
                  <a:srgbClr val="406E91"/>
                </a:solidFill>
              </a:rPr>
              <a:t>DES MOINES TRANSLOAD FACILITY IS NOW OPEN FOR BUSINESS</a:t>
            </a:r>
          </a:p>
        </p:txBody>
      </p:sp>
      <p:sp>
        <p:nvSpPr>
          <p:cNvPr id="5" name="TextBox 4">
            <a:extLst>
              <a:ext uri="{FF2B5EF4-FFF2-40B4-BE49-F238E27FC236}">
                <a16:creationId xmlns:a16="http://schemas.microsoft.com/office/drawing/2014/main" id="{962A1C33-08BB-47AE-917E-0C3AD973C169}"/>
              </a:ext>
            </a:extLst>
          </p:cNvPr>
          <p:cNvSpPr txBox="1"/>
          <p:nvPr/>
        </p:nvSpPr>
        <p:spPr>
          <a:xfrm>
            <a:off x="95250" y="1479805"/>
            <a:ext cx="8401050" cy="784830"/>
          </a:xfrm>
          <a:prstGeom prst="rect">
            <a:avLst/>
          </a:prstGeom>
          <a:noFill/>
        </p:spPr>
        <p:txBody>
          <a:bodyPr wrap="square" rtlCol="0">
            <a:spAutoFit/>
          </a:bodyPr>
          <a:lstStyle/>
          <a:p>
            <a:pPr algn="ctr"/>
            <a:r>
              <a:rPr lang="en-US" sz="4500" b="1" dirty="0">
                <a:solidFill>
                  <a:srgbClr val="406E91"/>
                </a:solidFill>
              </a:rPr>
              <a:t>$1.7 MILLION IDOT LOAN</a:t>
            </a:r>
          </a:p>
        </p:txBody>
      </p:sp>
      <p:pic>
        <p:nvPicPr>
          <p:cNvPr id="3" name="Picture 2" descr="A picture containing icon&#10;&#10;Description automatically generated">
            <a:extLst>
              <a:ext uri="{FF2B5EF4-FFF2-40B4-BE49-F238E27FC236}">
                <a16:creationId xmlns:a16="http://schemas.microsoft.com/office/drawing/2014/main" id="{51262D16-FCE0-82E4-ACA3-B2A1FC42557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757332" y="6173591"/>
            <a:ext cx="2235395" cy="591258"/>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AB15048-7843-A503-DDAD-4B5D43218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100" y="6045455"/>
            <a:ext cx="2647950" cy="620178"/>
          </a:xfrm>
          <a:prstGeom prst="rect">
            <a:avLst/>
          </a:prstGeom>
        </p:spPr>
      </p:pic>
    </p:spTree>
    <p:extLst>
      <p:ext uri="{BB962C8B-B14F-4D97-AF65-F5344CB8AC3E}">
        <p14:creationId xmlns:p14="http://schemas.microsoft.com/office/powerpoint/2010/main" val="2682878478"/>
      </p:ext>
    </p:extLst>
  </p:cSld>
  <p:clrMapOvr>
    <a:masterClrMapping/>
  </p:clrMapOvr>
</p:sld>
</file>

<file path=ppt/theme/theme1.xml><?xml version="1.0" encoding="utf-8"?>
<a:theme xmlns:a="http://schemas.openxmlformats.org/drawingml/2006/main" name="MP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404</Words>
  <Application>Microsoft Office PowerPoint</Application>
  <PresentationFormat>On-screen Show (4:3)</PresentationFormat>
  <Paragraphs>90</Paragraphs>
  <Slides>9</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Calibri Light</vt:lpstr>
      <vt:lpstr>Century Gothic</vt:lpstr>
      <vt:lpstr>MPO Template</vt:lpstr>
      <vt:lpstr>Office Theme</vt:lpstr>
      <vt:lpstr>2_Office Theme</vt:lpstr>
      <vt:lpstr>PowerPoint Presentation</vt:lpstr>
      <vt:lpstr>PowerPoint Presentation</vt:lpstr>
      <vt:lpstr>PowerPoint Presentation</vt:lpstr>
      <vt:lpstr>I-35/80/235  SYSTEMS INTERCHANGE ($69.5M total 2023-2025)</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Gunnar Olson</dc:creator>
  <cp:lastModifiedBy>Chambers, Matthew</cp:lastModifiedBy>
  <cp:revision>25</cp:revision>
  <cp:lastPrinted>2022-05-10T16:20:41Z</cp:lastPrinted>
  <dcterms:created xsi:type="dcterms:W3CDTF">2022-04-15T15:50:09Z</dcterms:created>
  <dcterms:modified xsi:type="dcterms:W3CDTF">2022-10-04T18:48:12Z</dcterms:modified>
</cp:coreProperties>
</file>