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8"/>
  </p:notesMasterIdLst>
  <p:sldIdLst>
    <p:sldId id="290" r:id="rId5"/>
    <p:sldId id="344" r:id="rId6"/>
    <p:sldId id="343" r:id="rId7"/>
    <p:sldId id="329" r:id="rId8"/>
    <p:sldId id="340" r:id="rId9"/>
    <p:sldId id="287" r:id="rId10"/>
    <p:sldId id="301" r:id="rId11"/>
    <p:sldId id="348" r:id="rId12"/>
    <p:sldId id="347" r:id="rId13"/>
    <p:sldId id="341" r:id="rId14"/>
    <p:sldId id="342" r:id="rId15"/>
    <p:sldId id="346" r:id="rId16"/>
    <p:sldId id="272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Saylor" initials="SS" lastIdx="4" clrIdx="0">
    <p:extLst>
      <p:ext uri="{19B8F6BF-5375-455C-9EA6-DF929625EA0E}">
        <p15:presenceInfo xmlns:p15="http://schemas.microsoft.com/office/powerpoint/2012/main" userId="S::ssaylor@whks.com::6ecac2cb-8161-43c1-84c5-7300db901ff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3247"/>
    <a:srgbClr val="7FCCF2"/>
    <a:srgbClr val="253750"/>
    <a:srgbClr val="EAF7FC"/>
    <a:srgbClr val="7083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E2E02-AB14-4E63-9384-7A23DD118C88}" v="116" dt="2021-10-05T16:12:38.338"/>
    <p1510:client id="{62D3AF53-0749-4D75-B960-528BD010C121}" v="2" dt="2021-10-05T16:29:01.6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5781" autoAdjust="0"/>
  </p:normalViewPr>
  <p:slideViewPr>
    <p:cSldViewPr snapToGrid="0">
      <p:cViewPr varScale="1">
        <p:scale>
          <a:sx n="94" d="100"/>
          <a:sy n="94" d="100"/>
        </p:scale>
        <p:origin x="11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845CEDC-9525-42E7-9B94-5C09B142411E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00E4D04-D1DD-4AB7-A23A-D4A361C8F4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39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154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60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8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337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00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0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672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185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33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0E4D04-D1DD-4AB7-A23A-D4A361C8F4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200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12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EE2FB-8FE2-430F-9F9E-1909FA42172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12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14324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rgbClr val="14324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143247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42388E8-434B-4E93-9557-34B73CE70A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68718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0052F3-CD3C-440A-98F9-092C3D0B963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7335" y="1479519"/>
            <a:ext cx="3446990" cy="4462087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List of Services</a:t>
            </a:r>
          </a:p>
          <a:p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DBA56BAB-5473-40F7-B7E3-6D202375AEE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424495" y="1479519"/>
            <a:ext cx="2516187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48B1F526-1FA7-4A47-A2E1-2FA90A2910B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068119" y="1479518"/>
            <a:ext cx="2516187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93FBD141-20E1-4635-8A83-AD93B962C1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24494" y="3772534"/>
            <a:ext cx="2516187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83EAE864-E520-4C67-8379-6231EAEF57C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8119" y="3772534"/>
            <a:ext cx="2516187" cy="2169072"/>
          </a:xfr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ffice Lo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DFC6-F7A9-40F2-B2F1-4DF88487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6788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Office Locations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84C92-2435-496A-BAD4-ECD5B1B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B18EC-212E-487A-9816-3DDF905C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D5B-8697-4460-8B29-378B2AE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CD9400-937E-46DD-8134-33086A64C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40774" y="1490663"/>
            <a:ext cx="4933228" cy="41973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0DD8787-D822-4BEA-BAA5-096BD8468BA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7334" y="1490663"/>
            <a:ext cx="3405187" cy="419735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WHKS Office Locations:</a:t>
            </a:r>
          </a:p>
        </p:txBody>
      </p:sp>
    </p:spTree>
    <p:extLst>
      <p:ext uri="{BB962C8B-B14F-4D97-AF65-F5344CB8AC3E}">
        <p14:creationId xmlns:p14="http://schemas.microsoft.com/office/powerpoint/2010/main" val="2560906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2DFC6-F7A9-40F2-B2F1-4DF884877F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67887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F84C92-2435-496A-BAD4-ECD5B1B44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B18EC-212E-487A-9816-3DDF905CEF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49D5B-8697-4460-8B29-378B2AE2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E4CD9400-937E-46DD-8134-33086A64CF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08332" y="1514474"/>
            <a:ext cx="4933228" cy="4457699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B23C71C7-F412-4404-AFD8-85378ED7F04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3" y="1514475"/>
            <a:ext cx="3636962" cy="4457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999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64B6-4001-485F-95A7-F46651ADE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86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Project Team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2C693-7252-4A5B-9203-D36B03CB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734C-62C5-4B84-9DDB-49148C0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6761-42E3-418D-B9D3-2388997F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4896717-472E-4CE5-A75E-01AE7F443A6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7334" y="1797130"/>
            <a:ext cx="969264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5D6C3590-C42B-418F-A17D-9595051400E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7334" y="3122602"/>
            <a:ext cx="969264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276EA3A-D9C0-4124-B78E-5945B5B83EC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7334" y="4450714"/>
            <a:ext cx="969264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E45ABF5A-15A1-45BB-8517-334B44AD0A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746250" y="1797652"/>
            <a:ext cx="2817813" cy="12152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1C1502F-C0B0-4994-BAF6-FAB4F8070B9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746249" y="3122602"/>
            <a:ext cx="2817813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D1DF0856-6046-4743-8B42-642BC5B58CD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46249" y="4447552"/>
            <a:ext cx="2817813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- Title</a:t>
            </a:r>
          </a:p>
          <a:p>
            <a:pPr lvl="0"/>
            <a:endParaRPr lang="en-US" dirty="0"/>
          </a:p>
        </p:txBody>
      </p:sp>
      <p:sp>
        <p:nvSpPr>
          <p:cNvPr id="17" name="Picture Placeholder 6">
            <a:extLst>
              <a:ext uri="{FF2B5EF4-FFF2-40B4-BE49-F238E27FC236}">
                <a16:creationId xmlns:a16="http://schemas.microsoft.com/office/drawing/2014/main" id="{FA04C8ED-7D66-4E64-9675-EBC0AE12736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387273" y="1796735"/>
            <a:ext cx="969264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3C5E2353-2DF7-470E-BED7-B0CBEFFC042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56189" y="1797257"/>
            <a:ext cx="2817813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0E79807F-F1D0-40D9-9117-39A9BAF365E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387273" y="3122538"/>
            <a:ext cx="969264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E7617823-FC23-4A94-991C-3DC85B2ABAC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6188" y="3122602"/>
            <a:ext cx="2817813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– Title </a:t>
            </a:r>
          </a:p>
          <a:p>
            <a:pPr lvl="0"/>
            <a:endParaRPr lang="en-US" dirty="0"/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27FA79C3-CE03-4FBD-825E-CC3F4A7F73D0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5387273" y="4447030"/>
            <a:ext cx="969264" cy="12161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9562998F-624E-4605-B76F-699F3FF7F4B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56188" y="4447030"/>
            <a:ext cx="2817813" cy="12160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Name - Title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169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Iss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264B6-4001-485F-95A7-F46651ADE7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7869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Key Issues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12C693-7252-4A5B-9203-D36B03CBA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E6734C-62C5-4B84-9DDB-49148C0B1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366761-42E3-418D-B9D3-2388997F3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31C7A55-A25A-4D04-81F0-3424AEC2D9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1514475"/>
            <a:ext cx="5713412" cy="44577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6BAFEC6E-A03A-4879-844B-ECE3290EDD3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549852" y="1514475"/>
            <a:ext cx="2724150" cy="2143125"/>
          </a:xfrm>
        </p:spPr>
        <p:txBody>
          <a:bodyPr/>
          <a:lstStyle/>
          <a:p>
            <a:endParaRPr lang="en-US"/>
          </a:p>
        </p:txBody>
      </p:sp>
      <p:sp>
        <p:nvSpPr>
          <p:cNvPr id="22" name="Picture Placeholder 14">
            <a:extLst>
              <a:ext uri="{FF2B5EF4-FFF2-40B4-BE49-F238E27FC236}">
                <a16:creationId xmlns:a16="http://schemas.microsoft.com/office/drawing/2014/main" id="{35A5A3C5-05B4-4731-ADFA-A00D685B898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549852" y="3829050"/>
            <a:ext cx="2724150" cy="2143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009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5D844-5878-497B-A52C-B1653AE413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7334" y="609600"/>
            <a:ext cx="8596668" cy="828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About Us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A54A47-F5FA-4EBC-9224-0CA174341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10/3/2022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1763BC-B7FA-4C48-AAD0-64E4537F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9A9B8-3E04-41E5-8839-0ACFE991A6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F24A78B-A2F2-4296-BFF5-E99C0B297A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7863" y="2171700"/>
            <a:ext cx="4865687" cy="36576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42E22F9-0190-4D82-A72C-F34C308B3E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91200" y="2171700"/>
            <a:ext cx="3482975" cy="3657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3898CFB5-3E89-4261-BB73-3831B90B439C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77334" y="1489200"/>
            <a:ext cx="8596668" cy="553087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Shaping the Horizon</a:t>
            </a:r>
          </a:p>
        </p:txBody>
      </p:sp>
    </p:spTree>
    <p:extLst>
      <p:ext uri="{BB962C8B-B14F-4D97-AF65-F5344CB8AC3E}">
        <p14:creationId xmlns:p14="http://schemas.microsoft.com/office/powerpoint/2010/main" val="34616731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B9BBCDF-DD36-445E-BD71-0DFDD864026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509231" y="6342611"/>
            <a:ext cx="1601778" cy="4572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70" r:id="rId16"/>
    <p:sldLayoutId id="2147483673" r:id="rId17"/>
    <p:sldLayoutId id="2147483669" r:id="rId18"/>
    <p:sldLayoutId id="2147483672" r:id="rId19"/>
    <p:sldLayoutId id="2147483671" r:id="rId20"/>
    <p:sldLayoutId id="2147483659" r:id="rId21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143247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rgbClr val="143247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rgbClr val="143247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43247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43247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rgbClr val="143247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tmp"/><Relationship Id="rId5" Type="http://schemas.openxmlformats.org/officeDocument/2006/relationships/image" Target="../media/image4.tm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tm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110F8-9B26-4925-B134-68B0F6A424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1" y="4385066"/>
            <a:ext cx="10923638" cy="1317643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US" sz="4200" dirty="0">
                <a:solidFill>
                  <a:schemeClr val="tx1"/>
                </a:solidFill>
              </a:rPr>
              <a:t>Iowa Highway 122 Corridor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AEE63F-DDBA-4F92-B8C0-185B6AA42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5702709"/>
            <a:ext cx="10923638" cy="521109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Iowa DOT Commission – October 11, 2022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2F31E6-F31B-4856-B426-0B5FED31B8F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241" b="6241"/>
          <a:stretch/>
        </p:blipFill>
        <p:spPr>
          <a:xfrm>
            <a:off x="481504" y="183050"/>
            <a:ext cx="6692293" cy="4525861"/>
          </a:xfrm>
          <a:prstGeom prst="rect">
            <a:avLst/>
          </a:prstGeom>
        </p:spPr>
      </p:pic>
      <p:pic>
        <p:nvPicPr>
          <p:cNvPr id="13" name="Picture 1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31DF663-EFB6-4F0B-BA11-7CDC9386DE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06207" y="5482012"/>
            <a:ext cx="3870640" cy="1103285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081CC9F-486E-42FB-86EB-9CF3C3FB4F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60022" y="2403203"/>
            <a:ext cx="2616825" cy="1978974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B73A376-2B11-45E0-A309-75127F5EB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5367" y="523320"/>
            <a:ext cx="3691480" cy="997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446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034F0-CDC6-49EA-A617-88BECB02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Project Opportunities with Reconstruction Alternatives</a:t>
            </a:r>
            <a:endParaRPr lang="en-US" dirty="0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35E4074D-CC36-46BB-A4BE-827BD0A98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171" y="1288473"/>
            <a:ext cx="6254946" cy="4959926"/>
          </a:xfrm>
          <a:prstGeom prst="rect">
            <a:avLst/>
          </a:prstGeom>
        </p:spPr>
      </p:pic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66D83542-ED93-4FC8-8B16-A0407C79FD98}"/>
              </a:ext>
            </a:extLst>
          </p:cNvPr>
          <p:cNvSpPr txBox="1">
            <a:spLocks/>
          </p:cNvSpPr>
          <p:nvPr/>
        </p:nvSpPr>
        <p:spPr>
          <a:xfrm>
            <a:off x="554039" y="1571624"/>
            <a:ext cx="4985307" cy="45624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Construct a </a:t>
            </a:r>
            <a:r>
              <a:rPr lang="en-US" b="1" i="1" dirty="0"/>
              <a:t>new</a:t>
            </a:r>
            <a:r>
              <a:rPr lang="en-US" dirty="0"/>
              <a:t> </a:t>
            </a:r>
            <a:r>
              <a:rPr lang="en-US" b="1" i="1" dirty="0"/>
              <a:t>storm sewer system </a:t>
            </a:r>
            <a:r>
              <a:rPr lang="en-US" dirty="0"/>
              <a:t>more consistent with an urban corridor</a:t>
            </a:r>
          </a:p>
          <a:p>
            <a:r>
              <a:rPr lang="en-US" dirty="0"/>
              <a:t>Add </a:t>
            </a:r>
            <a:r>
              <a:rPr lang="en-US" b="1" i="1" dirty="0"/>
              <a:t>sidewalk</a:t>
            </a:r>
            <a:r>
              <a:rPr lang="en-US" dirty="0"/>
              <a:t> and </a:t>
            </a:r>
            <a:r>
              <a:rPr lang="en-US" b="1" i="1" dirty="0"/>
              <a:t>trail</a:t>
            </a:r>
            <a:r>
              <a:rPr lang="en-US" dirty="0"/>
              <a:t> facilities in the corridor to enhance mobility &amp; safety</a:t>
            </a:r>
          </a:p>
          <a:p>
            <a:r>
              <a:rPr lang="en-US" dirty="0"/>
              <a:t>Improve </a:t>
            </a:r>
            <a:r>
              <a:rPr lang="en-US" b="1" i="1" dirty="0"/>
              <a:t>access</a:t>
            </a:r>
            <a:r>
              <a:rPr lang="en-US" dirty="0"/>
              <a:t> to currently undeveloped and underdeveloped properties along the corridor</a:t>
            </a:r>
          </a:p>
          <a:p>
            <a:r>
              <a:rPr lang="en-US" dirty="0"/>
              <a:t>Replace or upgrade aging </a:t>
            </a:r>
            <a:r>
              <a:rPr lang="en-US" b="1" i="1" dirty="0"/>
              <a:t>infrastructure</a:t>
            </a:r>
          </a:p>
          <a:p>
            <a:r>
              <a:rPr lang="en-US" dirty="0"/>
              <a:t>Improve the </a:t>
            </a:r>
            <a:r>
              <a:rPr lang="en-US" b="1" i="1" dirty="0"/>
              <a:t>operation </a:t>
            </a:r>
            <a:r>
              <a:rPr lang="en-US" dirty="0"/>
              <a:t>and </a:t>
            </a:r>
            <a:r>
              <a:rPr lang="en-US" b="1" i="1" dirty="0"/>
              <a:t>look</a:t>
            </a:r>
            <a:r>
              <a:rPr lang="en-US" dirty="0"/>
              <a:t> of the existing drainage system, rain gardens</a:t>
            </a:r>
          </a:p>
          <a:p>
            <a:r>
              <a:rPr lang="en-US" dirty="0"/>
              <a:t>Lighting can be enhanced from </a:t>
            </a:r>
            <a:r>
              <a:rPr lang="en-US" b="1" i="1" dirty="0"/>
              <a:t>operational</a:t>
            </a:r>
            <a:r>
              <a:rPr lang="en-US" dirty="0"/>
              <a:t> and </a:t>
            </a:r>
            <a:r>
              <a:rPr lang="en-US" b="1" i="1" dirty="0"/>
              <a:t>aesthetic</a:t>
            </a:r>
            <a:r>
              <a:rPr lang="en-US" dirty="0"/>
              <a:t> standpoints</a:t>
            </a:r>
          </a:p>
          <a:p>
            <a:r>
              <a:rPr lang="en-US" dirty="0"/>
              <a:t>Gateway enhancement opportunities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187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>
            <a:normAutofit fontScale="90000"/>
          </a:bodyPr>
          <a:lstStyle/>
          <a:p>
            <a:r>
              <a:rPr lang="en-US" dirty="0"/>
              <a:t>Mason City Council and Public Involvement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732"/>
            <a:ext cx="8596668" cy="4738773"/>
          </a:xfrm>
        </p:spPr>
        <p:txBody>
          <a:bodyPr/>
          <a:lstStyle/>
          <a:p>
            <a:r>
              <a:rPr lang="en-US" dirty="0"/>
              <a:t>The City and WHKS conducted a Public Information Meeting during development of the feasibility study. All alternatives were well received by the public.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At the September 20</a:t>
            </a:r>
            <a:r>
              <a:rPr lang="en-US" baseline="30000" dirty="0"/>
              <a:t>th</a:t>
            </a:r>
            <a:r>
              <a:rPr lang="en-US" dirty="0"/>
              <a:t> public Council Meeting, the City Council received a presentation on the feasibility study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All members (6) of the City Council unanimously preferred the Roundabout Alternative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115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9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13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1313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5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3290979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2568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534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33425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5592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72758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A5EC319D-0FEA-4B95-A3EA-01E35672C9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7631" y="-8467"/>
            <a:ext cx="5994369" cy="6866467"/>
          </a:xfrm>
          <a:custGeom>
            <a:avLst/>
            <a:gdLst>
              <a:gd name="connsiteX0" fmla="*/ 0 w 5994369"/>
              <a:gd name="connsiteY0" fmla="*/ 0 h 6866467"/>
              <a:gd name="connsiteX1" fmla="*/ 1249825 w 5994369"/>
              <a:gd name="connsiteY1" fmla="*/ 0 h 6866467"/>
              <a:gd name="connsiteX2" fmla="*/ 1249825 w 5994369"/>
              <a:gd name="connsiteY2" fmla="*/ 8467 h 6866467"/>
              <a:gd name="connsiteX3" fmla="*/ 5994369 w 5994369"/>
              <a:gd name="connsiteY3" fmla="*/ 8467 h 6866467"/>
              <a:gd name="connsiteX4" fmla="*/ 5994369 w 5994369"/>
              <a:gd name="connsiteY4" fmla="*/ 6866467 h 6866467"/>
              <a:gd name="connsiteX5" fmla="*/ 1249825 w 5994369"/>
              <a:gd name="connsiteY5" fmla="*/ 6866467 h 6866467"/>
              <a:gd name="connsiteX6" fmla="*/ 1109382 w 5994369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94369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5994369" y="8467"/>
                </a:lnTo>
                <a:lnTo>
                  <a:pt x="5994369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723" y="609600"/>
            <a:ext cx="4512989" cy="222773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Next Steps</a:t>
            </a:r>
          </a:p>
        </p:txBody>
      </p:sp>
      <p:pic>
        <p:nvPicPr>
          <p:cNvPr id="27" name="Graphic 6" descr="Handshake">
            <a:extLst>
              <a:ext uri="{FF2B5EF4-FFF2-40B4-BE49-F238E27FC236}">
                <a16:creationId xmlns:a16="http://schemas.microsoft.com/office/drawing/2014/main" id="{7A928616-8708-D84A-E183-5406EAB086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7251" y="1545062"/>
            <a:ext cx="3856774" cy="3856774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81725" y="2837329"/>
            <a:ext cx="4695950" cy="3317938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Respectfully, we request to partner with the Iowa Department of Transportation to pursue funding and advance the project by including it in the Iowa DOT 5-year Program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998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27C42-DA33-4373-8188-50DDC844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935" y="5471423"/>
            <a:ext cx="8596668" cy="645664"/>
          </a:xfrm>
        </p:spPr>
        <p:txBody>
          <a:bodyPr>
            <a:normAutofit fontScale="90000"/>
          </a:bodyPr>
          <a:lstStyle/>
          <a:p>
            <a:r>
              <a:rPr lang="en-US" dirty="0"/>
              <a:t>Thank you!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30714844-9D42-4908-8A7C-729711C67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1797" y="6212336"/>
            <a:ext cx="2389922" cy="645664"/>
          </a:xfrm>
          <a:prstGeom prst="rect">
            <a:avLst/>
          </a:prstGeom>
        </p:spPr>
      </p:pic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3F6C975D-5363-4D15-880E-ECD22BB606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9442" y="5770516"/>
            <a:ext cx="1437995" cy="1087484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2CA1434-DDA8-4E7C-A474-511043A353EE}"/>
              </a:ext>
            </a:extLst>
          </p:cNvPr>
          <p:cNvSpPr txBox="1">
            <a:spLocks/>
          </p:cNvSpPr>
          <p:nvPr/>
        </p:nvSpPr>
        <p:spPr>
          <a:xfrm>
            <a:off x="778935" y="338408"/>
            <a:ext cx="3954990" cy="8426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Speakers:</a:t>
            </a:r>
          </a:p>
          <a:p>
            <a:r>
              <a:rPr lang="en-US" sz="1600" dirty="0"/>
              <a:t>Bill </a:t>
            </a:r>
            <a:r>
              <a:rPr lang="en-US" sz="1600" dirty="0" err="1"/>
              <a:t>Schickel</a:t>
            </a:r>
            <a:r>
              <a:rPr lang="en-US" sz="1600" dirty="0"/>
              <a:t>, Mason City Mayor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EFA5F9-AE46-4B10-89C1-B963BFCA8CD1}"/>
              </a:ext>
            </a:extLst>
          </p:cNvPr>
          <p:cNvSpPr txBox="1">
            <a:spLocks/>
          </p:cNvSpPr>
          <p:nvPr/>
        </p:nvSpPr>
        <p:spPr>
          <a:xfrm>
            <a:off x="5306758" y="338408"/>
            <a:ext cx="4202640" cy="533685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/>
              <a:t>Delegation:</a:t>
            </a:r>
          </a:p>
          <a:p>
            <a:r>
              <a:rPr lang="en-US" sz="1500" dirty="0"/>
              <a:t>Mark Rahm, Mason City Engineer</a:t>
            </a:r>
          </a:p>
          <a:p>
            <a:r>
              <a:rPr lang="en-US" sz="1500" dirty="0"/>
              <a:t>Paul Adams, Mason City Council Person</a:t>
            </a:r>
          </a:p>
          <a:p>
            <a:r>
              <a:rPr lang="en-US" sz="1500" dirty="0"/>
              <a:t>Tom </a:t>
            </a:r>
            <a:r>
              <a:rPr lang="en-US" sz="1500" dirty="0" err="1"/>
              <a:t>Thoma</a:t>
            </a:r>
            <a:r>
              <a:rPr lang="en-US" sz="1500" dirty="0"/>
              <a:t>, Mason City Council Person</a:t>
            </a:r>
          </a:p>
          <a:p>
            <a:r>
              <a:rPr lang="en-US" sz="1500" dirty="0"/>
              <a:t>John Lee, Mason City Council Person</a:t>
            </a:r>
          </a:p>
          <a:p>
            <a:r>
              <a:rPr lang="en-US" sz="1500" dirty="0"/>
              <a:t>Will Symonds, Mason City Council Person</a:t>
            </a:r>
          </a:p>
          <a:p>
            <a:r>
              <a:rPr lang="en-US" sz="1500" dirty="0"/>
              <a:t>Josh Masson, Mason City Council Person</a:t>
            </a:r>
          </a:p>
          <a:p>
            <a:r>
              <a:rPr lang="en-US" sz="1500" dirty="0"/>
              <a:t>John </a:t>
            </a:r>
            <a:r>
              <a:rPr lang="en-US" sz="1500" dirty="0" err="1"/>
              <a:t>Jaszewski</a:t>
            </a:r>
            <a:r>
              <a:rPr lang="en-US" sz="1500" dirty="0"/>
              <a:t>, Mason City Council Person</a:t>
            </a:r>
          </a:p>
          <a:p>
            <a:r>
              <a:rPr lang="en-US" sz="1500" dirty="0"/>
              <a:t>Robin Anderson, President &amp; CEO of Mason City Chamber of Commerce</a:t>
            </a:r>
          </a:p>
          <a:p>
            <a:r>
              <a:rPr lang="en-US" sz="1500" dirty="0"/>
              <a:t>Lindsey James, Executive Director Visit Mason City</a:t>
            </a:r>
          </a:p>
          <a:p>
            <a:r>
              <a:rPr lang="en-US" sz="1500" dirty="0"/>
              <a:t>David Sims, Mason City Airport Manager</a:t>
            </a:r>
          </a:p>
          <a:p>
            <a:r>
              <a:rPr lang="en-US" sz="1500" dirty="0"/>
              <a:t>Casey Callanan, Cerro Gordo County Supervisor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7B615208-CF5A-45CC-BD23-446326E607FD}"/>
              </a:ext>
            </a:extLst>
          </p:cNvPr>
          <p:cNvSpPr txBox="1">
            <a:spLocks/>
          </p:cNvSpPr>
          <p:nvPr/>
        </p:nvSpPr>
        <p:spPr>
          <a:xfrm>
            <a:off x="778934" y="1138569"/>
            <a:ext cx="4202639" cy="164279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00" dirty="0"/>
              <a:t>Aaron Burnett, Mason City Administrator</a:t>
            </a:r>
          </a:p>
          <a:p>
            <a:r>
              <a:rPr lang="en-US" sz="1700" dirty="0"/>
              <a:t>	10 First Street NW</a:t>
            </a:r>
          </a:p>
          <a:p>
            <a:r>
              <a:rPr lang="en-US" sz="1700" dirty="0"/>
              <a:t>	Mason City, IA 50401</a:t>
            </a:r>
          </a:p>
          <a:p>
            <a:r>
              <a:rPr lang="en-US" sz="1700" dirty="0"/>
              <a:t>	(641) 421-3600</a:t>
            </a:r>
          </a:p>
          <a:p>
            <a:r>
              <a:rPr lang="en-US" sz="1700" dirty="0"/>
              <a:t>	aburnett@masoncity.net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B1948E27-5005-41AF-AA46-9CD0EE4F743C}"/>
              </a:ext>
            </a:extLst>
          </p:cNvPr>
          <p:cNvSpPr txBox="1">
            <a:spLocks/>
          </p:cNvSpPr>
          <p:nvPr/>
        </p:nvSpPr>
        <p:spPr>
          <a:xfrm>
            <a:off x="778935" y="2876609"/>
            <a:ext cx="4202638" cy="214306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rgbClr val="143247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/>
              <a:t>Fouad Daoud, President and CEO WHKS &amp; Co.</a:t>
            </a:r>
          </a:p>
          <a:p>
            <a:r>
              <a:rPr lang="en-US" sz="1600" dirty="0"/>
              <a:t>	1412 6</a:t>
            </a:r>
            <a:r>
              <a:rPr lang="en-US" sz="1600" baseline="30000" dirty="0"/>
              <a:t>th</a:t>
            </a:r>
            <a:r>
              <a:rPr lang="en-US" sz="1600" dirty="0"/>
              <a:t> Street SW</a:t>
            </a:r>
          </a:p>
          <a:p>
            <a:r>
              <a:rPr lang="en-US" sz="1600" dirty="0"/>
              <a:t>	PO Box 1467</a:t>
            </a:r>
          </a:p>
          <a:p>
            <a:r>
              <a:rPr lang="en-US" sz="1600" dirty="0"/>
              <a:t>	Mason City, IA 504025</a:t>
            </a:r>
          </a:p>
          <a:p>
            <a:r>
              <a:rPr lang="en-US" sz="1600" dirty="0"/>
              <a:t>	(641) 423-8271</a:t>
            </a:r>
          </a:p>
          <a:p>
            <a:r>
              <a:rPr lang="en-US" sz="1600" dirty="0"/>
              <a:t>	fdaoud@whks.com</a:t>
            </a:r>
          </a:p>
          <a:p>
            <a:endParaRPr lang="en-US" sz="1600" dirty="0"/>
          </a:p>
          <a:p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863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r>
              <a:rPr lang="en-US" dirty="0"/>
              <a:t>What’s New in Mason 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732"/>
            <a:ext cx="8596668" cy="4833668"/>
          </a:xfrm>
        </p:spPr>
        <p:txBody>
          <a:bodyPr numCol="1">
            <a:normAutofit/>
          </a:bodyPr>
          <a:lstStyle/>
          <a:p>
            <a:r>
              <a:rPr lang="en-US" dirty="0"/>
              <a:t>Mason City Chamber of Commerce named 2022 National Chamber of the Year by ACCE (Association of Chamber of Commerce Executives)</a:t>
            </a:r>
          </a:p>
          <a:p>
            <a:r>
              <a:rPr lang="en-US" dirty="0"/>
              <a:t>Several exciting projects in Mason City</a:t>
            </a:r>
          </a:p>
          <a:p>
            <a:pPr lvl="1"/>
            <a:r>
              <a:rPr lang="en-US" dirty="0"/>
              <a:t>Mentioned by Governor Reynolds in her 2022 Condition of the State for work being done to revitalize the City</a:t>
            </a:r>
          </a:p>
          <a:p>
            <a:pPr lvl="1"/>
            <a:r>
              <a:rPr lang="en-US" dirty="0"/>
              <a:t>Completed Multi-Purpose Arena in former Department Store in the Mall</a:t>
            </a:r>
          </a:p>
          <a:p>
            <a:pPr lvl="1"/>
            <a:r>
              <a:rPr lang="en-US" dirty="0"/>
              <a:t>Developing 93 multi-unit and upper story living spaces in the vibrant downtown, creating a total of 228 new housing units downtown over a    3-year period</a:t>
            </a:r>
          </a:p>
          <a:p>
            <a:pPr lvl="1"/>
            <a:r>
              <a:rPr lang="en-US" dirty="0"/>
              <a:t>Planned Riverwalk along Willow Creek in downtown area</a:t>
            </a:r>
          </a:p>
          <a:p>
            <a:pPr lvl="1"/>
            <a:r>
              <a:rPr lang="en-US" dirty="0"/>
              <a:t>Recently broke ground on new $14 million airport terminal along Iowa Highway 122</a:t>
            </a:r>
          </a:p>
          <a:p>
            <a:pPr lvl="1"/>
            <a:r>
              <a:rPr lang="en-US" dirty="0"/>
              <a:t>Redeveloping big box space near downtown for new manufacturing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476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r>
              <a:rPr lang="en-US" dirty="0"/>
              <a:t>Study and Proposed Project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731"/>
            <a:ext cx="8596668" cy="3783993"/>
          </a:xfrm>
        </p:spPr>
        <p:txBody>
          <a:bodyPr numCol="1">
            <a:normAutofit/>
          </a:bodyPr>
          <a:lstStyle/>
          <a:p>
            <a:r>
              <a:rPr lang="en-US" dirty="0"/>
              <a:t>City of Mason City hired WHKS to perform a Corridor Feasibility Study of 2.6 miles of Iowa Highway 122</a:t>
            </a:r>
          </a:p>
          <a:p>
            <a:pPr lvl="1"/>
            <a:r>
              <a:rPr lang="en-US" dirty="0"/>
              <a:t>DOT District 2 Staff participated in the Study</a:t>
            </a:r>
          </a:p>
          <a:p>
            <a:r>
              <a:rPr lang="en-US" dirty="0"/>
              <a:t>West entrance to the community, Lark Avenue to Winnebago Way</a:t>
            </a:r>
          </a:p>
          <a:p>
            <a:r>
              <a:rPr lang="en-US" dirty="0"/>
              <a:t>Several business along the corridor, including small retail, large commercial, health and personal services</a:t>
            </a:r>
          </a:p>
          <a:p>
            <a:pPr lvl="1"/>
            <a:r>
              <a:rPr lang="en-US" dirty="0"/>
              <a:t>Hospital is just east of the study limits on Iowa Highway 122</a:t>
            </a:r>
          </a:p>
          <a:p>
            <a:r>
              <a:rPr lang="en-US" dirty="0"/>
              <a:t>Expands upon the 2020 Traffic Engineering Assistance Program (TEAP) study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519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r>
              <a:rPr lang="en-US" dirty="0"/>
              <a:t>Project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732"/>
            <a:ext cx="8596668" cy="2855343"/>
          </a:xfrm>
        </p:spPr>
        <p:txBody>
          <a:bodyPr numCol="1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9A6DB3E4-C6A4-4AB4-B6DC-DE8814C2B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189" y="1370903"/>
            <a:ext cx="8143393" cy="49141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D600262-608D-4600-9CE4-FC5FF03AC96F}"/>
              </a:ext>
            </a:extLst>
          </p:cNvPr>
          <p:cNvSpPr/>
          <p:nvPr/>
        </p:nvSpPr>
        <p:spPr>
          <a:xfrm>
            <a:off x="1023592" y="3902940"/>
            <a:ext cx="2653056" cy="2356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8D883A2-DC89-484C-8B28-15AFFD77565A}"/>
              </a:ext>
            </a:extLst>
          </p:cNvPr>
          <p:cNvSpPr txBox="1"/>
          <p:nvPr/>
        </p:nvSpPr>
        <p:spPr>
          <a:xfrm>
            <a:off x="1585851" y="4815881"/>
            <a:ext cx="1528538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Project Location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EF1766D-1BAE-44FA-95EB-28803182090F}"/>
              </a:ext>
            </a:extLst>
          </p:cNvPr>
          <p:cNvCxnSpPr>
            <a:cxnSpLocks/>
          </p:cNvCxnSpPr>
          <p:nvPr/>
        </p:nvCxnSpPr>
        <p:spPr>
          <a:xfrm flipV="1">
            <a:off x="2350120" y="4146247"/>
            <a:ext cx="0" cy="6696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97BAAFF0-2318-4369-8DAB-823560EE3CA8}"/>
              </a:ext>
            </a:extLst>
          </p:cNvPr>
          <p:cNvSpPr txBox="1"/>
          <p:nvPr/>
        </p:nvSpPr>
        <p:spPr>
          <a:xfrm>
            <a:off x="4261900" y="1534805"/>
            <a:ext cx="172949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City of Mason City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1DAC65-B787-4629-BEF5-AFC1439B4608}"/>
              </a:ext>
            </a:extLst>
          </p:cNvPr>
          <p:cNvSpPr txBox="1"/>
          <p:nvPr/>
        </p:nvSpPr>
        <p:spPr>
          <a:xfrm>
            <a:off x="8979034" y="3827961"/>
            <a:ext cx="2015197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Community College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7BCEF3-5718-45B8-9874-52B6C2FBB3A0}"/>
              </a:ext>
            </a:extLst>
          </p:cNvPr>
          <p:cNvSpPr txBox="1"/>
          <p:nvPr/>
        </p:nvSpPr>
        <p:spPr>
          <a:xfrm rot="10800000">
            <a:off x="10271265" y="3797183"/>
            <a:ext cx="7510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sym typeface="Wingdings" panose="05000000000000000000" pitchFamily="2" charset="2"/>
              </a:rPr>
              <a:t>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65E392-CFBE-41BD-9C6A-266503C30DA8}"/>
              </a:ext>
            </a:extLst>
          </p:cNvPr>
          <p:cNvSpPr txBox="1"/>
          <p:nvPr/>
        </p:nvSpPr>
        <p:spPr>
          <a:xfrm>
            <a:off x="526224" y="3520184"/>
            <a:ext cx="994736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sym typeface="Wingdings" panose="05000000000000000000" pitchFamily="2" charset="2"/>
              </a:rPr>
              <a:t></a:t>
            </a:r>
            <a:r>
              <a:rPr lang="en-US" sz="1400" dirty="0">
                <a:sym typeface="Wingdings" panose="05000000000000000000" pitchFamily="2" charset="2"/>
              </a:rPr>
              <a:t>  </a:t>
            </a:r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Airport</a:t>
            </a:r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263D14-51F1-409F-BFDC-FE61002C61C0}"/>
              </a:ext>
            </a:extLst>
          </p:cNvPr>
          <p:cNvSpPr txBox="1"/>
          <p:nvPr/>
        </p:nvSpPr>
        <p:spPr>
          <a:xfrm>
            <a:off x="4105584" y="3749051"/>
            <a:ext cx="838420" cy="307777"/>
          </a:xfrm>
          <a:prstGeom prst="rect">
            <a:avLst/>
          </a:prstGeom>
          <a:solidFill>
            <a:schemeClr val="bg1"/>
          </a:solidFill>
          <a:ln w="1905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</a:rPr>
              <a:t>Hospital</a:t>
            </a:r>
          </a:p>
        </p:txBody>
      </p:sp>
    </p:spTree>
    <p:extLst>
      <p:ext uri="{BB962C8B-B14F-4D97-AF65-F5344CB8AC3E}">
        <p14:creationId xmlns:p14="http://schemas.microsoft.com/office/powerpoint/2010/main" val="7542009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r>
              <a:rPr lang="en-US" dirty="0"/>
              <a:t>Existing Project Corridor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733"/>
            <a:ext cx="9114366" cy="436694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Four-lane divided roadway, consistent with a rural corridor</a:t>
            </a:r>
          </a:p>
          <a:p>
            <a:r>
              <a:rPr lang="en-US" sz="2400" dirty="0"/>
              <a:t>Open Ditch drainage system, with granular shoulders</a:t>
            </a:r>
          </a:p>
          <a:p>
            <a:r>
              <a:rPr lang="en-US" sz="2400" dirty="0"/>
              <a:t>6 major intersections with non-coordinated traffic signals</a:t>
            </a:r>
          </a:p>
          <a:p>
            <a:r>
              <a:rPr lang="en-US" sz="2400" dirty="0"/>
              <a:t>No longitudinal pedestrian or trail facilities</a:t>
            </a:r>
          </a:p>
          <a:p>
            <a:r>
              <a:rPr lang="en-US" sz="2400" dirty="0"/>
              <a:t>No pedestrian signals or crossings</a:t>
            </a:r>
          </a:p>
          <a:p>
            <a:r>
              <a:rPr lang="en-US" sz="2400" dirty="0"/>
              <a:t>2017 Average Daily Traffic = 18,100 vpd</a:t>
            </a:r>
          </a:p>
          <a:p>
            <a:r>
              <a:rPr lang="en-US" sz="2400" dirty="0"/>
              <a:t>Incomplete frontage road system</a:t>
            </a:r>
          </a:p>
          <a:p>
            <a:r>
              <a:rPr lang="en-US" sz="2400" dirty="0"/>
              <a:t>Inconsistent access points</a:t>
            </a:r>
          </a:p>
          <a:p>
            <a:r>
              <a:rPr lang="en-US" sz="2400" dirty="0"/>
              <a:t>Commercial, retail, health and service</a:t>
            </a:r>
          </a:p>
          <a:p>
            <a:pPr marL="0" indent="0">
              <a:buNone/>
            </a:pPr>
            <a:r>
              <a:rPr lang="en-US" sz="2400" dirty="0"/>
              <a:t>    corridor serving North Iowa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high angle view of a road&#10;&#10;Description automatically generated with low confidence">
            <a:extLst>
              <a:ext uri="{FF2B5EF4-FFF2-40B4-BE49-F238E27FC236}">
                <a16:creationId xmlns:a16="http://schemas.microsoft.com/office/drawing/2014/main" id="{53EB615F-57CF-4AD5-93D7-8497D77215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15" y="2968834"/>
            <a:ext cx="4300652" cy="352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363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3C034F0-CDC6-49EA-A617-88BECB02C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of the Feasibility Study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FFB437A-C0B4-491C-92FA-98278897E2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77862" y="1514475"/>
            <a:ext cx="8596139" cy="4457700"/>
          </a:xfrm>
        </p:spPr>
        <p:txBody>
          <a:bodyPr/>
          <a:lstStyle/>
          <a:p>
            <a:r>
              <a:rPr lang="en-US" dirty="0"/>
              <a:t>Improve </a:t>
            </a:r>
            <a:r>
              <a:rPr lang="en-US" b="1" i="1" dirty="0"/>
              <a:t>Mobility</a:t>
            </a:r>
            <a:r>
              <a:rPr lang="en-US" dirty="0"/>
              <a:t> through the Corridor</a:t>
            </a:r>
          </a:p>
          <a:p>
            <a:pPr lvl="1"/>
            <a:r>
              <a:rPr lang="en-US" dirty="0"/>
              <a:t>Provide </a:t>
            </a:r>
            <a:r>
              <a:rPr lang="en-US" b="1" i="1" dirty="0"/>
              <a:t>safe travel </a:t>
            </a:r>
            <a:r>
              <a:rPr lang="en-US" dirty="0"/>
              <a:t>through the corridor, add pedestrian and bike mobility by means of a separated trail and a sidewalk</a:t>
            </a:r>
          </a:p>
          <a:p>
            <a:pPr lvl="1"/>
            <a:r>
              <a:rPr lang="en-US" dirty="0"/>
              <a:t>Improve </a:t>
            </a:r>
            <a:r>
              <a:rPr lang="en-US" b="1" i="1" dirty="0"/>
              <a:t>efficiency </a:t>
            </a:r>
            <a:r>
              <a:rPr lang="en-US" dirty="0"/>
              <a:t>and</a:t>
            </a:r>
            <a:r>
              <a:rPr lang="en-US" b="1" i="1" dirty="0"/>
              <a:t> operations</a:t>
            </a:r>
            <a:r>
              <a:rPr lang="en-US" dirty="0"/>
              <a:t> through the corridor </a:t>
            </a:r>
          </a:p>
          <a:p>
            <a:r>
              <a:rPr lang="en-US" dirty="0"/>
              <a:t>Improve </a:t>
            </a:r>
            <a:r>
              <a:rPr lang="en-US" b="1" i="1" dirty="0"/>
              <a:t>pavement condition </a:t>
            </a:r>
            <a:r>
              <a:rPr lang="en-US" dirty="0"/>
              <a:t>and drainage system</a:t>
            </a:r>
          </a:p>
          <a:p>
            <a:r>
              <a:rPr lang="en-US" dirty="0"/>
              <a:t>Support </a:t>
            </a:r>
            <a:r>
              <a:rPr lang="en-US" b="1" i="1" dirty="0"/>
              <a:t>vibrancy</a:t>
            </a:r>
            <a:r>
              <a:rPr lang="en-US" dirty="0"/>
              <a:t> of businesses located adjacent to the corridor by maintaining or improving access, street lighting</a:t>
            </a:r>
          </a:p>
          <a:p>
            <a:r>
              <a:rPr lang="en-US" dirty="0"/>
              <a:t>Support </a:t>
            </a:r>
            <a:r>
              <a:rPr lang="en-US" b="1" i="1" dirty="0"/>
              <a:t>economic development </a:t>
            </a:r>
            <a:r>
              <a:rPr lang="en-US" dirty="0"/>
              <a:t>for Mason City and surrounding areas</a:t>
            </a:r>
          </a:p>
          <a:p>
            <a:r>
              <a:rPr lang="en-US" dirty="0"/>
              <a:t>Promote Mason City as a </a:t>
            </a:r>
            <a:r>
              <a:rPr lang="en-US" b="1" i="1" dirty="0"/>
              <a:t>tourist</a:t>
            </a:r>
            <a:r>
              <a:rPr lang="en-US" dirty="0"/>
              <a:t> and </a:t>
            </a:r>
            <a:r>
              <a:rPr lang="en-US" b="1" i="1" dirty="0"/>
              <a:t>entertainment</a:t>
            </a:r>
            <a:r>
              <a:rPr lang="en-US" dirty="0"/>
              <a:t> destination</a:t>
            </a:r>
          </a:p>
          <a:p>
            <a:r>
              <a:rPr lang="en-US" dirty="0"/>
              <a:t>Develop an </a:t>
            </a:r>
            <a:r>
              <a:rPr lang="en-US" b="1" i="1" dirty="0"/>
              <a:t>equitable</a:t>
            </a:r>
            <a:r>
              <a:rPr lang="en-US" dirty="0"/>
              <a:t>, </a:t>
            </a:r>
            <a:r>
              <a:rPr lang="en-US" b="1" i="1" dirty="0"/>
              <a:t>sustainable</a:t>
            </a:r>
            <a:r>
              <a:rPr lang="en-US" dirty="0"/>
              <a:t> and </a:t>
            </a:r>
            <a:r>
              <a:rPr lang="en-US" b="1" i="1" dirty="0"/>
              <a:t>resilient</a:t>
            </a:r>
            <a:r>
              <a:rPr lang="en-US" dirty="0"/>
              <a:t> corridor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221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/>
          <a:lstStyle/>
          <a:p>
            <a:r>
              <a:rPr lang="en-US" dirty="0"/>
              <a:t>“No-Build” with TEAP Improvements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732"/>
            <a:ext cx="8596668" cy="1675940"/>
          </a:xfrm>
        </p:spPr>
        <p:txBody>
          <a:bodyPr/>
          <a:lstStyle/>
          <a:p>
            <a:r>
              <a:rPr lang="en-US" sz="2000" dirty="0"/>
              <a:t>Incorporate recommendations from the 2020 TEAP study</a:t>
            </a:r>
          </a:p>
          <a:p>
            <a:r>
              <a:rPr lang="en-US" sz="2000" dirty="0"/>
              <a:t>TEAP improvements vary and can be implemented individually, all improvements estimated at a total of $7.6 million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290EA7D9-B713-42FE-AEBF-A7A05FD8C2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6" y="3429000"/>
            <a:ext cx="10606552" cy="2548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299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418011" cy="667109"/>
          </a:xfrm>
        </p:spPr>
        <p:txBody>
          <a:bodyPr>
            <a:noAutofit/>
          </a:bodyPr>
          <a:lstStyle/>
          <a:p>
            <a:r>
              <a:rPr lang="en-US" dirty="0"/>
              <a:t>Reconstruction with Signalized Intersections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927891"/>
            <a:ext cx="5003030" cy="2653634"/>
          </a:xfrm>
        </p:spPr>
        <p:txBody>
          <a:bodyPr>
            <a:normAutofit/>
          </a:bodyPr>
          <a:lstStyle/>
          <a:p>
            <a:r>
              <a:rPr lang="en-US" dirty="0"/>
              <a:t>Intersections remain signalized, with new pavement (curb and gutter), additional turn lanes to ease congestion</a:t>
            </a:r>
          </a:p>
          <a:p>
            <a:r>
              <a:rPr lang="en-US" dirty="0"/>
              <a:t>Opportunity for separated trail and sidewalk facilities</a:t>
            </a:r>
          </a:p>
          <a:p>
            <a:r>
              <a:rPr lang="en-US" dirty="0"/>
              <a:t>Signalized Reconstruction estimated at $49 million</a:t>
            </a:r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DE9D2D4C-4D7A-4262-80C5-DCAB5BD9D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727" y="1414732"/>
            <a:ext cx="3703782" cy="5264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7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C0991-702C-A490-DD05-5D9094459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67109"/>
          </a:xfrm>
        </p:spPr>
        <p:txBody>
          <a:bodyPr>
            <a:normAutofit fontScale="90000"/>
          </a:bodyPr>
          <a:lstStyle/>
          <a:p>
            <a:r>
              <a:rPr lang="en-US" dirty="0"/>
              <a:t>Reconstruction with Roundabouts Alternative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5C80B-6B20-DA06-2048-06795F365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14732"/>
            <a:ext cx="4139763" cy="4738773"/>
          </a:xfrm>
        </p:spPr>
        <p:txBody>
          <a:bodyPr/>
          <a:lstStyle/>
          <a:p>
            <a:r>
              <a:rPr lang="en-US" dirty="0"/>
              <a:t>Roundabouts replace Signalized Intersections, with new pavement (curb and gutter), additional turn lanes between intersections for improved access</a:t>
            </a:r>
          </a:p>
          <a:p>
            <a:r>
              <a:rPr lang="en-US" dirty="0"/>
              <a:t>Opportunity for separated trail and sidewalk facilities</a:t>
            </a:r>
          </a:p>
          <a:p>
            <a:r>
              <a:rPr lang="en-US" dirty="0"/>
              <a:t>Resilient and Sustainable – does not require electrical power during an outage and lowers emissions</a:t>
            </a:r>
          </a:p>
          <a:p>
            <a:r>
              <a:rPr lang="en-US" dirty="0"/>
              <a:t>Roundabout Reconstruction estimated at $49 million</a:t>
            </a:r>
          </a:p>
          <a:p>
            <a:endParaRPr lang="en-US" dirty="0"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9D1832E-77EE-4A70-9983-C17C990A6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0843"/>
          <a:stretch/>
        </p:blipFill>
        <p:spPr>
          <a:xfrm>
            <a:off x="5642550" y="1276709"/>
            <a:ext cx="3369474" cy="5465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4321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Custom 1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7FCCF2"/>
      </a:accent1>
      <a:accent2>
        <a:srgbClr val="253750"/>
      </a:accent2>
      <a:accent3>
        <a:srgbClr val="708372"/>
      </a:accent3>
      <a:accent4>
        <a:srgbClr val="4C86A0"/>
      </a:accent4>
      <a:accent5>
        <a:srgbClr val="898A8D"/>
      </a:accent5>
      <a:accent6>
        <a:srgbClr val="EAF7FC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15AEF79C6ABF49B56884E78F59E394" ma:contentTypeVersion="15" ma:contentTypeDescription="Create a new document." ma:contentTypeScope="" ma:versionID="f5fe6e59f7346917e7e0b5a85bb48fdd">
  <xsd:schema xmlns:xsd="http://www.w3.org/2001/XMLSchema" xmlns:xs="http://www.w3.org/2001/XMLSchema" xmlns:p="http://schemas.microsoft.com/office/2006/metadata/properties" xmlns:ns2="9e7ec0a4-de5e-4b08-9fd1-156fa0152b14" xmlns:ns3="d217a55c-0fc4-4ce7-afd7-830d1294e32d" targetNamespace="http://schemas.microsoft.com/office/2006/metadata/properties" ma:root="true" ma:fieldsID="8218a529f99130c3353fd2a59ea42e27" ns2:_="" ns3:_="">
    <xsd:import namespace="9e7ec0a4-de5e-4b08-9fd1-156fa0152b14"/>
    <xsd:import namespace="d217a55c-0fc4-4ce7-afd7-830d1294e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7ec0a4-de5e-4b08-9fd1-156fa0152b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650c8f4-baaf-4fd8-aca8-2ebd1f5b1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17a55c-0fc4-4ce7-afd7-830d1294e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1050d51f-370c-4c7b-b068-d145414ab13e}" ma:internalName="TaxCatchAll" ma:showField="CatchAllData" ma:web="d217a55c-0fc4-4ce7-afd7-830d1294e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217a55c-0fc4-4ce7-afd7-830d1294e32d" xsi:nil="true"/>
    <lcf76f155ced4ddcb4097134ff3c332f xmlns="9e7ec0a4-de5e-4b08-9fd1-156fa0152b14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7B7F567-8145-4162-9C81-F14CB2AF90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7ec0a4-de5e-4b08-9fd1-156fa0152b14"/>
    <ds:schemaRef ds:uri="d217a55c-0fc4-4ce7-afd7-830d1294e3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3252BA5-812D-4802-A1B4-2272F8DC6D2E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9e7ec0a4-de5e-4b08-9fd1-156fa0152b14"/>
    <ds:schemaRef ds:uri="http://purl.org/dc/elements/1.1/"/>
    <ds:schemaRef ds:uri="http://schemas.microsoft.com/office/2006/metadata/properties"/>
    <ds:schemaRef ds:uri="d217a55c-0fc4-4ce7-afd7-830d1294e32d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855AECDF-0752-4AC0-890F-4CB498020C6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1320</TotalTime>
  <Words>839</Words>
  <Application>Microsoft Office PowerPoint</Application>
  <PresentationFormat>Widescreen</PresentationFormat>
  <Paragraphs>116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Iowa Highway 122 Corridor</vt:lpstr>
      <vt:lpstr>What’s New in Mason City</vt:lpstr>
      <vt:lpstr>Study and Proposed Project</vt:lpstr>
      <vt:lpstr>Project Location</vt:lpstr>
      <vt:lpstr>Existing Project Corridor Overview</vt:lpstr>
      <vt:lpstr>Goals of the Feasibility Study</vt:lpstr>
      <vt:lpstr>“No-Build” with TEAP Improvements</vt:lpstr>
      <vt:lpstr>Reconstruction with Signalized Intersections Alternative</vt:lpstr>
      <vt:lpstr>Reconstruction with Roundabouts Alternative</vt:lpstr>
      <vt:lpstr>Project Opportunities with Reconstruction Alternatives</vt:lpstr>
      <vt:lpstr>Mason City Council and Public Involvement</vt:lpstr>
      <vt:lpstr>Next Steps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Saylor</dc:creator>
  <cp:lastModifiedBy>Chase Holien</cp:lastModifiedBy>
  <cp:revision>64</cp:revision>
  <cp:lastPrinted>2022-09-27T22:05:19Z</cp:lastPrinted>
  <dcterms:created xsi:type="dcterms:W3CDTF">2020-07-15T18:04:09Z</dcterms:created>
  <dcterms:modified xsi:type="dcterms:W3CDTF">2022-10-03T19:43:52Z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0x0101009615AEF79C6ABF49B56884E78F59E394</vt:lpwstr>
  </property>
</Properties>
</file>