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9" r:id="rId3"/>
    <p:sldId id="270" r:id="rId4"/>
    <p:sldId id="261" r:id="rId5"/>
    <p:sldId id="265" r:id="rId6"/>
    <p:sldId id="266" r:id="rId7"/>
    <p:sldId id="276" r:id="rId8"/>
    <p:sldId id="273" r:id="rId9"/>
    <p:sldId id="278" r:id="rId10"/>
    <p:sldId id="274"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3"/>
    <p:restoredTop sz="94694"/>
  </p:normalViewPr>
  <p:slideViewPr>
    <p:cSldViewPr>
      <p:cViewPr varScale="1">
        <p:scale>
          <a:sx n="121" d="100"/>
          <a:sy n="121" d="100"/>
        </p:scale>
        <p:origin x="133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267242-1652-C764-6CCC-E6AB0E0613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08F1E53-77A2-6189-212E-1ABFF0EFBBF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7C24C4C-8431-4141-84FE-D8277230508D}" type="datetimeFigureOut">
              <a:rPr lang="en-US"/>
              <a:pPr>
                <a:defRPr/>
              </a:pPr>
              <a:t>10/3/22</a:t>
            </a:fld>
            <a:endParaRPr lang="en-US"/>
          </a:p>
        </p:txBody>
      </p:sp>
      <p:sp>
        <p:nvSpPr>
          <p:cNvPr id="4" name="Slide Image Placeholder 3">
            <a:extLst>
              <a:ext uri="{FF2B5EF4-FFF2-40B4-BE49-F238E27FC236}">
                <a16:creationId xmlns:a16="http://schemas.microsoft.com/office/drawing/2014/main" id="{BC5C98C9-A523-FEB8-32F0-59588F82D10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45424EF-004E-FF5E-36D7-6DBF89BA73B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A4EC983-3D9E-B80B-1DA9-2EA6C5A2177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C05AF45-967C-46A3-215E-28A770B8042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7428BC8-6A42-E340-B794-039BE68807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6F4EEA1C-F3F6-F85F-00C2-291E53794A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3D3D9630-D4A9-52D0-57C2-AF2234320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8FE9AF65-F062-D068-0E2C-90A5F4FAD9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28CC03-6231-9F40-BB3E-F57F42E148A8}"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7428BC8-6A42-E340-B794-039BE688073D}" type="slidenum">
              <a:rPr lang="en-US" altLang="en-US" smtClean="0"/>
              <a:pPr>
                <a:defRPr/>
              </a:pPr>
              <a:t>2</a:t>
            </a:fld>
            <a:endParaRPr lang="en-US" altLang="en-US"/>
          </a:p>
        </p:txBody>
      </p:sp>
    </p:spTree>
    <p:extLst>
      <p:ext uri="{BB962C8B-B14F-4D97-AF65-F5344CB8AC3E}">
        <p14:creationId xmlns:p14="http://schemas.microsoft.com/office/powerpoint/2010/main" val="93907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470CF6A-DD4B-476F-4BC1-A2B44187C6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5D70F5-356C-3A71-B638-F33BDE2F07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21F962-52B7-7E16-A3F7-017920C16D28}"/>
              </a:ext>
            </a:extLst>
          </p:cNvPr>
          <p:cNvSpPr>
            <a:spLocks noGrp="1" noChangeArrowheads="1"/>
          </p:cNvSpPr>
          <p:nvPr>
            <p:ph type="sldNum" sz="quarter" idx="12"/>
          </p:nvPr>
        </p:nvSpPr>
        <p:spPr>
          <a:ln/>
        </p:spPr>
        <p:txBody>
          <a:bodyPr/>
          <a:lstStyle>
            <a:lvl1pPr>
              <a:defRPr/>
            </a:lvl1pPr>
          </a:lstStyle>
          <a:p>
            <a:pPr>
              <a:defRPr/>
            </a:pPr>
            <a:fld id="{884696E5-9D33-D740-81AD-7218A904DE47}" type="slidenum">
              <a:rPr lang="en-US" altLang="en-US"/>
              <a:pPr>
                <a:defRPr/>
              </a:pPr>
              <a:t>‹#›</a:t>
            </a:fld>
            <a:endParaRPr lang="en-US" altLang="en-US"/>
          </a:p>
        </p:txBody>
      </p:sp>
    </p:spTree>
    <p:extLst>
      <p:ext uri="{BB962C8B-B14F-4D97-AF65-F5344CB8AC3E}">
        <p14:creationId xmlns:p14="http://schemas.microsoft.com/office/powerpoint/2010/main" val="62386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082CF7-8224-46DB-A8D3-F21ACA0125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DBE678-55D4-7DBC-8796-2E962F5809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33BCB0-D294-4AAC-05D8-510B08E6383F}"/>
              </a:ext>
            </a:extLst>
          </p:cNvPr>
          <p:cNvSpPr>
            <a:spLocks noGrp="1" noChangeArrowheads="1"/>
          </p:cNvSpPr>
          <p:nvPr>
            <p:ph type="sldNum" sz="quarter" idx="12"/>
          </p:nvPr>
        </p:nvSpPr>
        <p:spPr>
          <a:ln/>
        </p:spPr>
        <p:txBody>
          <a:bodyPr/>
          <a:lstStyle>
            <a:lvl1pPr>
              <a:defRPr/>
            </a:lvl1pPr>
          </a:lstStyle>
          <a:p>
            <a:pPr>
              <a:defRPr/>
            </a:pPr>
            <a:fld id="{9A181938-4229-E347-A7E6-C1EFA670EE1F}" type="slidenum">
              <a:rPr lang="en-US" altLang="en-US"/>
              <a:pPr>
                <a:defRPr/>
              </a:pPr>
              <a:t>‹#›</a:t>
            </a:fld>
            <a:endParaRPr lang="en-US" altLang="en-US"/>
          </a:p>
        </p:txBody>
      </p:sp>
    </p:spTree>
    <p:extLst>
      <p:ext uri="{BB962C8B-B14F-4D97-AF65-F5344CB8AC3E}">
        <p14:creationId xmlns:p14="http://schemas.microsoft.com/office/powerpoint/2010/main" val="232288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B0C7E9-9C0C-39ED-58DE-F7F2644A68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75DA61-C460-C611-AE4D-9A8C6AE09E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7887A2-D794-A947-7B67-B02335BAC7DC}"/>
              </a:ext>
            </a:extLst>
          </p:cNvPr>
          <p:cNvSpPr>
            <a:spLocks noGrp="1" noChangeArrowheads="1"/>
          </p:cNvSpPr>
          <p:nvPr>
            <p:ph type="sldNum" sz="quarter" idx="12"/>
          </p:nvPr>
        </p:nvSpPr>
        <p:spPr>
          <a:ln/>
        </p:spPr>
        <p:txBody>
          <a:bodyPr/>
          <a:lstStyle>
            <a:lvl1pPr>
              <a:defRPr/>
            </a:lvl1pPr>
          </a:lstStyle>
          <a:p>
            <a:pPr>
              <a:defRPr/>
            </a:pPr>
            <a:fld id="{A5C99EF8-1BC4-504E-9BEA-09A2F582B3A6}" type="slidenum">
              <a:rPr lang="en-US" altLang="en-US"/>
              <a:pPr>
                <a:defRPr/>
              </a:pPr>
              <a:t>‹#›</a:t>
            </a:fld>
            <a:endParaRPr lang="en-US" altLang="en-US"/>
          </a:p>
        </p:txBody>
      </p:sp>
    </p:spTree>
    <p:extLst>
      <p:ext uri="{BB962C8B-B14F-4D97-AF65-F5344CB8AC3E}">
        <p14:creationId xmlns:p14="http://schemas.microsoft.com/office/powerpoint/2010/main" val="215904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4EF2D9-CEEB-CD89-86A1-71735919CF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FFAD24-D2FE-AE80-FB64-E41AFACB53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A067E4-04D5-A459-507E-176C64649097}"/>
              </a:ext>
            </a:extLst>
          </p:cNvPr>
          <p:cNvSpPr>
            <a:spLocks noGrp="1" noChangeArrowheads="1"/>
          </p:cNvSpPr>
          <p:nvPr>
            <p:ph type="sldNum" sz="quarter" idx="12"/>
          </p:nvPr>
        </p:nvSpPr>
        <p:spPr>
          <a:ln/>
        </p:spPr>
        <p:txBody>
          <a:bodyPr/>
          <a:lstStyle>
            <a:lvl1pPr>
              <a:defRPr/>
            </a:lvl1pPr>
          </a:lstStyle>
          <a:p>
            <a:pPr>
              <a:defRPr/>
            </a:pPr>
            <a:fld id="{892F6A83-A3F2-4743-98F4-70DD4CEC6AA6}" type="slidenum">
              <a:rPr lang="en-US" altLang="en-US"/>
              <a:pPr>
                <a:defRPr/>
              </a:pPr>
              <a:t>‹#›</a:t>
            </a:fld>
            <a:endParaRPr lang="en-US" altLang="en-US"/>
          </a:p>
        </p:txBody>
      </p:sp>
    </p:spTree>
    <p:extLst>
      <p:ext uri="{BB962C8B-B14F-4D97-AF65-F5344CB8AC3E}">
        <p14:creationId xmlns:p14="http://schemas.microsoft.com/office/powerpoint/2010/main" val="381202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04F4E7-9639-17A2-6AB9-0104FBE803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CEDD69-5E9F-1173-8505-566D60470F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296DF2-052F-375A-281C-454C2B3CC018}"/>
              </a:ext>
            </a:extLst>
          </p:cNvPr>
          <p:cNvSpPr>
            <a:spLocks noGrp="1" noChangeArrowheads="1"/>
          </p:cNvSpPr>
          <p:nvPr>
            <p:ph type="sldNum" sz="quarter" idx="12"/>
          </p:nvPr>
        </p:nvSpPr>
        <p:spPr>
          <a:ln/>
        </p:spPr>
        <p:txBody>
          <a:bodyPr/>
          <a:lstStyle>
            <a:lvl1pPr>
              <a:defRPr/>
            </a:lvl1pPr>
          </a:lstStyle>
          <a:p>
            <a:pPr>
              <a:defRPr/>
            </a:pPr>
            <a:fld id="{2C1B1D63-4696-B443-BEF3-00C7B4B8A77A}" type="slidenum">
              <a:rPr lang="en-US" altLang="en-US"/>
              <a:pPr>
                <a:defRPr/>
              </a:pPr>
              <a:t>‹#›</a:t>
            </a:fld>
            <a:endParaRPr lang="en-US" altLang="en-US"/>
          </a:p>
        </p:txBody>
      </p:sp>
    </p:spTree>
    <p:extLst>
      <p:ext uri="{BB962C8B-B14F-4D97-AF65-F5344CB8AC3E}">
        <p14:creationId xmlns:p14="http://schemas.microsoft.com/office/powerpoint/2010/main" val="338223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3413359-0270-5CC0-32B2-0D28E1775A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411864-343C-8CF4-334E-9B8BE8FC9F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53B375-65A2-BB33-8789-AEDF2DA25AAB}"/>
              </a:ext>
            </a:extLst>
          </p:cNvPr>
          <p:cNvSpPr>
            <a:spLocks noGrp="1" noChangeArrowheads="1"/>
          </p:cNvSpPr>
          <p:nvPr>
            <p:ph type="sldNum" sz="quarter" idx="12"/>
          </p:nvPr>
        </p:nvSpPr>
        <p:spPr>
          <a:ln/>
        </p:spPr>
        <p:txBody>
          <a:bodyPr/>
          <a:lstStyle>
            <a:lvl1pPr>
              <a:defRPr/>
            </a:lvl1pPr>
          </a:lstStyle>
          <a:p>
            <a:pPr>
              <a:defRPr/>
            </a:pPr>
            <a:fld id="{599D7CD6-86CF-3E4F-AAF4-A8B8327A05A4}" type="slidenum">
              <a:rPr lang="en-US" altLang="en-US"/>
              <a:pPr>
                <a:defRPr/>
              </a:pPr>
              <a:t>‹#›</a:t>
            </a:fld>
            <a:endParaRPr lang="en-US" altLang="en-US"/>
          </a:p>
        </p:txBody>
      </p:sp>
    </p:spTree>
    <p:extLst>
      <p:ext uri="{BB962C8B-B14F-4D97-AF65-F5344CB8AC3E}">
        <p14:creationId xmlns:p14="http://schemas.microsoft.com/office/powerpoint/2010/main" val="344391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7EF8EF2-52F7-F5F0-DAB3-84A58F232FF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748379-91DF-BBF7-2AC7-AB6515F26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538C85-C52C-C940-1619-6E809BC42A0E}"/>
              </a:ext>
            </a:extLst>
          </p:cNvPr>
          <p:cNvSpPr>
            <a:spLocks noGrp="1" noChangeArrowheads="1"/>
          </p:cNvSpPr>
          <p:nvPr>
            <p:ph type="sldNum" sz="quarter" idx="12"/>
          </p:nvPr>
        </p:nvSpPr>
        <p:spPr>
          <a:ln/>
        </p:spPr>
        <p:txBody>
          <a:bodyPr/>
          <a:lstStyle>
            <a:lvl1pPr>
              <a:defRPr/>
            </a:lvl1pPr>
          </a:lstStyle>
          <a:p>
            <a:pPr>
              <a:defRPr/>
            </a:pPr>
            <a:fld id="{DFF2DFCF-A200-FA43-9794-1DA02FD8D554}" type="slidenum">
              <a:rPr lang="en-US" altLang="en-US"/>
              <a:pPr>
                <a:defRPr/>
              </a:pPr>
              <a:t>‹#›</a:t>
            </a:fld>
            <a:endParaRPr lang="en-US" altLang="en-US"/>
          </a:p>
        </p:txBody>
      </p:sp>
    </p:spTree>
    <p:extLst>
      <p:ext uri="{BB962C8B-B14F-4D97-AF65-F5344CB8AC3E}">
        <p14:creationId xmlns:p14="http://schemas.microsoft.com/office/powerpoint/2010/main" val="27819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9FC02DF-59C5-D71D-EF6E-BAB0752734A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71581E-E5D8-2FA4-E34D-C530D311FB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C085EED-407F-53EC-1935-93D375E5B588}"/>
              </a:ext>
            </a:extLst>
          </p:cNvPr>
          <p:cNvSpPr>
            <a:spLocks noGrp="1" noChangeArrowheads="1"/>
          </p:cNvSpPr>
          <p:nvPr>
            <p:ph type="sldNum" sz="quarter" idx="12"/>
          </p:nvPr>
        </p:nvSpPr>
        <p:spPr>
          <a:ln/>
        </p:spPr>
        <p:txBody>
          <a:bodyPr/>
          <a:lstStyle>
            <a:lvl1pPr>
              <a:defRPr/>
            </a:lvl1pPr>
          </a:lstStyle>
          <a:p>
            <a:pPr>
              <a:defRPr/>
            </a:pPr>
            <a:fld id="{381B954E-46BD-2944-86DD-89D9C59D30F3}" type="slidenum">
              <a:rPr lang="en-US" altLang="en-US"/>
              <a:pPr>
                <a:defRPr/>
              </a:pPr>
              <a:t>‹#›</a:t>
            </a:fld>
            <a:endParaRPr lang="en-US" altLang="en-US"/>
          </a:p>
        </p:txBody>
      </p:sp>
    </p:spTree>
    <p:extLst>
      <p:ext uri="{BB962C8B-B14F-4D97-AF65-F5344CB8AC3E}">
        <p14:creationId xmlns:p14="http://schemas.microsoft.com/office/powerpoint/2010/main" val="390335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ECF3DE-D838-EAF7-11F8-4A15E8E4951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10C34BD-4AF2-698E-D4E3-EB53F160C1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50BE972-1C92-770E-2CF5-7BBCEE9EAB9E}"/>
              </a:ext>
            </a:extLst>
          </p:cNvPr>
          <p:cNvSpPr>
            <a:spLocks noGrp="1" noChangeArrowheads="1"/>
          </p:cNvSpPr>
          <p:nvPr>
            <p:ph type="sldNum" sz="quarter" idx="12"/>
          </p:nvPr>
        </p:nvSpPr>
        <p:spPr>
          <a:ln/>
        </p:spPr>
        <p:txBody>
          <a:bodyPr/>
          <a:lstStyle>
            <a:lvl1pPr>
              <a:defRPr/>
            </a:lvl1pPr>
          </a:lstStyle>
          <a:p>
            <a:pPr>
              <a:defRPr/>
            </a:pPr>
            <a:fld id="{8CD430C9-45CB-034B-98F7-B85284F4B944}" type="slidenum">
              <a:rPr lang="en-US" altLang="en-US"/>
              <a:pPr>
                <a:defRPr/>
              </a:pPr>
              <a:t>‹#›</a:t>
            </a:fld>
            <a:endParaRPr lang="en-US" altLang="en-US"/>
          </a:p>
        </p:txBody>
      </p:sp>
    </p:spTree>
    <p:extLst>
      <p:ext uri="{BB962C8B-B14F-4D97-AF65-F5344CB8AC3E}">
        <p14:creationId xmlns:p14="http://schemas.microsoft.com/office/powerpoint/2010/main" val="35829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41AA97D-9107-2DC8-C629-5529749A60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E89FD2-A847-8D79-A5AA-8AEE89DFC8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621FAE-A42B-BAA3-C8F3-5F20701A9726}"/>
              </a:ext>
            </a:extLst>
          </p:cNvPr>
          <p:cNvSpPr>
            <a:spLocks noGrp="1" noChangeArrowheads="1"/>
          </p:cNvSpPr>
          <p:nvPr>
            <p:ph type="sldNum" sz="quarter" idx="12"/>
          </p:nvPr>
        </p:nvSpPr>
        <p:spPr>
          <a:ln/>
        </p:spPr>
        <p:txBody>
          <a:bodyPr/>
          <a:lstStyle>
            <a:lvl1pPr>
              <a:defRPr/>
            </a:lvl1pPr>
          </a:lstStyle>
          <a:p>
            <a:pPr>
              <a:defRPr/>
            </a:pPr>
            <a:fld id="{571450E9-454C-4A40-AE32-6D9996660E1E}" type="slidenum">
              <a:rPr lang="en-US" altLang="en-US"/>
              <a:pPr>
                <a:defRPr/>
              </a:pPr>
              <a:t>‹#›</a:t>
            </a:fld>
            <a:endParaRPr lang="en-US" altLang="en-US"/>
          </a:p>
        </p:txBody>
      </p:sp>
    </p:spTree>
    <p:extLst>
      <p:ext uri="{BB962C8B-B14F-4D97-AF65-F5344CB8AC3E}">
        <p14:creationId xmlns:p14="http://schemas.microsoft.com/office/powerpoint/2010/main" val="332712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A4A830-1117-260F-8F32-CCBB2B8D01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5A0408-D5A4-A68A-6EA6-7B808FA258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93E4E5-FEB8-7A59-4324-2AA8F802F55D}"/>
              </a:ext>
            </a:extLst>
          </p:cNvPr>
          <p:cNvSpPr>
            <a:spLocks noGrp="1" noChangeArrowheads="1"/>
          </p:cNvSpPr>
          <p:nvPr>
            <p:ph type="sldNum" sz="quarter" idx="12"/>
          </p:nvPr>
        </p:nvSpPr>
        <p:spPr>
          <a:ln/>
        </p:spPr>
        <p:txBody>
          <a:bodyPr/>
          <a:lstStyle>
            <a:lvl1pPr>
              <a:defRPr/>
            </a:lvl1pPr>
          </a:lstStyle>
          <a:p>
            <a:pPr>
              <a:defRPr/>
            </a:pPr>
            <a:fld id="{2AAFBA6C-9DF5-2346-AD23-5B7E0FE6A1E4}" type="slidenum">
              <a:rPr lang="en-US" altLang="en-US"/>
              <a:pPr>
                <a:defRPr/>
              </a:pPr>
              <a:t>‹#›</a:t>
            </a:fld>
            <a:endParaRPr lang="en-US" altLang="en-US"/>
          </a:p>
        </p:txBody>
      </p:sp>
    </p:spTree>
    <p:extLst>
      <p:ext uri="{BB962C8B-B14F-4D97-AF65-F5344CB8AC3E}">
        <p14:creationId xmlns:p14="http://schemas.microsoft.com/office/powerpoint/2010/main" val="15457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40D2F5-DCFE-9F7B-7B96-87CA60313C4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065563D-3AD2-1528-66EC-08137BD739C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B5A296E-5ABF-72E0-488B-0C916164672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8F8B7A61-B975-CA42-82A6-63853B31C06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D58A779-4836-CC0A-85BE-0B9323767B4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6ED7C21-3775-DE4F-A2BA-58CF1BAFCB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3">
            <a:extLst>
              <a:ext uri="{FF2B5EF4-FFF2-40B4-BE49-F238E27FC236}">
                <a16:creationId xmlns:a16="http://schemas.microsoft.com/office/drawing/2014/main" id="{90794592-74D4-C9A6-DCC0-12AECA959BBF}"/>
              </a:ext>
            </a:extLst>
          </p:cNvPr>
          <p:cNvSpPr txBox="1">
            <a:spLocks noChangeArrowheads="1"/>
          </p:cNvSpPr>
          <p:nvPr/>
        </p:nvSpPr>
        <p:spPr bwMode="auto">
          <a:xfrm>
            <a:off x="914400" y="698446"/>
            <a:ext cx="2743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solidFill>
                  <a:srgbClr val="000000"/>
                </a:solidFill>
                <a:latin typeface="Gotham Medium" pitchFamily="50" charset="0"/>
              </a:rPr>
              <a:t>Project Name:</a:t>
            </a:r>
          </a:p>
          <a:p>
            <a:pPr eaLnBrk="1" hangingPunct="1">
              <a:spcBef>
                <a:spcPct val="0"/>
              </a:spcBef>
              <a:buFontTx/>
              <a:buNone/>
            </a:pPr>
            <a:endParaRPr lang="en-US" altLang="en-US" sz="1600" b="1" dirty="0">
              <a:solidFill>
                <a:srgbClr val="000000"/>
              </a:solidFill>
              <a:latin typeface="Gotham Medium" pitchFamily="50" charset="0"/>
            </a:endParaRPr>
          </a:p>
          <a:p>
            <a:pPr eaLnBrk="1" hangingPunct="1">
              <a:spcBef>
                <a:spcPct val="0"/>
              </a:spcBef>
              <a:buFontTx/>
              <a:buNone/>
            </a:pPr>
            <a:endParaRPr lang="en-US" altLang="en-US" sz="1600" b="1" dirty="0">
              <a:solidFill>
                <a:srgbClr val="000000"/>
              </a:solidFill>
              <a:latin typeface="Gotham Medium" pitchFamily="50" charset="0"/>
            </a:endParaRPr>
          </a:p>
          <a:p>
            <a:pPr eaLnBrk="1" hangingPunct="1">
              <a:spcBef>
                <a:spcPct val="0"/>
              </a:spcBef>
              <a:buFontTx/>
              <a:buNone/>
            </a:pPr>
            <a:r>
              <a:rPr lang="en-US" altLang="en-US" sz="1600" b="1" dirty="0">
                <a:solidFill>
                  <a:srgbClr val="000000"/>
                </a:solidFill>
                <a:latin typeface="Gotham Medium" pitchFamily="50" charset="0"/>
              </a:rPr>
              <a:t>Project Purpose:</a:t>
            </a:r>
          </a:p>
        </p:txBody>
      </p:sp>
      <p:sp>
        <p:nvSpPr>
          <p:cNvPr id="14338" name="Text Box 12">
            <a:extLst>
              <a:ext uri="{FF2B5EF4-FFF2-40B4-BE49-F238E27FC236}">
                <a16:creationId xmlns:a16="http://schemas.microsoft.com/office/drawing/2014/main" id="{A0AF719D-3FC8-F509-D4B3-20626A1B19DE}"/>
              </a:ext>
            </a:extLst>
          </p:cNvPr>
          <p:cNvSpPr txBox="1">
            <a:spLocks noChangeArrowheads="1"/>
          </p:cNvSpPr>
          <p:nvPr/>
        </p:nvSpPr>
        <p:spPr bwMode="auto">
          <a:xfrm>
            <a:off x="2514600" y="690563"/>
            <a:ext cx="6418263"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solidFill>
                  <a:srgbClr val="000000"/>
                </a:solidFill>
                <a:latin typeface="Gotham Book" pitchFamily="50" charset="0"/>
              </a:rPr>
              <a:t>Iowa’s Living Roadways Community Visioning Program</a:t>
            </a:r>
          </a:p>
          <a:p>
            <a:pPr eaLnBrk="1" hangingPunct="1">
              <a:spcBef>
                <a:spcPct val="0"/>
              </a:spcBef>
              <a:buFontTx/>
              <a:buNone/>
            </a:pPr>
            <a:r>
              <a:rPr lang="en-US" altLang="en-US" sz="1600" i="1" dirty="0">
                <a:solidFill>
                  <a:schemeClr val="tx2"/>
                </a:solidFill>
                <a:latin typeface="Gotham Book" pitchFamily="50" charset="0"/>
              </a:rPr>
              <a:t>Iowa State University &amp; Trees Forever</a:t>
            </a:r>
          </a:p>
          <a:p>
            <a:pPr eaLnBrk="1" hangingPunct="1">
              <a:spcBef>
                <a:spcPct val="0"/>
              </a:spcBef>
              <a:buFontTx/>
              <a:buNone/>
            </a:pPr>
            <a:endParaRPr lang="en-US" altLang="en-US" sz="1600" dirty="0">
              <a:solidFill>
                <a:srgbClr val="000000"/>
              </a:solidFill>
              <a:latin typeface="Gotham Book" pitchFamily="50" charset="0"/>
            </a:endParaRPr>
          </a:p>
          <a:p>
            <a:pPr eaLnBrk="1" hangingPunct="1">
              <a:spcBef>
                <a:spcPct val="0"/>
              </a:spcBef>
              <a:buFontTx/>
              <a:buNone/>
            </a:pPr>
            <a:r>
              <a:rPr lang="en-US" altLang="en-US" sz="1600" dirty="0">
                <a:solidFill>
                  <a:srgbClr val="000000"/>
                </a:solidFill>
                <a:latin typeface="Gotham Book" pitchFamily="50" charset="0"/>
              </a:rPr>
              <a:t>The purpose of this statewide planning program is to help small rural communities create plans to improve the local transportation system. </a:t>
            </a:r>
          </a:p>
          <a:p>
            <a:pPr eaLnBrk="1" hangingPunct="1">
              <a:spcBef>
                <a:spcPct val="0"/>
              </a:spcBef>
              <a:buFontTx/>
              <a:buNone/>
            </a:pPr>
            <a:endParaRPr lang="en-US" altLang="en-US" sz="1600" dirty="0">
              <a:solidFill>
                <a:srgbClr val="000000"/>
              </a:solidFill>
              <a:latin typeface="Gotham Book" pitchFamily="50" charset="0"/>
            </a:endParaRPr>
          </a:p>
          <a:p>
            <a:pPr eaLnBrk="1" hangingPunct="1">
              <a:spcBef>
                <a:spcPct val="0"/>
              </a:spcBef>
              <a:buFontTx/>
              <a:buNone/>
            </a:pPr>
            <a:r>
              <a:rPr lang="en-US" altLang="en-US" sz="1600" dirty="0">
                <a:solidFill>
                  <a:srgbClr val="000000"/>
                </a:solidFill>
                <a:latin typeface="Gotham Book" pitchFamily="50" charset="0"/>
              </a:rPr>
              <a:t>Sponsored by the Iowa Department of Transportation, the planning program integrates skills and knowledge from local residents, professional planners and non-profit organizations to understand local needs and craft solutions that are the right scale and type to meet those needs.</a:t>
            </a:r>
          </a:p>
          <a:p>
            <a:pPr eaLnBrk="1" hangingPunct="1">
              <a:spcBef>
                <a:spcPct val="0"/>
              </a:spcBef>
              <a:buFontTx/>
              <a:buNone/>
            </a:pPr>
            <a:r>
              <a:rPr lang="en-US" altLang="en-US" sz="1600" dirty="0">
                <a:solidFill>
                  <a:srgbClr val="000000"/>
                </a:solidFill>
                <a:latin typeface="Gotham Book" pitchFamily="50" charset="0"/>
              </a:rPr>
              <a:t>Trees Forever facilitates the planning process, while ISU provides planning oversight and research-based assessments, maps and other information.</a:t>
            </a:r>
          </a:p>
          <a:p>
            <a:pPr eaLnBrk="1" hangingPunct="1">
              <a:spcBef>
                <a:spcPct val="0"/>
              </a:spcBef>
              <a:buFontTx/>
              <a:buNone/>
            </a:pPr>
            <a:endParaRPr lang="en-US" altLang="en-US" sz="1600" dirty="0">
              <a:solidFill>
                <a:srgbClr val="000000"/>
              </a:solidFill>
              <a:latin typeface="Gotham Book" pitchFamily="50" charset="0"/>
            </a:endParaRPr>
          </a:p>
          <a:p>
            <a:pPr eaLnBrk="1" hangingPunct="1">
              <a:spcBef>
                <a:spcPct val="0"/>
              </a:spcBef>
              <a:buFontTx/>
              <a:buNone/>
            </a:pPr>
            <a:r>
              <a:rPr lang="en-US" altLang="en-US" sz="1600" dirty="0">
                <a:solidFill>
                  <a:srgbClr val="000000"/>
                </a:solidFill>
                <a:latin typeface="Gotham Book" pitchFamily="50" charset="0"/>
              </a:rPr>
              <a:t>Ten communities a year receive services after a competitive application process. Communities work with ISU, TF facilitators and design teams to work through community plans. An annual meeting for current and past communities allows communities to share work and get insight from project sponsors, researchers, advocacy groups, etc. </a:t>
            </a:r>
          </a:p>
          <a:p>
            <a:pPr eaLnBrk="1" hangingPunct="1">
              <a:spcBef>
                <a:spcPct val="0"/>
              </a:spcBef>
              <a:buFontTx/>
              <a:buNone/>
            </a:pPr>
            <a:endParaRPr lang="en-US" altLang="en-US" sz="1600" dirty="0">
              <a:solidFill>
                <a:srgbClr val="000000"/>
              </a:solidFill>
              <a:latin typeface="Gotham Book" pitchFamily="50" charset="0"/>
            </a:endParaRPr>
          </a:p>
          <a:p>
            <a:pPr eaLnBrk="1" hangingPunct="1">
              <a:spcBef>
                <a:spcPct val="0"/>
              </a:spcBef>
              <a:buFontTx/>
              <a:buNone/>
            </a:pPr>
            <a:r>
              <a:rPr lang="en-US" altLang="en-US" sz="1600" dirty="0">
                <a:solidFill>
                  <a:srgbClr val="000000"/>
                </a:solidFill>
                <a:latin typeface="Gotham Book" pitchFamily="50" charset="0"/>
              </a:rPr>
              <a:t>We measure our success by what communities accomplish once we end our engaged process. We track progress through check-ins, and also monitor grant programs to see how our clients compete. We also field check to make sure things funded are getting built.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1">
            <a:extLst>
              <a:ext uri="{FF2B5EF4-FFF2-40B4-BE49-F238E27FC236}">
                <a16:creationId xmlns:a16="http://schemas.microsoft.com/office/drawing/2014/main" id="{F5594A3D-A646-C69F-0E8F-56B9243CAFE7}"/>
              </a:ext>
            </a:extLst>
          </p:cNvPr>
          <p:cNvSpPr txBox="1">
            <a:spLocks noChangeArrowheads="1"/>
          </p:cNvSpPr>
          <p:nvPr/>
        </p:nvSpPr>
        <p:spPr bwMode="auto">
          <a:xfrm>
            <a:off x="1219200" y="1139825"/>
            <a:ext cx="6629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600">
                <a:solidFill>
                  <a:schemeClr val="tx2"/>
                </a:solidFill>
                <a:latin typeface="Gotham Book" pitchFamily="50" charset="0"/>
              </a:rPr>
              <a:t> xx</a:t>
            </a:r>
          </a:p>
        </p:txBody>
      </p:sp>
      <p:pic>
        <p:nvPicPr>
          <p:cNvPr id="4" name="Picture 3">
            <a:extLst>
              <a:ext uri="{FF2B5EF4-FFF2-40B4-BE49-F238E27FC236}">
                <a16:creationId xmlns:a16="http://schemas.microsoft.com/office/drawing/2014/main" id="{F281015E-8078-D10A-E3A0-98DD96084A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700" y="1181185"/>
            <a:ext cx="8305800" cy="5753015"/>
          </a:xfrm>
          <a:prstGeom prst="rect">
            <a:avLst/>
          </a:prstGeom>
        </p:spPr>
      </p:pic>
      <p:sp>
        <p:nvSpPr>
          <p:cNvPr id="3" name="Text Box 11">
            <a:extLst>
              <a:ext uri="{FF2B5EF4-FFF2-40B4-BE49-F238E27FC236}">
                <a16:creationId xmlns:a16="http://schemas.microsoft.com/office/drawing/2014/main" id="{90DCAF52-DD67-F840-FD32-B04F3A2A51FC}"/>
              </a:ext>
            </a:extLst>
          </p:cNvPr>
          <p:cNvSpPr txBox="1">
            <a:spLocks noChangeArrowheads="1"/>
          </p:cNvSpPr>
          <p:nvPr/>
        </p:nvSpPr>
        <p:spPr bwMode="auto">
          <a:xfrm>
            <a:off x="419100" y="200025"/>
            <a:ext cx="8305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dirty="0">
                <a:solidFill>
                  <a:schemeClr val="tx2"/>
                </a:solidFill>
                <a:latin typeface="Gotham Book" pitchFamily="50" charset="0"/>
              </a:rPr>
              <a:t>We monitor funding programs to track community success. After we added surveys and focus groups to the planning process in 2006, clients were able to compete for health, tourism and community development funds. The cart below summarizes awards from top non-transportation funds awarded to client communities.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1">
            <a:extLst>
              <a:ext uri="{FF2B5EF4-FFF2-40B4-BE49-F238E27FC236}">
                <a16:creationId xmlns:a16="http://schemas.microsoft.com/office/drawing/2014/main" id="{1FD78C26-4B0A-2E8B-33F0-D6312D6B948C}"/>
              </a:ext>
            </a:extLst>
          </p:cNvPr>
          <p:cNvSpPr txBox="1">
            <a:spLocks noChangeArrowheads="1"/>
          </p:cNvSpPr>
          <p:nvPr/>
        </p:nvSpPr>
        <p:spPr bwMode="auto">
          <a:xfrm>
            <a:off x="143668" y="388263"/>
            <a:ext cx="88566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dirty="0">
                <a:solidFill>
                  <a:schemeClr val="tx2"/>
                </a:solidFill>
                <a:latin typeface="Gotham Book" pitchFamily="50" charset="0"/>
              </a:rPr>
              <a:t>Map of communities that have completed the transportation enhancement planning process</a:t>
            </a:r>
          </a:p>
          <a:p>
            <a:pPr eaLnBrk="1" hangingPunct="1">
              <a:spcBef>
                <a:spcPct val="0"/>
              </a:spcBef>
              <a:buNone/>
            </a:pPr>
            <a:r>
              <a:rPr lang="en-US" altLang="en-US" sz="1600" dirty="0">
                <a:solidFill>
                  <a:schemeClr val="tx2"/>
                </a:solidFill>
                <a:latin typeface="Gotham Book" pitchFamily="50" charset="0"/>
              </a:rPr>
              <a:t>since we started in 1997. </a:t>
            </a:r>
          </a:p>
        </p:txBody>
      </p:sp>
      <p:pic>
        <p:nvPicPr>
          <p:cNvPr id="28679" name="Picture 2">
            <a:extLst>
              <a:ext uri="{FF2B5EF4-FFF2-40B4-BE49-F238E27FC236}">
                <a16:creationId xmlns:a16="http://schemas.microsoft.com/office/drawing/2014/main" id="{6C0CBDB7-D283-136B-8205-9E28B3174E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71" y="1566422"/>
            <a:ext cx="9165764" cy="44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8D97F0-5EE6-B2E9-D192-A75494C188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0536" y="2971800"/>
            <a:ext cx="4339092" cy="3005615"/>
          </a:xfrm>
          <a:prstGeom prst="rect">
            <a:avLst/>
          </a:prstGeom>
        </p:spPr>
      </p:pic>
      <p:pic>
        <p:nvPicPr>
          <p:cNvPr id="4" name="Picture 3">
            <a:extLst>
              <a:ext uri="{FF2B5EF4-FFF2-40B4-BE49-F238E27FC236}">
                <a16:creationId xmlns:a16="http://schemas.microsoft.com/office/drawing/2014/main" id="{4580D6EE-3010-A534-7F6B-88D857BBAD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2362200"/>
            <a:ext cx="4784687" cy="3761013"/>
          </a:xfrm>
          <a:prstGeom prst="rect">
            <a:avLst/>
          </a:prstGeom>
        </p:spPr>
      </p:pic>
      <p:sp>
        <p:nvSpPr>
          <p:cNvPr id="3" name="Text Box 11">
            <a:extLst>
              <a:ext uri="{FF2B5EF4-FFF2-40B4-BE49-F238E27FC236}">
                <a16:creationId xmlns:a16="http://schemas.microsoft.com/office/drawing/2014/main" id="{AFE26A66-7665-CA3A-EBAB-AAF905F3E984}"/>
              </a:ext>
            </a:extLst>
          </p:cNvPr>
          <p:cNvSpPr txBox="1">
            <a:spLocks noChangeArrowheads="1"/>
          </p:cNvSpPr>
          <p:nvPr/>
        </p:nvSpPr>
        <p:spPr bwMode="auto">
          <a:xfrm>
            <a:off x="304800" y="575468"/>
            <a:ext cx="8305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dirty="0">
                <a:solidFill>
                  <a:schemeClr val="tx2"/>
                </a:solidFill>
                <a:latin typeface="Gotham Book" pitchFamily="50" charset="0"/>
              </a:rPr>
              <a:t>To better understand and communicate resident needs, the program engages residents in the following focus groups  mobility impaired, active adults, children, teens, parents, and older adults. </a:t>
            </a:r>
          </a:p>
          <a:p>
            <a:pPr eaLnBrk="1" hangingPunct="1">
              <a:spcBef>
                <a:spcPct val="0"/>
              </a:spcBef>
              <a:buNone/>
            </a:pPr>
            <a:endParaRPr lang="en-US" altLang="en-US" sz="1600" dirty="0">
              <a:solidFill>
                <a:schemeClr val="tx2"/>
              </a:solidFill>
              <a:latin typeface="Gotham Book" pitchFamily="50" charset="0"/>
            </a:endParaRPr>
          </a:p>
          <a:p>
            <a:pPr eaLnBrk="1" hangingPunct="1">
              <a:spcBef>
                <a:spcPct val="0"/>
              </a:spcBef>
              <a:buNone/>
            </a:pPr>
            <a:r>
              <a:rPr lang="en-US" altLang="en-US" sz="1600" dirty="0">
                <a:solidFill>
                  <a:schemeClr val="tx2"/>
                </a:solidFill>
                <a:latin typeface="Gotham Book" pitchFamily="50" charset="0"/>
              </a:rPr>
              <a:t>This slide illustrates two groups’ observations about the local system.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2">
            <a:extLst>
              <a:ext uri="{FF2B5EF4-FFF2-40B4-BE49-F238E27FC236}">
                <a16:creationId xmlns:a16="http://schemas.microsoft.com/office/drawing/2014/main" id="{B02DBF8D-5740-1917-91C1-76F21B365C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36737"/>
            <a:ext cx="9197396"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DE4F16C8-8BBF-E32C-28A3-DD961F3F1669}"/>
              </a:ext>
            </a:extLst>
          </p:cNvPr>
          <p:cNvSpPr txBox="1">
            <a:spLocks noChangeArrowheads="1"/>
          </p:cNvSpPr>
          <p:nvPr/>
        </p:nvSpPr>
        <p:spPr bwMode="auto">
          <a:xfrm>
            <a:off x="149772" y="155356"/>
            <a:ext cx="83058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dirty="0">
                <a:solidFill>
                  <a:schemeClr val="tx2"/>
                </a:solidFill>
                <a:latin typeface="Gotham Book" pitchFamily="50" charset="0"/>
              </a:rPr>
              <a:t> Surveys are conducted in larger communities to get a better understanding of resident behavior, preferences, and routes. In the survey, we also assess willingness to contribute to projects through donations, skilled services, or organization and labor. Results are communicated in a report, presentation boards, and on a community website. The data generated supports future grant applications, in addition to informing steering committees and local staff ad officials.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6E38AAD-302A-E617-1040-74C6D34D8055}"/>
              </a:ext>
            </a:extLst>
          </p:cNvPr>
          <p:cNvCxnSpPr>
            <a:cxnSpLocks/>
          </p:cNvCxnSpPr>
          <p:nvPr/>
        </p:nvCxnSpPr>
        <p:spPr>
          <a:xfrm>
            <a:off x="2286000" y="6400800"/>
            <a:ext cx="6646863" cy="0"/>
          </a:xfrm>
          <a:prstGeom prst="line">
            <a:avLst/>
          </a:prstGeom>
          <a:ln w="22225">
            <a:solidFill>
              <a:srgbClr val="FFA4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1A81C79-1789-C3F5-0A00-67F6790BEE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22960"/>
            <a:ext cx="9144000" cy="6035040"/>
          </a:xfrm>
          <a:prstGeom prst="rect">
            <a:avLst/>
          </a:prstGeom>
        </p:spPr>
      </p:pic>
      <p:sp>
        <p:nvSpPr>
          <p:cNvPr id="4" name="Rectangle 3">
            <a:extLst>
              <a:ext uri="{FF2B5EF4-FFF2-40B4-BE49-F238E27FC236}">
                <a16:creationId xmlns:a16="http://schemas.microsoft.com/office/drawing/2014/main" id="{D9E36CF3-63E7-685C-E6BF-DF07F73F260D}"/>
              </a:ext>
            </a:extLst>
          </p:cNvPr>
          <p:cNvSpPr/>
          <p:nvPr/>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11">
            <a:extLst>
              <a:ext uri="{FF2B5EF4-FFF2-40B4-BE49-F238E27FC236}">
                <a16:creationId xmlns:a16="http://schemas.microsoft.com/office/drawing/2014/main" id="{55C8277B-2314-B619-8AF7-22A7CBE66540}"/>
              </a:ext>
            </a:extLst>
          </p:cNvPr>
          <p:cNvSpPr txBox="1">
            <a:spLocks noChangeArrowheads="1"/>
          </p:cNvSpPr>
          <p:nvPr/>
        </p:nvSpPr>
        <p:spPr bwMode="auto">
          <a:xfrm>
            <a:off x="176048" y="155356"/>
            <a:ext cx="830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dirty="0">
                <a:solidFill>
                  <a:schemeClr val="tx2"/>
                </a:solidFill>
                <a:latin typeface="Gotham Book" pitchFamily="50" charset="0"/>
              </a:rPr>
              <a:t>Community Transportation Inventory Map (Typical) is created in consultation with transportation and planning officials o capture existing condition s and projects planned but not yet implemented.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4">
            <a:extLst>
              <a:ext uri="{FF2B5EF4-FFF2-40B4-BE49-F238E27FC236}">
                <a16:creationId xmlns:a16="http://schemas.microsoft.com/office/drawing/2014/main" id="{92973DB6-F08E-E3FB-81A7-D68E5FDB0F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00"/>
            <a:ext cx="9197396"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A17DFF1E-2BAE-B02F-763B-FD8A14D46CE7}"/>
              </a:ext>
            </a:extLst>
          </p:cNvPr>
          <p:cNvSpPr txBox="1">
            <a:spLocks noChangeArrowheads="1"/>
          </p:cNvSpPr>
          <p:nvPr/>
        </p:nvSpPr>
        <p:spPr bwMode="auto">
          <a:xfrm>
            <a:off x="228600" y="384472"/>
            <a:ext cx="830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dirty="0">
                <a:solidFill>
                  <a:schemeClr val="tx2"/>
                </a:solidFill>
                <a:latin typeface="Gotham Book" pitchFamily="50" charset="0"/>
              </a:rPr>
              <a:t>Steering committee goal setting and a public design workshops build on assessments and transportation inventories. We answer the question “Why Change Anything?” and then we propose why where and how to improve the transportation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id="{5C28A8AD-2FFC-26FA-C795-9E27F64AAC02}"/>
              </a:ext>
            </a:extLst>
          </p:cNvPr>
          <p:cNvSpPr txBox="1">
            <a:spLocks noChangeArrowheads="1"/>
          </p:cNvSpPr>
          <p:nvPr/>
        </p:nvSpPr>
        <p:spPr bwMode="auto">
          <a:xfrm>
            <a:off x="304800" y="242092"/>
            <a:ext cx="816916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dirty="0">
                <a:solidFill>
                  <a:schemeClr val="tx2"/>
                </a:solidFill>
                <a:latin typeface="Gotham Book" pitchFamily="50" charset="0"/>
              </a:rPr>
              <a:t>Community Transportation Enhancement Concept Plan (typical) grounds the proposal for holistic, systematic  transportation enhancements</a:t>
            </a:r>
          </a:p>
        </p:txBody>
      </p:sp>
      <p:pic>
        <p:nvPicPr>
          <p:cNvPr id="11" name="Picture 10">
            <a:extLst>
              <a:ext uri="{FF2B5EF4-FFF2-40B4-BE49-F238E27FC236}">
                <a16:creationId xmlns:a16="http://schemas.microsoft.com/office/drawing/2014/main" id="{2C8DC89C-A3AF-1BB9-B8C2-92F1E1CEA3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248" y="1142525"/>
            <a:ext cx="7892463" cy="5460245"/>
          </a:xfrm>
          <a:prstGeom prst="rect">
            <a:avLst/>
          </a:prstGeom>
        </p:spPr>
      </p:pic>
    </p:spTree>
    <p:extLst>
      <p:ext uri="{BB962C8B-B14F-4D97-AF65-F5344CB8AC3E}">
        <p14:creationId xmlns:p14="http://schemas.microsoft.com/office/powerpoint/2010/main" val="195782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id="{95F1EE41-F126-A1BE-25F5-8FF3A30C813F}"/>
              </a:ext>
            </a:extLst>
          </p:cNvPr>
          <p:cNvSpPr txBox="1">
            <a:spLocks noChangeArrowheads="1"/>
          </p:cNvSpPr>
          <p:nvPr/>
        </p:nvSpPr>
        <p:spPr bwMode="auto">
          <a:xfrm>
            <a:off x="304800" y="381000"/>
            <a:ext cx="8305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dirty="0">
                <a:solidFill>
                  <a:schemeClr val="tx2"/>
                </a:solidFill>
                <a:latin typeface="Gotham Book" pitchFamily="50" charset="0"/>
              </a:rPr>
              <a:t>Projects Built: Entryways, wayfinding, highway crossings, sidewalks, trails and parks. Because communities are expanding out along highways, there is a demand for safe highway crossings (below left, Hudson Iowa underpass). Roadside parks help connect along highways and in natural areas, such as in Belle Plaine, Iowa (below, right).</a:t>
            </a:r>
          </a:p>
        </p:txBody>
      </p:sp>
      <p:grpSp>
        <p:nvGrpSpPr>
          <p:cNvPr id="4" name="Group 3">
            <a:extLst>
              <a:ext uri="{FF2B5EF4-FFF2-40B4-BE49-F238E27FC236}">
                <a16:creationId xmlns:a16="http://schemas.microsoft.com/office/drawing/2014/main" id="{9CED47F2-621B-1A67-C546-9D75C2AF0DE8}"/>
              </a:ext>
            </a:extLst>
          </p:cNvPr>
          <p:cNvGrpSpPr/>
          <p:nvPr/>
        </p:nvGrpSpPr>
        <p:grpSpPr>
          <a:xfrm>
            <a:off x="152400" y="1667846"/>
            <a:ext cx="8610600" cy="4580554"/>
            <a:chOff x="685800" y="1667846"/>
            <a:chExt cx="7772400" cy="3932855"/>
          </a:xfrm>
        </p:grpSpPr>
        <p:pic>
          <p:nvPicPr>
            <p:cNvPr id="5" name="Picture 4">
              <a:extLst>
                <a:ext uri="{FF2B5EF4-FFF2-40B4-BE49-F238E27FC236}">
                  <a16:creationId xmlns:a16="http://schemas.microsoft.com/office/drawing/2014/main" id="{4946572A-0682-67BC-05CC-F57E802984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056"/>
            <a:stretch/>
          </p:blipFill>
          <p:spPr>
            <a:xfrm>
              <a:off x="685800" y="1746031"/>
              <a:ext cx="4754180" cy="3854670"/>
            </a:xfrm>
            <a:prstGeom prst="rect">
              <a:avLst/>
            </a:prstGeom>
          </p:spPr>
        </p:pic>
        <p:pic>
          <p:nvPicPr>
            <p:cNvPr id="11" name="Picture 10">
              <a:extLst>
                <a:ext uri="{FF2B5EF4-FFF2-40B4-BE49-F238E27FC236}">
                  <a16:creationId xmlns:a16="http://schemas.microsoft.com/office/drawing/2014/main" id="{C6878F6F-2488-F3FB-044E-10655649B0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97681" y="1667846"/>
              <a:ext cx="2960519" cy="3912819"/>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3A3A3-8FD8-568A-C7C7-E8A66A9A74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990600"/>
            <a:ext cx="8077200" cy="5644561"/>
          </a:xfrm>
          <a:prstGeom prst="rect">
            <a:avLst/>
          </a:prstGeom>
        </p:spPr>
      </p:pic>
      <p:sp>
        <p:nvSpPr>
          <p:cNvPr id="7" name="TextBox 6">
            <a:extLst>
              <a:ext uri="{FF2B5EF4-FFF2-40B4-BE49-F238E27FC236}">
                <a16:creationId xmlns:a16="http://schemas.microsoft.com/office/drawing/2014/main" id="{0B78E25A-99AC-67A2-5259-F7E9A5B6B3EA}"/>
              </a:ext>
            </a:extLst>
          </p:cNvPr>
          <p:cNvSpPr txBox="1"/>
          <p:nvPr/>
        </p:nvSpPr>
        <p:spPr>
          <a:xfrm>
            <a:off x="614082" y="304800"/>
            <a:ext cx="7696200" cy="738664"/>
          </a:xfrm>
          <a:prstGeom prst="rect">
            <a:avLst/>
          </a:prstGeom>
          <a:noFill/>
        </p:spPr>
        <p:txBody>
          <a:bodyPr wrap="square" rtlCol="0">
            <a:spAutoFit/>
          </a:bodyPr>
          <a:lstStyle/>
          <a:p>
            <a:r>
              <a:rPr lang="en-US" sz="1400" dirty="0">
                <a:solidFill>
                  <a:schemeClr val="tx2"/>
                </a:solidFill>
                <a:latin typeface="+mn-lt"/>
              </a:rPr>
              <a:t>In town enhancements often include wayfinding and pedestrian crossings, parking and access.</a:t>
            </a:r>
          </a:p>
          <a:p>
            <a:r>
              <a:rPr lang="en-US" sz="1400" dirty="0">
                <a:solidFill>
                  <a:schemeClr val="tx2"/>
                </a:solidFill>
                <a:latin typeface="+mn-lt"/>
              </a:rPr>
              <a:t>These enhancements make communities more accessible and visitor friendly. Below, Audubon, Iowa enhancements completed as envisioned by the community in the program.</a:t>
            </a:r>
          </a:p>
        </p:txBody>
      </p:sp>
    </p:spTree>
    <p:extLst>
      <p:ext uri="{BB962C8B-B14F-4D97-AF65-F5344CB8AC3E}">
        <p14:creationId xmlns:p14="http://schemas.microsoft.com/office/powerpoint/2010/main" val="3509172628"/>
      </p:ext>
    </p:extLst>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590</Words>
  <Application>Microsoft Macintosh PowerPoint</Application>
  <PresentationFormat>On-screen Show (4:3)</PresentationFormat>
  <Paragraphs>31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Gotham Book</vt:lpstr>
      <vt:lpstr>Gotham Medium</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Jessica Fernandez</dc:creator>
  <cp:keywords/>
  <dc:description/>
  <cp:lastModifiedBy>Badenhope, Julia M [L A]</cp:lastModifiedBy>
  <cp:revision>53</cp:revision>
  <dcterms:created xsi:type="dcterms:W3CDTF">2008-08-04T14:33:55Z</dcterms:created>
  <dcterms:modified xsi:type="dcterms:W3CDTF">2022-10-03T18:01:22Z</dcterms:modified>
  <cp:category/>
</cp:coreProperties>
</file>