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367" r:id="rId3"/>
    <p:sldId id="334" r:id="rId4"/>
    <p:sldId id="333" r:id="rId5"/>
    <p:sldId id="364" r:id="rId6"/>
    <p:sldId id="366" r:id="rId7"/>
    <p:sldId id="287"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acia, Jennifer" initials="KJ" lastIdx="1" clrIdx="0">
    <p:extLst>
      <p:ext uri="{19B8F6BF-5375-455C-9EA6-DF929625EA0E}">
        <p15:presenceInfo xmlns:p15="http://schemas.microsoft.com/office/powerpoint/2012/main" userId="S::Jennifer.Kolacia@iowadot.us::8983a76c-6d79-4463-bde6-ad2b6f92c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53565A"/>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5574" autoAdjust="0"/>
  </p:normalViewPr>
  <p:slideViewPr>
    <p:cSldViewPr>
      <p:cViewPr varScale="1">
        <p:scale>
          <a:sx n="114" d="100"/>
          <a:sy n="114" d="100"/>
        </p:scale>
        <p:origin x="112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94" d="100"/>
          <a:sy n="94" d="100"/>
        </p:scale>
        <p:origin x="278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9/28/2022</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9/28/2022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pic>
        <p:nvPicPr>
          <p:cNvPr id="11" name="Picture 10">
            <a:extLst>
              <a:ext uri="{FF2B5EF4-FFF2-40B4-BE49-F238E27FC236}">
                <a16:creationId xmlns:a16="http://schemas.microsoft.com/office/drawing/2014/main" id="{1C68B666-719F-46AE-93F4-3B2C7EB9D63F}"/>
              </a:ext>
            </a:extLst>
          </p:cNvPr>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6782671" y="280808"/>
            <a:ext cx="2083435" cy="378460"/>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pic>
        <p:nvPicPr>
          <p:cNvPr id="11" name="Picture 10">
            <a:extLst>
              <a:ext uri="{FF2B5EF4-FFF2-40B4-BE49-F238E27FC236}">
                <a16:creationId xmlns:a16="http://schemas.microsoft.com/office/drawing/2014/main" id="{B558E3EC-BE20-4D81-AD21-FCF0BEECDCC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8022" y="507277"/>
            <a:ext cx="2083435" cy="378460"/>
          </a:xfrm>
          <a:prstGeom prst="rect">
            <a:avLst/>
          </a:prstGeom>
        </p:spPr>
      </p:pic>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828B9B9E-6F7A-40F0-B5CB-A879D2F3BBF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48246"/>
            <a:ext cx="2083435" cy="378460"/>
          </a:xfrm>
          <a:prstGeom prst="rect">
            <a:avLst/>
          </a:prstGeom>
        </p:spPr>
      </p:pic>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41DD0-2728-4ECE-949C-818D0D0D2617}"/>
              </a:ext>
            </a:extLst>
          </p:cNvPr>
          <p:cNvSpPr/>
          <p:nvPr userDrawn="1"/>
        </p:nvSpPr>
        <p:spPr>
          <a:xfrm>
            <a:off x="8604448" y="6453336"/>
            <a:ext cx="466794" cy="369332"/>
          </a:xfrm>
          <a:prstGeom prst="rect">
            <a:avLst/>
          </a:prstGeom>
        </p:spPr>
        <p:txBody>
          <a:bodyPr wrap="none">
            <a:spAutoFit/>
          </a:bodyPr>
          <a:lstStyle/>
          <a:p>
            <a:fld id="{5EF72394-20AE-4583-8A01-A144B1C77253}" type="slidenum">
              <a:rPr lang="en-US" sz="1800" smtClean="0">
                <a:solidFill>
                  <a:schemeClr val="bg2"/>
                </a:solidFill>
                <a:latin typeface="PT Sans" panose="020B0503020203020204" pitchFamily="34" charset="0"/>
              </a:rPr>
              <a:pPr/>
              <a:t>‹#›</a:t>
            </a:fld>
            <a:endParaRPr lang="en-US" dirty="0"/>
          </a:p>
        </p:txBody>
      </p:sp>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a:solidFill>
                  <a:schemeClr val="bg1"/>
                </a:solidFill>
                <a:latin typeface="PT Sans" panose="020B0503020203020204" pitchFamily="34" charset="0"/>
              </a:rPr>
              <a:t>October 10, </a:t>
            </a:r>
            <a:r>
              <a:rPr lang="en-US" b="1" dirty="0">
                <a:solidFill>
                  <a:schemeClr val="bg1"/>
                </a:solidFill>
                <a:latin typeface="PT Sans" panose="020B0503020203020204" pitchFamily="34" charset="0"/>
              </a:rPr>
              <a:t>2022</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426515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SFY2023</a:t>
            </a:r>
          </a:p>
          <a:p>
            <a:pPr lvl="1">
              <a:spcAft>
                <a:spcPts val="1200"/>
              </a:spcAft>
            </a:pPr>
            <a:r>
              <a:rPr lang="en-US" dirty="0"/>
              <a:t>Total number of projects awarded: 3</a:t>
            </a:r>
          </a:p>
          <a:p>
            <a:pPr lvl="1">
              <a:spcAft>
                <a:spcPts val="1200"/>
              </a:spcAft>
            </a:pPr>
            <a:r>
              <a:rPr lang="en-US" dirty="0"/>
              <a:t>Total project costs: $9,186,268</a:t>
            </a:r>
          </a:p>
          <a:p>
            <a:pPr lvl="1">
              <a:spcAft>
                <a:spcPts val="1200"/>
              </a:spcAft>
            </a:pPr>
            <a:r>
              <a:rPr lang="en-US" dirty="0"/>
              <a:t>Total amount awarded: $4,593,135</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2155240274"/>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$905,101</a:t>
                      </a:r>
                    </a:p>
                  </a:txBody>
                  <a:tcPr/>
                </a:tc>
                <a:tc>
                  <a:txBody>
                    <a:bodyPr/>
                    <a:lstStyle/>
                    <a:p>
                      <a:pPr algn="ctr"/>
                      <a:r>
                        <a:rPr lang="en-US" sz="1500" dirty="0">
                          <a:latin typeface="PT Sans" panose="020B0503020203020204"/>
                        </a:rPr>
                        <a:t>$452,550</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2023 current Road Use Tax Revenue (as of 8/31/2022)</a:t>
                      </a:r>
                    </a:p>
                  </a:txBody>
                  <a:tcPr>
                    <a:solidFill>
                      <a:schemeClr val="tx1"/>
                    </a:solidFill>
                  </a:tcPr>
                </a:tc>
                <a:tc>
                  <a:txBody>
                    <a:bodyPr/>
                    <a:lstStyle/>
                    <a:p>
                      <a:pPr algn="ctr"/>
                      <a:r>
                        <a:rPr lang="en-US" sz="1500" dirty="0">
                          <a:latin typeface="PT Sans" panose="020B0503020203020204"/>
                        </a:rPr>
                        <a:t>$1,974,336.84</a:t>
                      </a:r>
                    </a:p>
                  </a:txBody>
                  <a:tcPr/>
                </a:tc>
                <a:tc>
                  <a:txBody>
                    <a:bodyPr/>
                    <a:lstStyle/>
                    <a:p>
                      <a:pPr algn="ctr"/>
                      <a:r>
                        <a:rPr lang="en-US" sz="1500" dirty="0">
                          <a:latin typeface="PT Sans" panose="020B0503020203020204"/>
                        </a:rPr>
                        <a:t>$987,168.42</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Current Unobligated Balance (as of 8/31/2022)</a:t>
                      </a:r>
                    </a:p>
                  </a:txBody>
                  <a:tcPr>
                    <a:solidFill>
                      <a:schemeClr val="tx1"/>
                    </a:solidFill>
                  </a:tcPr>
                </a:tc>
                <a:tc>
                  <a:txBody>
                    <a:bodyPr/>
                    <a:lstStyle/>
                    <a:p>
                      <a:pPr algn="ctr"/>
                      <a:r>
                        <a:rPr lang="en-US" sz="1500" dirty="0">
                          <a:latin typeface="PT Sans" panose="020B0503020203020204"/>
                        </a:rPr>
                        <a:t>$5,173,985.18</a:t>
                      </a:r>
                    </a:p>
                  </a:txBody>
                  <a:tcPr/>
                </a:tc>
                <a:tc>
                  <a:txBody>
                    <a:bodyPr/>
                    <a:lstStyle/>
                    <a:p>
                      <a:pPr algn="ctr"/>
                      <a:r>
                        <a:rPr lang="en-US" sz="1500" dirty="0">
                          <a:solidFill>
                            <a:srgbClr val="FF0000"/>
                          </a:solidFill>
                          <a:latin typeface="PT Sans" panose="020B0503020203020204"/>
                        </a:rPr>
                        <a:t>($2,662,892.58)</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195" y="4941168"/>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F8D55A95-30AA-4930-9474-47E9277E041A}"/>
              </a:ext>
            </a:extLst>
          </p:cNvPr>
          <p:cNvSpPr>
            <a:spLocks noChangeAspect="1"/>
          </p:cNvSpPr>
          <p:nvPr/>
        </p:nvSpPr>
        <p:spPr>
          <a:xfrm>
            <a:off x="5428701" y="5517232"/>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7" name="Table 36">
            <a:extLst>
              <a:ext uri="{FF2B5EF4-FFF2-40B4-BE49-F238E27FC236}">
                <a16:creationId xmlns:a16="http://schemas.microsoft.com/office/drawing/2014/main" id="{C574A1DD-06F5-46CE-B099-68DF092FDA47}"/>
              </a:ext>
            </a:extLst>
          </p:cNvPr>
          <p:cNvGraphicFramePr>
            <a:graphicFrameLocks noGrp="1"/>
          </p:cNvGraphicFramePr>
          <p:nvPr>
            <p:extLst>
              <p:ext uri="{D42A27DB-BD31-4B8C-83A1-F6EECF244321}">
                <p14:modId xmlns:p14="http://schemas.microsoft.com/office/powerpoint/2010/main" val="3981319851"/>
              </p:ext>
            </p:extLst>
          </p:nvPr>
        </p:nvGraphicFramePr>
        <p:xfrm>
          <a:off x="63537" y="2476803"/>
          <a:ext cx="8896156" cy="944880"/>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39644126"/>
                    </a:ext>
                  </a:extLst>
                </a:gridCol>
                <a:gridCol w="1440160">
                  <a:extLst>
                    <a:ext uri="{9D8B030D-6E8A-4147-A177-3AD203B41FA5}">
                      <a16:colId xmlns:a16="http://schemas.microsoft.com/office/drawing/2014/main" val="2017251616"/>
                    </a:ext>
                  </a:extLst>
                </a:gridCol>
                <a:gridCol w="648072">
                  <a:extLst>
                    <a:ext uri="{9D8B030D-6E8A-4147-A177-3AD203B41FA5}">
                      <a16:colId xmlns:a16="http://schemas.microsoft.com/office/drawing/2014/main" val="4171870897"/>
                    </a:ext>
                  </a:extLst>
                </a:gridCol>
                <a:gridCol w="1296144">
                  <a:extLst>
                    <a:ext uri="{9D8B030D-6E8A-4147-A177-3AD203B41FA5}">
                      <a16:colId xmlns:a16="http://schemas.microsoft.com/office/drawing/2014/main" val="2636800708"/>
                    </a:ext>
                  </a:extLst>
                </a:gridCol>
                <a:gridCol w="1368152">
                  <a:extLst>
                    <a:ext uri="{9D8B030D-6E8A-4147-A177-3AD203B41FA5}">
                      <a16:colId xmlns:a16="http://schemas.microsoft.com/office/drawing/2014/main" val="4211151696"/>
                    </a:ext>
                  </a:extLst>
                </a:gridCol>
                <a:gridCol w="1451374">
                  <a:extLst>
                    <a:ext uri="{9D8B030D-6E8A-4147-A177-3AD203B41FA5}">
                      <a16:colId xmlns:a16="http://schemas.microsoft.com/office/drawing/2014/main" val="2695417228"/>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1,508 feet of Industrial Parkway SW located on the </a:t>
                      </a:r>
                      <a:r>
                        <a:rPr lang="en-US" sz="1400">
                          <a:solidFill>
                            <a:schemeClr val="tx2"/>
                          </a:solidFill>
                          <a:latin typeface="PT Sans" panose="020B0503020203020204" pitchFamily="34" charset="0"/>
                        </a:rPr>
                        <a:t>southwest side of town.</a:t>
                      </a:r>
                      <a:endParaRPr lang="en-US" sz="1400" dirty="0">
                        <a:solidFill>
                          <a:schemeClr val="tx2"/>
                        </a:solidFill>
                        <a:latin typeface="PT Sans" panose="020B0503020203020204" pitchFamily="34" charset="0"/>
                      </a:endParaRP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Dyersville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44</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$2,063,014</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$1,031,507</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10182"/>
                  </a:ext>
                </a:extLst>
              </a:tr>
            </a:tbl>
          </a:graphicData>
        </a:graphic>
      </p:graphicFrame>
    </p:spTree>
    <p:extLst>
      <p:ext uri="{BB962C8B-B14F-4D97-AF65-F5344CB8AC3E}">
        <p14:creationId xmlns:p14="http://schemas.microsoft.com/office/powerpoint/2010/main" val="129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Dyersville</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buNone/>
            </a:pPr>
            <a:r>
              <a:rPr lang="en-US" sz="1800" dirty="0">
                <a:latin typeface="PT Sans" panose="020B0503020203020204"/>
              </a:rPr>
              <a:t>Construction of approximately 1,508 feet of Industrial Parkway SW located on the southwest side of town. This project will provide access to four lots totaling more than 38 acres for industrial purposes.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$2,063,014</a:t>
            </a:r>
          </a:p>
          <a:p>
            <a:pPr marL="0" indent="0">
              <a:spcBef>
                <a:spcPts val="0"/>
              </a:spcBef>
              <a:buClr>
                <a:schemeClr val="tx1"/>
              </a:buClr>
              <a:buNone/>
              <a:defRPr/>
            </a:pPr>
            <a:r>
              <a:rPr lang="en-US" sz="1800" dirty="0">
                <a:latin typeface="PT Sans" panose="020B0503020203020204"/>
                <a:cs typeface="Arial" pitchFamily="34" charset="0"/>
              </a:rPr>
              <a:t>Requested:       $1,031,507  (50%)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6B69AE9-9E98-4E25-A56B-95B4F59258A9}"/>
              </a:ext>
            </a:extLst>
          </p:cNvPr>
          <p:cNvPicPr>
            <a:picLocks noChangeAspect="1"/>
          </p:cNvPicPr>
          <p:nvPr/>
        </p:nvPicPr>
        <p:blipFill>
          <a:blip r:embed="rId2"/>
          <a:stretch>
            <a:fillRect/>
          </a:stretch>
        </p:blipFill>
        <p:spPr>
          <a:xfrm>
            <a:off x="5076056" y="1754146"/>
            <a:ext cx="3456384" cy="2054731"/>
          </a:xfrm>
          <a:prstGeom prst="rect">
            <a:avLst/>
          </a:prstGeom>
          <a:ln>
            <a:solidFill>
              <a:schemeClr val="tx1">
                <a:lumMod val="50000"/>
              </a:schemeClr>
            </a:solidFill>
          </a:ln>
        </p:spPr>
      </p:pic>
      <p:pic>
        <p:nvPicPr>
          <p:cNvPr id="9" name="Picture 8">
            <a:extLst>
              <a:ext uri="{FF2B5EF4-FFF2-40B4-BE49-F238E27FC236}">
                <a16:creationId xmlns:a16="http://schemas.microsoft.com/office/drawing/2014/main" id="{96E63753-DFB9-4428-8755-CEDB95679CC5}"/>
              </a:ext>
            </a:extLst>
          </p:cNvPr>
          <p:cNvPicPr>
            <a:picLocks noChangeAspect="1"/>
          </p:cNvPicPr>
          <p:nvPr/>
        </p:nvPicPr>
        <p:blipFill>
          <a:blip r:embed="rId3"/>
          <a:stretch>
            <a:fillRect/>
          </a:stretch>
        </p:blipFill>
        <p:spPr>
          <a:xfrm>
            <a:off x="495666" y="3909362"/>
            <a:ext cx="6333329" cy="2682497"/>
          </a:xfrm>
          <a:prstGeom prst="rect">
            <a:avLst/>
          </a:prstGeom>
          <a:ln>
            <a:solidFill>
              <a:schemeClr val="tx1">
                <a:lumMod val="50000"/>
              </a:schemeClr>
            </a:solidFill>
          </a:ln>
        </p:spPr>
      </p:pic>
      <p:sp>
        <p:nvSpPr>
          <p:cNvPr id="12" name="Oval 11">
            <a:extLst>
              <a:ext uri="{FF2B5EF4-FFF2-40B4-BE49-F238E27FC236}">
                <a16:creationId xmlns:a16="http://schemas.microsoft.com/office/drawing/2014/main" id="{EAC3FD72-6336-4485-85C5-9721C0FB8A1B}"/>
              </a:ext>
            </a:extLst>
          </p:cNvPr>
          <p:cNvSpPr>
            <a:spLocks noChangeAspect="1"/>
          </p:cNvSpPr>
          <p:nvPr/>
        </p:nvSpPr>
        <p:spPr>
          <a:xfrm>
            <a:off x="5436096" y="3334848"/>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7277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Systems Planning Bureau</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15125</TotalTime>
  <Words>288</Words>
  <Application>Microsoft Office PowerPoint</Application>
  <PresentationFormat>On-screen Show (4:3)</PresentationFormat>
  <Paragraphs>63</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Local Development Project Evaluation Criteria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Kolacia, Jennifer</cp:lastModifiedBy>
  <cp:revision>473</cp:revision>
  <cp:lastPrinted>2022-08-02T09:42:29Z</cp:lastPrinted>
  <dcterms:created xsi:type="dcterms:W3CDTF">2014-05-10T08:44:16Z</dcterms:created>
  <dcterms:modified xsi:type="dcterms:W3CDTF">2022-09-28T14:12:23Z</dcterms:modified>
</cp:coreProperties>
</file>