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Fira Sans" panose="020B0503050000020004" pitchFamily="34" charset="0"/>
      <p:regular r:id="rId21"/>
      <p:bold r:id="rId22"/>
      <p:italic r:id="rId23"/>
      <p:boldItalic r:id="rId24"/>
    </p:embeddedFont>
    <p:embeddedFont>
      <p:font typeface="Georgia" panose="02040502050405020303" pitchFamily="18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9" roundtripDataSignature="AMtx7mhiw9J72hdHlmXxpMsJ86xW5SE4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96" y="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3defe1a7c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g13defe1a7cd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Marty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RISE Grants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Alicia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Andrew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255th Street/CF Industries Drive improvements (2016)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 Haynes Drive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260th Street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5" name="Google Shape;205;g13defe1a7cd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86038e001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g286038e001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 </a:t>
            </a:r>
            <a:endParaRPr/>
          </a:p>
        </p:txBody>
      </p:sp>
      <p:sp>
        <p:nvSpPr>
          <p:cNvPr id="218" name="Google Shape;218;g286038e0016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86d3ecc9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286d3ecc96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Barbara</a:t>
            </a:r>
            <a:endParaRPr/>
          </a:p>
        </p:txBody>
      </p:sp>
      <p:sp>
        <p:nvSpPr>
          <p:cNvPr id="233" name="Google Shape;233;g286d3ecc96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Barbara</a:t>
            </a:r>
            <a:endParaRPr/>
          </a:p>
        </p:txBody>
      </p:sp>
      <p:sp>
        <p:nvSpPr>
          <p:cNvPr id="247" name="Google Shape;2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515f85800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Barbara</a:t>
            </a:r>
            <a:endParaRPr/>
          </a:p>
        </p:txBody>
      </p:sp>
      <p:sp>
        <p:nvSpPr>
          <p:cNvPr id="264" name="Google Shape;264;g28515f8580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Michelle</a:t>
            </a: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•"/>
            </a:pPr>
            <a:r>
              <a:rPr lang="en-US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Thank you for meeting and working with us</a:t>
            </a:r>
            <a:endParaRPr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•"/>
            </a:pPr>
            <a:r>
              <a:rPr lang="en-US" b="0" i="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 The IDOT spent $5 million in the mid 2000s to repave the driving surface and address some structural issues.</a:t>
            </a:r>
            <a:endParaRPr/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Char char="•"/>
            </a:pPr>
            <a:r>
              <a:rPr lang="en-US" b="0" i="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Structure in critical need of replacement (fracture critical)</a:t>
            </a:r>
            <a:endParaRPr/>
          </a:p>
        </p:txBody>
      </p:sp>
      <p:sp>
        <p:nvSpPr>
          <p:cNvPr id="122" name="Google Shape;122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 i="0"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This should be the highest priority bridge replacement in Iowa  </a:t>
            </a:r>
            <a:endParaRPr/>
          </a:p>
        </p:txBody>
      </p:sp>
      <p:sp>
        <p:nvSpPr>
          <p:cNvPr id="138" name="Google Shape;13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Mark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3ed84d0c8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13ed84d0c86_2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Mark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8" name="Google Shape;168;g13ed84d0c86_2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RISE Grants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Alicia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Andrew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255th Street/CF Industries Drive improvements (2016)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 Haynes Drive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260th Street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3ee6854c0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13ee6854c07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Marty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RISE Grants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Alicia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Andrew Ave (new)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255th Street/CF Industries Drive improvements (2016)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 Haynes Drive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260th Street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g13ee6854c07_0_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mnahra@woodburycountyiowa.gov" TargetMode="External"/><Relationship Id="rId3" Type="http://schemas.openxmlformats.org/officeDocument/2006/relationships/image" Target="../media/image2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hyperlink" Target="mailto:mdougherty@sioux-city.org" TargetMode="External"/><Relationship Id="rId10" Type="http://schemas.openxmlformats.org/officeDocument/2006/relationships/image" Target="../media/image3.png"/><Relationship Id="rId4" Type="http://schemas.openxmlformats.org/officeDocument/2006/relationships/hyperlink" Target="mailto:MBostinelos@simpco.org" TargetMode="External"/><Relationship Id="rId9" Type="http://schemas.openxmlformats.org/officeDocument/2006/relationships/hyperlink" Target="mailto:bsloniker@siouxlandchamber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495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257300" y="2110582"/>
            <a:ext cx="9144000" cy="15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Fira Sans"/>
              <a:buNone/>
            </a:pPr>
            <a:r>
              <a:rPr lang="en-US" sz="8000" b="1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Iowa DOT Transportation Commission</a:t>
            </a:r>
            <a:endParaRPr/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308100" y="4192588"/>
            <a:ext cx="9144000" cy="998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October 10, 2023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</a:pPr>
            <a:r>
              <a:rPr lang="en-US" sz="3600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Okoboji, Iowa </a:t>
            </a:r>
            <a:endParaRPr/>
          </a:p>
        </p:txBody>
      </p:sp>
      <p:sp>
        <p:nvSpPr>
          <p:cNvPr id="90" name="Google Shape;90;p1"/>
          <p:cNvSpPr/>
          <p:nvPr/>
        </p:nvSpPr>
        <p:spPr>
          <a:xfrm>
            <a:off x="749300" y="1308100"/>
            <a:ext cx="64008" cy="2552700"/>
          </a:xfrm>
          <a:prstGeom prst="rect">
            <a:avLst/>
          </a:prstGeom>
          <a:solidFill>
            <a:srgbClr val="32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63200" y="6096000"/>
            <a:ext cx="1432183" cy="4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0" y="0"/>
            <a:ext cx="12192000" cy="279400"/>
          </a:xfrm>
          <a:prstGeom prst="rect">
            <a:avLst/>
          </a:prstGeom>
          <a:solidFill>
            <a:srgbClr val="32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3573" y="5428525"/>
            <a:ext cx="2365225" cy="127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9813" y="5363375"/>
            <a:ext cx="2030375" cy="140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300" y="5428525"/>
            <a:ext cx="1133875" cy="12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3defe1a7cd_0_3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g13defe1a7cd_0_3"/>
          <p:cNvSpPr txBox="1"/>
          <p:nvPr/>
        </p:nvSpPr>
        <p:spPr>
          <a:xfrm>
            <a:off x="838199" y="517525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09" name="Google Shape;209;g13defe1a7cd_0_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10" name="Google Shape;210;g13defe1a7cd_0_3" descr="dance dancing GIF by Alberto Pozo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13defe1a7cd_0_3"/>
          <p:cNvSpPr/>
          <p:nvPr/>
        </p:nvSpPr>
        <p:spPr>
          <a:xfrm>
            <a:off x="611225" y="509600"/>
            <a:ext cx="111366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Business Park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13defe1a7cd_0_3"/>
          <p:cNvSpPr txBox="1"/>
          <p:nvPr/>
        </p:nvSpPr>
        <p:spPr>
          <a:xfrm>
            <a:off x="611225" y="1401100"/>
            <a:ext cx="5040000" cy="76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Cold-Link new cold storage facility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185,000 SF (Began Phase II - addn 300,000 SF)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60 new jobs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$56M capital investment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Alicia Avenue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$2.6M road improvement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80% RISE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Industrial Rail Spur 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$1.375M new rail spur 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50% RRLG grant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13" name="Google Shape;213;g13defe1a7cd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4724" y="1401112"/>
            <a:ext cx="4254700" cy="23953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14" name="Google Shape;214;g13defe1a7cd_0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75425" y="3858000"/>
            <a:ext cx="3833298" cy="27514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6038e0016_1_0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286038e0016_1_0"/>
          <p:cNvSpPr txBox="1"/>
          <p:nvPr/>
        </p:nvSpPr>
        <p:spPr>
          <a:xfrm>
            <a:off x="1204924" y="509600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22" name="Google Shape;222;g286038e0016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223" name="Google Shape;223;g286038e0016_1_0" descr="dance dancing GIF by Alberto Pozo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86038e0016_1_0"/>
          <p:cNvSpPr/>
          <p:nvPr/>
        </p:nvSpPr>
        <p:spPr>
          <a:xfrm>
            <a:off x="293400" y="509600"/>
            <a:ext cx="1180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SIMPCO/SRTS New Facility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86038e0016_1_0"/>
          <p:cNvSpPr txBox="1"/>
          <p:nvPr/>
        </p:nvSpPr>
        <p:spPr>
          <a:xfrm>
            <a:off x="7170000" y="1557550"/>
            <a:ext cx="5022000" cy="47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Thank you to the DOT for their cooperation, support and partnership on this project.</a:t>
            </a: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building includes office space for both SIMPCO &amp; SRTS, indoor bus storage, a training room, breakroom and locker room.</a:t>
            </a: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Thank you to the DOT Commission for approving a Public Transit Infrastructure Grant (PTIG) $480,000 for bus wash system for new facility. </a:t>
            </a: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Ribbon cutting: October 20, 2023 at 12:30 PM.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g286038e0016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624" y="1423609"/>
            <a:ext cx="3811876" cy="179121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pic>
        <p:nvPicPr>
          <p:cNvPr id="227" name="Google Shape;227;g286038e0016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02875" y="1692512"/>
            <a:ext cx="3172424" cy="2245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8" name="Google Shape;228;g286038e0016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5575" y="3054224"/>
            <a:ext cx="3202925" cy="2280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286038e0016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0025" y="3879400"/>
            <a:ext cx="3662274" cy="25546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6d3ecc96c_0_0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286d3ecc96c_0_0"/>
          <p:cNvSpPr txBox="1"/>
          <p:nvPr/>
        </p:nvSpPr>
        <p:spPr>
          <a:xfrm>
            <a:off x="1204924" y="509600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37" name="Google Shape;237;g286d3ecc96c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38" name="Google Shape;238;g286d3ecc96c_0_0" descr="dance dancing GIF by Alberto Pozo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g286d3ecc96c_0_0"/>
          <p:cNvSpPr/>
          <p:nvPr/>
        </p:nvSpPr>
        <p:spPr>
          <a:xfrm>
            <a:off x="293400" y="509600"/>
            <a:ext cx="11804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RAGBRAI 50th  Anniversary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g286d3ecc96c_0_0"/>
          <p:cNvSpPr txBox="1"/>
          <p:nvPr/>
        </p:nvSpPr>
        <p:spPr>
          <a:xfrm>
            <a:off x="460375" y="1486225"/>
            <a:ext cx="11079600" cy="47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Started in Sioux City in 1973</a:t>
            </a: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30,000 registered riders</a:t>
            </a: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Unprecedented number of first-time riders </a:t>
            </a: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Fira Sans"/>
              <a:buChar char="•"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Thank you to Iowa DOT for your cooperation, communication,</a:t>
            </a: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and support</a:t>
            </a: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g286d3ecc96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9300" y="728463"/>
            <a:ext cx="4379300" cy="29188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2" name="Google Shape;242;g286d3ecc96c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74400" y="4010650"/>
            <a:ext cx="3849272" cy="2565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43" name="Google Shape;243;g286d3ecc96c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80700" y="4010650"/>
            <a:ext cx="3849277" cy="256555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44" name="Google Shape;244;g286d3ecc96c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1951" y="4397688"/>
            <a:ext cx="3107600" cy="20717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4400"/>
              <a:buFont typeface="Fira Sans"/>
              <a:buNone/>
            </a:pPr>
            <a:r>
              <a:rPr lang="en-US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Thank You</a:t>
            </a:r>
            <a:endParaRPr b="1" i="1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4400"/>
              <a:buFont typeface="Fira Sans"/>
              <a:buNone/>
            </a:pPr>
            <a:r>
              <a:rPr lang="en-US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Commissioner Charese Yanney</a:t>
            </a:r>
            <a:endParaRPr/>
          </a:p>
        </p:txBody>
      </p:sp>
      <p:sp>
        <p:nvSpPr>
          <p:cNvPr id="250" name="Google Shape;250;p11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1"/>
          <p:cNvSpPr txBox="1">
            <a:spLocks noGrp="1"/>
          </p:cNvSpPr>
          <p:nvPr>
            <p:ph type="sldNum" idx="12"/>
          </p:nvPr>
        </p:nvSpPr>
        <p:spPr>
          <a:xfrm>
            <a:off x="8610600" y="636612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252" name="Google Shape;252;p11"/>
          <p:cNvSpPr txBox="1"/>
          <p:nvPr/>
        </p:nvSpPr>
        <p:spPr>
          <a:xfrm>
            <a:off x="5629725" y="1690700"/>
            <a:ext cx="4838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53" name="Google Shape;25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7063" y="1729367"/>
            <a:ext cx="2252963" cy="339926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4" name="Google Shape;25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49314" y="5335157"/>
            <a:ext cx="401714" cy="30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8097" y="1924666"/>
            <a:ext cx="2391125" cy="24603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6" name="Google Shape;25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3989" y="2198851"/>
            <a:ext cx="3336011" cy="24603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7" name="Google Shape;25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825" y="3526543"/>
            <a:ext cx="2111470" cy="16020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58" name="Google Shape;258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7">
            <a:alphaModFix/>
          </a:blip>
          <a:srcRect/>
          <a:stretch/>
        </p:blipFill>
        <p:spPr>
          <a:xfrm>
            <a:off x="250250" y="6150496"/>
            <a:ext cx="1515000" cy="4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04019" y="5487557"/>
            <a:ext cx="1249788" cy="124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62260" y="5582361"/>
            <a:ext cx="2048434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91400" y="5582350"/>
            <a:ext cx="1657050" cy="11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8515f85800_1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4400"/>
              <a:buFont typeface="Fira Sans"/>
              <a:buNone/>
            </a:pPr>
            <a:r>
              <a:rPr lang="en-US" b="1" i="1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Thank You!</a:t>
            </a:r>
            <a:endParaRPr/>
          </a:p>
        </p:txBody>
      </p:sp>
      <p:pic>
        <p:nvPicPr>
          <p:cNvPr id="267" name="Google Shape;267;g28515f85800_1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0250" y="6150496"/>
            <a:ext cx="1515000" cy="4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28515f85800_1_0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28515f85800_1_0"/>
          <p:cNvSpPr txBox="1">
            <a:spLocks noGrp="1"/>
          </p:cNvSpPr>
          <p:nvPr>
            <p:ph type="sldNum" idx="12"/>
          </p:nvPr>
        </p:nvSpPr>
        <p:spPr>
          <a:xfrm>
            <a:off x="8610600" y="6366124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270" name="Google Shape;270;g28515f85800_1_0"/>
          <p:cNvSpPr txBox="1"/>
          <p:nvPr/>
        </p:nvSpPr>
        <p:spPr>
          <a:xfrm>
            <a:off x="1986000" y="2106633"/>
            <a:ext cx="48387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Contact: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Michelle Bostinelos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SIMPCO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MBostinelos@simpco.org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Marty Dougherty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City of Sioux City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mdougherty@sioux-city.org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71" name="Google Shape;271;g28515f85800_1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104019" y="5487557"/>
            <a:ext cx="1249788" cy="124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28515f85800_1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62260" y="5582361"/>
            <a:ext cx="2048434" cy="124978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28515f85800_1_0"/>
          <p:cNvSpPr txBox="1"/>
          <p:nvPr/>
        </p:nvSpPr>
        <p:spPr>
          <a:xfrm>
            <a:off x="5707450" y="2210963"/>
            <a:ext cx="4838700" cy="34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Mark Nahra, P.E.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Woodbury County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mnahra@woodburycountyiowa.gov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sng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Barbara Sloniker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Siouxland Chamber of Commerce</a:t>
            </a:r>
            <a:endParaRPr sz="1400" b="0" i="1" u="none" strike="noStrike" cap="none">
              <a:solidFill>
                <a:srgbClr val="76767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767676"/>
                </a:solidFill>
                <a:uFill>
                  <a:noFill/>
                </a:uFill>
                <a:latin typeface="Fira Sans"/>
                <a:ea typeface="Fira Sans"/>
                <a:cs typeface="Fira Sans"/>
                <a:sym typeface="Fira San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bsloniker@siouxlandchamber.com</a:t>
            </a: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74" name="Google Shape;274;g28515f85800_1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91400" y="5582350"/>
            <a:ext cx="1657050" cy="114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/>
          <p:nvPr/>
        </p:nvSpPr>
        <p:spPr>
          <a:xfrm>
            <a:off x="0" y="0"/>
            <a:ext cx="12192000" cy="1674796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>
            <a:spLocks noGrp="1"/>
          </p:cNvSpPr>
          <p:nvPr>
            <p:ph type="ctrTitle"/>
          </p:nvPr>
        </p:nvSpPr>
        <p:spPr>
          <a:xfrm>
            <a:off x="1102359" y="310414"/>
            <a:ext cx="9144000" cy="113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Fira Sans"/>
              <a:buNone/>
            </a:pPr>
            <a:r>
              <a:rPr lang="en-US" sz="5000" b="1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Presenters </a:t>
            </a: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838200" y="310415"/>
            <a:ext cx="45719" cy="1135781"/>
          </a:xfrm>
          <a:prstGeom prst="rect">
            <a:avLst/>
          </a:prstGeom>
          <a:solidFill>
            <a:srgbClr val="32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5" name="Google Shape;105;p2"/>
          <p:cNvSpPr txBox="1"/>
          <p:nvPr/>
        </p:nvSpPr>
        <p:spPr>
          <a:xfrm>
            <a:off x="590550" y="1985210"/>
            <a:ext cx="44007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Michelle Bostinelos</a:t>
            </a:r>
            <a:r>
              <a:rPr lang="en-US"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1800" b="0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Executive Director – SIMPCO</a:t>
            </a:r>
            <a:endParaRPr sz="1800" i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Marty Dougherty</a:t>
            </a:r>
            <a:r>
              <a:rPr lang="en-US" sz="1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</a:t>
            </a:r>
            <a:r>
              <a:rPr lang="en-US" sz="1800" i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Economic &amp; Community Development Director – City of Sioux City</a:t>
            </a:r>
            <a:endParaRPr sz="1800" i="1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Mark Nahra, P.E.,</a:t>
            </a:r>
            <a:r>
              <a:rPr lang="en-US"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Woodbury County Engineer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Barbara Sloniker</a:t>
            </a:r>
            <a:r>
              <a:rPr lang="en-US" sz="1800" b="0" i="1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 Executive Vice President – Siouxland Chamber of Commerce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9675" y="1894025"/>
            <a:ext cx="6372276" cy="40145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/>
          <p:nvPr/>
        </p:nvSpPr>
        <p:spPr>
          <a:xfrm>
            <a:off x="0" y="-85344"/>
            <a:ext cx="12192000" cy="1674796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3"/>
          <p:cNvSpPr txBox="1">
            <a:spLocks noGrp="1"/>
          </p:cNvSpPr>
          <p:nvPr>
            <p:ph type="ctrTitle"/>
          </p:nvPr>
        </p:nvSpPr>
        <p:spPr>
          <a:xfrm>
            <a:off x="1102359" y="310414"/>
            <a:ext cx="9144000" cy="113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Fira Sans"/>
              <a:buNone/>
            </a:pPr>
            <a:r>
              <a:rPr lang="en-US" sz="5000" b="1" i="1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Overview </a:t>
            </a:r>
            <a:endParaRPr/>
          </a:p>
        </p:txBody>
      </p:sp>
      <p:sp>
        <p:nvSpPr>
          <p:cNvPr id="114" name="Google Shape;114;p3"/>
          <p:cNvSpPr/>
          <p:nvPr/>
        </p:nvSpPr>
        <p:spPr>
          <a:xfrm>
            <a:off x="838200" y="310415"/>
            <a:ext cx="45719" cy="1135781"/>
          </a:xfrm>
          <a:prstGeom prst="rect">
            <a:avLst/>
          </a:prstGeom>
          <a:solidFill>
            <a:srgbClr val="323B6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277584" y="1737710"/>
            <a:ext cx="4259700" cy="5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Gordon Drive Viaduct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Southbridge Interchange &amp; Business Park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SIMPCO/SRTS New Facility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</a:t>
            </a:r>
            <a:r>
              <a:rPr lang="en-US" sz="2000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AGBRAI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6" name="Google Shape;1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7283" y="1822612"/>
            <a:ext cx="6684294" cy="44534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18" name="Google Shape;118;p3"/>
          <p:cNvSpPr txBox="1"/>
          <p:nvPr/>
        </p:nvSpPr>
        <p:spPr>
          <a:xfrm>
            <a:off x="4612875" y="6320300"/>
            <a:ext cx="25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 Credit: Howard R. Green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761999" y="312725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4400"/>
              <a:buFont typeface="Fira Sans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Gordon Drive Viaduct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27" name="Google Shape;127;p4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 descr="april fools joke GIF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 descr="april fools joke GIF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4" descr="killing eve popcorn GIF by BBC America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 descr="https://i.giphy.com/media/y8Mz1yj13s3kI/giphy.webp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4" descr="https://i.giphy.com/media/y8Mz1yj13s3kI/giphy.webp"/>
          <p:cNvSpPr/>
          <p:nvPr/>
        </p:nvSpPr>
        <p:spPr>
          <a:xfrm>
            <a:off x="917575" y="6175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 txBox="1"/>
          <p:nvPr/>
        </p:nvSpPr>
        <p:spPr>
          <a:xfrm>
            <a:off x="530100" y="1267600"/>
            <a:ext cx="5565900" cy="82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Originally constructed in 1936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Iowa’s longest grade separation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Replacement will be in conjunction with Bacon Creek conduit which was built in 1909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Key arterial in transportation rich zone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Pedestrians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Vehicles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Railroads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Carries 25,000 vehicles daily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Estimated cost to replace viaduct: over $140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million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Estimated cost to replace Bacon Creek Conduit: $35 million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Public meeting on preferred alternative spring 2024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Multi-year construction scheduled to begin in 2028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34" name="Google Shape;13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8350" y="517525"/>
            <a:ext cx="5203791" cy="582554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 txBox="1"/>
          <p:nvPr/>
        </p:nvSpPr>
        <p:spPr>
          <a:xfrm>
            <a:off x="838199" y="517525"/>
            <a:ext cx="10668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67676"/>
              </a:buClr>
              <a:buSzPts val="4400"/>
              <a:buFont typeface="Fira Sans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Gordon Drive Viaduct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43" name="Google Shape;143;p5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" descr="april fools joke GIF"/>
          <p:cNvSpPr/>
          <p:nvPr/>
        </p:nvSpPr>
        <p:spPr>
          <a:xfrm>
            <a:off x="307975" y="79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 descr="april fools joke GIF"/>
          <p:cNvSpPr/>
          <p:nvPr/>
        </p:nvSpPr>
        <p:spPr>
          <a:xfrm>
            <a:off x="460375" y="1603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 descr="killing eve popcorn GIF by BBC America"/>
          <p:cNvSpPr/>
          <p:nvPr/>
        </p:nvSpPr>
        <p:spPr>
          <a:xfrm>
            <a:off x="612775" y="3127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 descr="https://i.giphy.com/media/y8Mz1yj13s3kI/giphy.webp"/>
          <p:cNvSpPr/>
          <p:nvPr/>
        </p:nvSpPr>
        <p:spPr>
          <a:xfrm>
            <a:off x="765175" y="4651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 descr="https://i.giphy.com/media/y8Mz1yj13s3kI/giphy.webp"/>
          <p:cNvSpPr/>
          <p:nvPr/>
        </p:nvSpPr>
        <p:spPr>
          <a:xfrm>
            <a:off x="917575" y="617537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5"/>
          <p:cNvSpPr txBox="1"/>
          <p:nvPr/>
        </p:nvSpPr>
        <p:spPr>
          <a:xfrm>
            <a:off x="372800" y="1603741"/>
            <a:ext cx="4910400" cy="73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Serves as a regional connection for emergency services, economic development, and overall mobility for vehicles,  pedestrians, and rail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Connects east and west sides of Sioux City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Critical to get funding in place now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Partners should make every effort to take advantage of 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ederal funding through IIJA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50" name="Google Shape;150;p5" descr="IDOT places Gordon Drive in preservation area ahead of viaduct replacement  | Local news | siouxcityjournal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8157" y="1180306"/>
            <a:ext cx="4471067" cy="335271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51" name="Google Shape;15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65174" y="3571875"/>
            <a:ext cx="5276736" cy="2906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52" name="Google Shape;152;p5"/>
          <p:cNvSpPr txBox="1"/>
          <p:nvPr/>
        </p:nvSpPr>
        <p:spPr>
          <a:xfrm>
            <a:off x="5283200" y="6478475"/>
            <a:ext cx="2565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Photo Credit: Sioux City Journal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838199" y="517525"/>
            <a:ext cx="10668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0" name="Google Shape;160;p6"/>
          <p:cNvSpPr txBox="1">
            <a:spLocks noGrp="1"/>
          </p:cNvSpPr>
          <p:nvPr>
            <p:ph type="sldNum" idx="12"/>
          </p:nvPr>
        </p:nvSpPr>
        <p:spPr>
          <a:xfrm>
            <a:off x="8610600" y="64325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61" name="Google Shape;161;p6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6"/>
          <p:cNvSpPr/>
          <p:nvPr/>
        </p:nvSpPr>
        <p:spPr>
          <a:xfrm>
            <a:off x="393900" y="513538"/>
            <a:ext cx="111123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Interchange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 txBox="1"/>
          <p:nvPr/>
        </p:nvSpPr>
        <p:spPr>
          <a:xfrm>
            <a:off x="393900" y="1289975"/>
            <a:ext cx="5808000" cy="70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interchange 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with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I-29 located south of Sioux City between Airport/Sergeant Bluff and Port Neal interchanges has been approved.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Woodbury County has signed an agreement with the Iowa DOT for design and construction of the new interchange.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Project has been accelerated: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FY 202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5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Right-of-Way acquisitions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FY 202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6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Construction of interchange and approach roads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/>
          </a:blip>
          <a:srcRect b="17728"/>
          <a:stretch/>
        </p:blipFill>
        <p:spPr>
          <a:xfrm>
            <a:off x="6201900" y="1878818"/>
            <a:ext cx="5630475" cy="29464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3ed84d0c86_2_12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13ed84d0c86_2_12"/>
          <p:cNvSpPr txBox="1"/>
          <p:nvPr/>
        </p:nvSpPr>
        <p:spPr>
          <a:xfrm>
            <a:off x="838199" y="517525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2" name="Google Shape;172;g13ed84d0c86_2_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73" name="Google Shape;173;g13ed84d0c86_2_12" descr="dance dancing GIF by Alberto Pozo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13ed84d0c86_2_12"/>
          <p:cNvSpPr/>
          <p:nvPr/>
        </p:nvSpPr>
        <p:spPr>
          <a:xfrm>
            <a:off x="393900" y="513538"/>
            <a:ext cx="111123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Interchange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13ed84d0c86_2_12"/>
          <p:cNvSpPr txBox="1"/>
          <p:nvPr/>
        </p:nvSpPr>
        <p:spPr>
          <a:xfrm>
            <a:off x="329150" y="1400800"/>
            <a:ext cx="5808000" cy="4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●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Iowa DOT has hired HNTB to do design work on the project.  Preliminary design is ongoing and on schedule for a January 2026 project letting.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County </a:t>
            </a: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is responsible for project funding and is seeking federal grants to help fund the estimate $28.1 million construction project.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●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County appreciates the Iowa DOT and their staff handling the design, right of way acquisition and construction supervision for the project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.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●"/>
            </a:pPr>
            <a:r>
              <a:rPr lang="en-US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The County requests that Iowa DOT provides a letter of support for our INFRA and RURAL competitive grant applications through BIL. </a:t>
            </a: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 </a:t>
            </a: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76" name="Google Shape;176;g13ed84d0c86_2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914325"/>
            <a:ext cx="5943599" cy="34717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177" name="Google Shape;177;g13ed84d0c86_2_12"/>
          <p:cNvSpPr txBox="1"/>
          <p:nvPr/>
        </p:nvSpPr>
        <p:spPr>
          <a:xfrm>
            <a:off x="1509750" y="1687375"/>
            <a:ext cx="568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7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7"/>
          <p:cNvSpPr txBox="1"/>
          <p:nvPr/>
        </p:nvSpPr>
        <p:spPr>
          <a:xfrm>
            <a:off x="838199" y="517525"/>
            <a:ext cx="106680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5" name="Google Shape;18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86" name="Google Shape;186;p7" descr="dance dancing GIF by Alberto Pozo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7"/>
          <p:cNvSpPr/>
          <p:nvPr/>
        </p:nvSpPr>
        <p:spPr>
          <a:xfrm>
            <a:off x="611225" y="509600"/>
            <a:ext cx="111366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Business Park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875" y="1263550"/>
            <a:ext cx="7189825" cy="55036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3ee6854c07_0_11"/>
          <p:cNvSpPr/>
          <p:nvPr/>
        </p:nvSpPr>
        <p:spPr>
          <a:xfrm>
            <a:off x="0" y="0"/>
            <a:ext cx="12192000" cy="365100"/>
          </a:xfrm>
          <a:prstGeom prst="rect">
            <a:avLst/>
          </a:prstGeom>
          <a:solidFill>
            <a:srgbClr val="546495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g13ee6854c07_0_11"/>
          <p:cNvSpPr txBox="1"/>
          <p:nvPr/>
        </p:nvSpPr>
        <p:spPr>
          <a:xfrm>
            <a:off x="838199" y="517525"/>
            <a:ext cx="10668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 sz="4400" b="1" i="1" u="none" strike="noStrike" cap="none">
              <a:solidFill>
                <a:srgbClr val="76767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96" name="Google Shape;196;g13ee6854c07_0_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97" name="Google Shape;197;g13ee6854c07_0_11" descr="dance dancing GIF by Alberto Pozo"/>
          <p:cNvSpPr/>
          <p:nvPr/>
        </p:nvSpPr>
        <p:spPr>
          <a:xfrm>
            <a:off x="15557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13ee6854c07_0_11"/>
          <p:cNvSpPr/>
          <p:nvPr/>
        </p:nvSpPr>
        <p:spPr>
          <a:xfrm>
            <a:off x="611225" y="509600"/>
            <a:ext cx="111366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1" u="none" strike="noStrike" cap="none">
                <a:solidFill>
                  <a:srgbClr val="767676"/>
                </a:solidFill>
                <a:latin typeface="Fira Sans"/>
                <a:ea typeface="Fira Sans"/>
                <a:cs typeface="Fira Sans"/>
                <a:sym typeface="Fira Sans"/>
              </a:rPr>
              <a:t>Southbridge Business Park 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3ee6854c07_0_11"/>
          <p:cNvSpPr txBox="1"/>
          <p:nvPr/>
        </p:nvSpPr>
        <p:spPr>
          <a:xfrm>
            <a:off x="460375" y="1453525"/>
            <a:ext cx="5070300" cy="6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Sabre Industries Galvanizer Expansion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101,000 SF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76 new jobs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$25M capital investment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Andrew Avenue 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$1.3M road improvement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○"/>
            </a:pPr>
            <a:r>
              <a:rPr lang="en-US" sz="20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50% RISE</a:t>
            </a: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34290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1714500" marR="0" lvl="3" indent="-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00" name="Google Shape;200;g13ee6854c07_0_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4325" y="4051750"/>
            <a:ext cx="4102149" cy="23747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01" name="Google Shape;201;g13ee6854c07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4325" y="1358700"/>
            <a:ext cx="4102149" cy="24901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774</Words>
  <Application>Microsoft Office PowerPoint</Application>
  <PresentationFormat>Widescreen</PresentationFormat>
  <Paragraphs>222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Georgia</vt:lpstr>
      <vt:lpstr>Calibri</vt:lpstr>
      <vt:lpstr>Fira Sans</vt:lpstr>
      <vt:lpstr>Office Theme</vt:lpstr>
      <vt:lpstr>Iowa DOT Transportation Commission</vt:lpstr>
      <vt:lpstr>Presenters </vt:lpstr>
      <vt:lpstr>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Commissioner Charese Yanney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Iowa DOT Transportation Commission</dc:title>
  <dc:creator>Jesse Glade</dc:creator>
  <cp:lastModifiedBy>Michelle Bostinelos</cp:lastModifiedBy>
  <cp:revision>2</cp:revision>
  <dcterms:created xsi:type="dcterms:W3CDTF">2017-02-28T20:11:45Z</dcterms:created>
  <dcterms:modified xsi:type="dcterms:W3CDTF">2023-10-04T21:56:39Z</dcterms:modified>
</cp:coreProperties>
</file>