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9" r:id="rId2"/>
    <p:sldId id="258" r:id="rId3"/>
    <p:sldId id="270" r:id="rId4"/>
    <p:sldId id="905" r:id="rId5"/>
    <p:sldId id="908" r:id="rId6"/>
    <p:sldId id="909" r:id="rId7"/>
    <p:sldId id="268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2" d="100"/>
          <a:sy n="52" d="100"/>
        </p:scale>
        <p:origin x="72" y="13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2258</c:v>
                </c:pt>
                <c:pt idx="1">
                  <c:v>2351</c:v>
                </c:pt>
                <c:pt idx="2">
                  <c:v>2667</c:v>
                </c:pt>
                <c:pt idx="3">
                  <c:v>2924</c:v>
                </c:pt>
                <c:pt idx="4">
                  <c:v>3009</c:v>
                </c:pt>
                <c:pt idx="5">
                  <c:v>3106</c:v>
                </c:pt>
                <c:pt idx="6">
                  <c:v>3034</c:v>
                </c:pt>
                <c:pt idx="7">
                  <c:v>3084</c:v>
                </c:pt>
                <c:pt idx="8">
                  <c:v>2968</c:v>
                </c:pt>
                <c:pt idx="9">
                  <c:v>2976</c:v>
                </c:pt>
                <c:pt idx="10">
                  <c:v>2745</c:v>
                </c:pt>
                <c:pt idx="11">
                  <c:v>2657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2322</c:v>
                </c:pt>
                <c:pt idx="1">
                  <c:v>2564</c:v>
                </c:pt>
                <c:pt idx="2">
                  <c:v>2256</c:v>
                </c:pt>
                <c:pt idx="3">
                  <c:v>1898</c:v>
                </c:pt>
                <c:pt idx="4">
                  <c:v>2307</c:v>
                </c:pt>
                <c:pt idx="5">
                  <c:v>2688</c:v>
                </c:pt>
                <c:pt idx="6">
                  <c:v>2753</c:v>
                </c:pt>
                <c:pt idx="7">
                  <c:v>2842</c:v>
                </c:pt>
                <c:pt idx="8">
                  <c:v>2767</c:v>
                </c:pt>
                <c:pt idx="9">
                  <c:v>2728</c:v>
                </c:pt>
                <c:pt idx="10">
                  <c:v>2419</c:v>
                </c:pt>
                <c:pt idx="11">
                  <c:v>2338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2185</c:v>
                </c:pt>
                <c:pt idx="1">
                  <c:v>2233</c:v>
                </c:pt>
                <c:pt idx="2">
                  <c:v>2634</c:v>
                </c:pt>
                <c:pt idx="3">
                  <c:v>2849</c:v>
                </c:pt>
                <c:pt idx="4">
                  <c:v>2941</c:v>
                </c:pt>
                <c:pt idx="5">
                  <c:v>3051</c:v>
                </c:pt>
                <c:pt idx="6">
                  <c:v>3002</c:v>
                </c:pt>
                <c:pt idx="7">
                  <c:v>3021</c:v>
                </c:pt>
                <c:pt idx="8">
                  <c:v>2990</c:v>
                </c:pt>
                <c:pt idx="9">
                  <c:v>2947</c:v>
                </c:pt>
                <c:pt idx="10">
                  <c:v>2770</c:v>
                </c:pt>
                <c:pt idx="11">
                  <c:v>2596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2282</c:v>
                </c:pt>
                <c:pt idx="1">
                  <c:v>2495</c:v>
                </c:pt>
                <c:pt idx="2">
                  <c:v>2662</c:v>
                </c:pt>
                <c:pt idx="3">
                  <c:v>2799</c:v>
                </c:pt>
                <c:pt idx="4">
                  <c:v>2984</c:v>
                </c:pt>
                <c:pt idx="5">
                  <c:v>3006</c:v>
                </c:pt>
                <c:pt idx="6">
                  <c:v>2915</c:v>
                </c:pt>
                <c:pt idx="7">
                  <c:v>2980</c:v>
                </c:pt>
                <c:pt idx="8">
                  <c:v>2981</c:v>
                </c:pt>
                <c:pt idx="9">
                  <c:v>2982</c:v>
                </c:pt>
                <c:pt idx="10">
                  <c:v>2715</c:v>
                </c:pt>
                <c:pt idx="11">
                  <c:v>2465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2351</c:v>
                </c:pt>
                <c:pt idx="1">
                  <c:v>2474</c:v>
                </c:pt>
                <c:pt idx="2">
                  <c:v>2627</c:v>
                </c:pt>
                <c:pt idx="3">
                  <c:v>2865</c:v>
                </c:pt>
                <c:pt idx="4">
                  <c:v>3055</c:v>
                </c:pt>
                <c:pt idx="5">
                  <c:v>3095</c:v>
                </c:pt>
                <c:pt idx="6">
                  <c:v>2977</c:v>
                </c:pt>
                <c:pt idx="7">
                  <c:v>3017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0C-4B5E-8B02-9A8FB8505B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  <c:max val="3200"/>
          <c:min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10/2/2023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10/2/2023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10/2/2023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October 9, 2023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US total rail carloads</a:t>
            </a:r>
          </a:p>
          <a:p>
            <a:r>
              <a:rPr lang="en-US" dirty="0"/>
              <a:t>Commercial air service passenger counts</a:t>
            </a:r>
          </a:p>
          <a:p>
            <a:r>
              <a:rPr lang="en-US" dirty="0"/>
              <a:t>Vehicular traffic</a:t>
            </a:r>
          </a:p>
          <a:p>
            <a:r>
              <a:rPr lang="en-US" dirty="0"/>
              <a:t>Mississippi River and Panama Canal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0ED503-1E17-B25E-1906-B65D51FD9E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541"/>
            <a:ext cx="9144000" cy="6514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B141F1-BC47-B335-9D5C-77164331D5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860"/>
            <a:ext cx="9156514" cy="5479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3128303"/>
              </p:ext>
            </p:extLst>
          </p:nvPr>
        </p:nvGraphicFramePr>
        <p:xfrm>
          <a:off x="195943" y="1045027"/>
          <a:ext cx="8645978" cy="5453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4498" y="76101"/>
            <a:ext cx="7886700" cy="8517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State Vehicle Miles of Travel</a:t>
            </a:r>
          </a:p>
          <a:p>
            <a:r>
              <a:rPr lang="en-US" sz="2400" dirty="0"/>
              <a:t>(through August 2023)</a:t>
            </a:r>
          </a:p>
        </p:txBody>
      </p:sp>
    </p:spTree>
    <p:extLst>
      <p:ext uri="{BB962C8B-B14F-4D97-AF65-F5344CB8AC3E}">
        <p14:creationId xmlns:p14="http://schemas.microsoft.com/office/powerpoint/2010/main" val="1715129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7A319-A39E-BC45-31D7-AB54C4E9A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524" y="112577"/>
            <a:ext cx="7886700" cy="1325563"/>
          </a:xfrm>
        </p:spPr>
        <p:txBody>
          <a:bodyPr/>
          <a:lstStyle/>
          <a:p>
            <a:r>
              <a:rPr lang="en-US" dirty="0"/>
              <a:t>Mississippi River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FB38F-4792-6FDD-78F9-66C4E10E4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233" y="989602"/>
            <a:ext cx="7886700" cy="2694124"/>
          </a:xfrm>
        </p:spPr>
        <p:txBody>
          <a:bodyPr/>
          <a:lstStyle/>
          <a:p>
            <a:r>
              <a:rPr lang="en-US" dirty="0"/>
              <a:t>Water levels have been falling since June and expected to continue to drop.</a:t>
            </a:r>
          </a:p>
          <a:p>
            <a:r>
              <a:rPr lang="en-US" dirty="0"/>
              <a:t>Result is barges are not fully loaded with grain causing reduced barge supply.</a:t>
            </a:r>
          </a:p>
          <a:p>
            <a:r>
              <a:rPr lang="en-US" dirty="0"/>
              <a:t>Barge transport rates are higher because of the tight supply.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02A42-A8B4-1EE8-2DA3-ED6108B8F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FEC2EF8-D94C-5C7C-B5E4-5CE4F3FA8986}"/>
              </a:ext>
            </a:extLst>
          </p:cNvPr>
          <p:cNvSpPr txBox="1">
            <a:spLocks/>
          </p:cNvSpPr>
          <p:nvPr/>
        </p:nvSpPr>
        <p:spPr>
          <a:xfrm>
            <a:off x="563336" y="3582943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Panama Canal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648644-78BE-1240-7C24-BE6E966CF6F1}"/>
              </a:ext>
            </a:extLst>
          </p:cNvPr>
          <p:cNvSpPr txBox="1">
            <a:spLocks/>
          </p:cNvSpPr>
          <p:nvPr/>
        </p:nvSpPr>
        <p:spPr>
          <a:xfrm>
            <a:off x="511085" y="4529635"/>
            <a:ext cx="7886700" cy="2694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Drought has reduced the amount of freshwater available to use for the lock system</a:t>
            </a:r>
          </a:p>
          <a:p>
            <a:r>
              <a:rPr lang="en-US" dirty="0"/>
              <a:t>Maximum ships per day will be restricted to 31 – normal is 36 to 38.</a:t>
            </a:r>
          </a:p>
          <a:p>
            <a:r>
              <a:rPr lang="en-US" dirty="0"/>
              <a:t>95 boats waiting to transit the canal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885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29488</TotalTime>
  <Words>127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Transportation Trends Update </vt:lpstr>
      <vt:lpstr>Overview</vt:lpstr>
      <vt:lpstr>PowerPoint Presentation</vt:lpstr>
      <vt:lpstr>PowerPoint Presentation</vt:lpstr>
      <vt:lpstr>Monthly State Vehicle Miles of Travel (through August 2023)</vt:lpstr>
      <vt:lpstr>Mississippi River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251</cp:revision>
  <cp:lastPrinted>2023-09-01T14:59:38Z</cp:lastPrinted>
  <dcterms:created xsi:type="dcterms:W3CDTF">2020-06-02T12:58:37Z</dcterms:created>
  <dcterms:modified xsi:type="dcterms:W3CDTF">2023-10-02T19:39:43Z</dcterms:modified>
</cp:coreProperties>
</file>