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0" r:id="rId4"/>
    <p:sldId id="905" r:id="rId5"/>
    <p:sldId id="908" r:id="rId6"/>
    <p:sldId id="909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72" y="13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50000"/>
                </a:schemeClr>
              </a:solidFill>
              <a:ln w="9525">
                <a:solidFill>
                  <a:schemeClr val="bg2">
                    <a:lumMod val="50000"/>
                  </a:schemeClr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  <c:pt idx="2">
                  <c:v>2627</c:v>
                </c:pt>
                <c:pt idx="3">
                  <c:v>2865</c:v>
                </c:pt>
                <c:pt idx="4">
                  <c:v>3055</c:v>
                </c:pt>
                <c:pt idx="5">
                  <c:v>3095</c:v>
                </c:pt>
                <c:pt idx="6">
                  <c:v>2977</c:v>
                </c:pt>
                <c:pt idx="7">
                  <c:v>3017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October 9,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Mississippi River and Panama Canal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0ED503-1E17-B25E-1906-B65D51FD9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541"/>
            <a:ext cx="9144000" cy="651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B141F1-BC47-B335-9D5C-77164331D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860"/>
            <a:ext cx="9156514" cy="547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128303"/>
              </p:ext>
            </p:extLst>
          </p:nvPr>
        </p:nvGraphicFramePr>
        <p:xfrm>
          <a:off x="195943" y="1045027"/>
          <a:ext cx="8645978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98" y="76101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August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A319-A39E-BC45-31D7-AB54C4E9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12577"/>
            <a:ext cx="7886700" cy="1325563"/>
          </a:xfrm>
        </p:spPr>
        <p:txBody>
          <a:bodyPr/>
          <a:lstStyle/>
          <a:p>
            <a:r>
              <a:rPr lang="en-US" dirty="0"/>
              <a:t>Mississippi River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FB38F-4792-6FDD-78F9-66C4E10E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233" y="989602"/>
            <a:ext cx="7886700" cy="2694124"/>
          </a:xfrm>
        </p:spPr>
        <p:txBody>
          <a:bodyPr/>
          <a:lstStyle/>
          <a:p>
            <a:r>
              <a:rPr lang="en-US" dirty="0"/>
              <a:t>Water levels have been falling since June and expected to continue to drop.</a:t>
            </a:r>
          </a:p>
          <a:p>
            <a:r>
              <a:rPr lang="en-US" dirty="0"/>
              <a:t>Result is barges are not fully loaded with grain causing reduced barge supply.</a:t>
            </a:r>
          </a:p>
          <a:p>
            <a:r>
              <a:rPr lang="en-US" dirty="0"/>
              <a:t>Barge transport rates are higher because of the tight supply.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02A42-A8B4-1EE8-2DA3-ED6108B8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EC2EF8-D94C-5C7C-B5E4-5CE4F3FA8986}"/>
              </a:ext>
            </a:extLst>
          </p:cNvPr>
          <p:cNvSpPr txBox="1">
            <a:spLocks/>
          </p:cNvSpPr>
          <p:nvPr/>
        </p:nvSpPr>
        <p:spPr>
          <a:xfrm>
            <a:off x="563336" y="35829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Panama Canal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1648644-78BE-1240-7C24-BE6E966CF6F1}"/>
              </a:ext>
            </a:extLst>
          </p:cNvPr>
          <p:cNvSpPr txBox="1">
            <a:spLocks/>
          </p:cNvSpPr>
          <p:nvPr/>
        </p:nvSpPr>
        <p:spPr>
          <a:xfrm>
            <a:off x="511085" y="4529635"/>
            <a:ext cx="7886700" cy="2694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Drought has reduced the amount of freshwater available to use for the lock system</a:t>
            </a:r>
          </a:p>
          <a:p>
            <a:r>
              <a:rPr lang="en-US" dirty="0"/>
              <a:t>Maximum ships per day will be restricted to 31 – normal is 36 to 38.</a:t>
            </a:r>
          </a:p>
          <a:p>
            <a:r>
              <a:rPr lang="en-US" dirty="0"/>
              <a:t>95 boats waiting to transit the canal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8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29488</TotalTime>
  <Words>127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August 2023)</vt:lpstr>
      <vt:lpstr>Mississippi River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251</cp:revision>
  <cp:lastPrinted>2023-09-01T14:59:38Z</cp:lastPrinted>
  <dcterms:created xsi:type="dcterms:W3CDTF">2020-06-02T12:58:37Z</dcterms:created>
  <dcterms:modified xsi:type="dcterms:W3CDTF">2023-10-02T19:39:43Z</dcterms:modified>
</cp:coreProperties>
</file>