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67" r:id="rId3"/>
    <p:sldId id="335" r:id="rId4"/>
    <p:sldId id="333" r:id="rId5"/>
    <p:sldId id="364" r:id="rId6"/>
    <p:sldId id="371" r:id="rId7"/>
    <p:sldId id="373" r:id="rId8"/>
    <p:sldId id="372" r:id="rId9"/>
    <p:sldId id="375" r:id="rId10"/>
    <p:sldId id="376" r:id="rId11"/>
    <p:sldId id="28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5574" autoAdjust="0"/>
  </p:normalViewPr>
  <p:slideViewPr>
    <p:cSldViewPr>
      <p:cViewPr varScale="1">
        <p:scale>
          <a:sx n="83" d="100"/>
          <a:sy n="83" d="100"/>
        </p:scale>
        <p:origin x="84" y="47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10/3/2023</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10/3/2023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October 9, 2023</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4C7E96A-DC70-75D3-6580-5F2B260FF7F0}"/>
              </a:ext>
            </a:extLst>
          </p:cNvPr>
          <p:cNvSpPr txBox="1">
            <a:spLocks/>
          </p:cNvSpPr>
          <p:nvPr/>
        </p:nvSpPr>
        <p:spPr>
          <a:xfrm>
            <a:off x="487805" y="1772816"/>
            <a:ext cx="8404675" cy="4640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latin typeface="PT Sans" panose="020B0503020203020204"/>
                <a:cs typeface="Arial" pitchFamily="34" charset="0"/>
              </a:rPr>
              <a:t>Orange City: </a:t>
            </a:r>
            <a:r>
              <a:rPr lang="en-US" sz="1800" dirty="0">
                <a:latin typeface="PT Sans" panose="020B0503020203020204"/>
                <a:cs typeface="Arial" pitchFamily="34" charset="0"/>
              </a:rPr>
              <a:t>Construction of 920’ of 18</a:t>
            </a:r>
            <a:r>
              <a:rPr lang="en-US" sz="1800" baseline="30000" dirty="0">
                <a:latin typeface="PT Sans" panose="020B0503020203020204"/>
                <a:cs typeface="Arial" pitchFamily="34" charset="0"/>
              </a:rPr>
              <a:t>th</a:t>
            </a:r>
            <a:r>
              <a:rPr lang="en-US" sz="1800" dirty="0">
                <a:latin typeface="PT Sans" panose="020B0503020203020204"/>
                <a:cs typeface="Arial" pitchFamily="34" charset="0"/>
              </a:rPr>
              <a:t> St SW </a:t>
            </a:r>
            <a:r>
              <a:rPr lang="en-US" sz="1800" b="1" i="1" dirty="0">
                <a:latin typeface="PT Sans" panose="020B0503020203020204"/>
                <a:cs typeface="Arial" pitchFamily="34" charset="0"/>
              </a:rPr>
              <a:t>(WITHDRAWN)</a:t>
            </a:r>
          </a:p>
          <a:p>
            <a:r>
              <a:rPr lang="en-US" sz="1800" dirty="0">
                <a:latin typeface="PT Sans" panose="020B0503020203020204"/>
                <a:cs typeface="Arial" pitchFamily="34" charset="0"/>
              </a:rPr>
              <a:t>Total Cost: $1,780,937</a:t>
            </a:r>
          </a:p>
          <a:p>
            <a:r>
              <a:rPr lang="en-US" sz="1800" dirty="0">
                <a:latin typeface="PT Sans" panose="020B0503020203020204"/>
                <a:cs typeface="Arial" pitchFamily="34" charset="0"/>
              </a:rPr>
              <a:t>Requested: $358,173</a:t>
            </a:r>
          </a:p>
          <a:p>
            <a:endParaRPr lang="en-US" sz="1400" dirty="0">
              <a:latin typeface="PT Sans" panose="020B0503020203020204"/>
              <a:cs typeface="Arial" pitchFamily="34" charset="0"/>
            </a:endParaRPr>
          </a:p>
          <a:p>
            <a:pPr marL="0" indent="0">
              <a:buNone/>
            </a:pPr>
            <a:r>
              <a:rPr lang="en-US" sz="1800" b="1" dirty="0">
                <a:latin typeface="PT Sans" panose="020B0503020203020204"/>
                <a:cs typeface="Arial" pitchFamily="34" charset="0"/>
              </a:rPr>
              <a:t>Pottawattamie County: </a:t>
            </a:r>
            <a:r>
              <a:rPr lang="en-US" sz="1800" dirty="0">
                <a:latin typeface="PT Sans" panose="020B0503020203020204"/>
                <a:cs typeface="Arial" pitchFamily="34" charset="0"/>
              </a:rPr>
              <a:t>Improvements to Magnolia Road </a:t>
            </a:r>
            <a:r>
              <a:rPr lang="en-US" sz="1800" b="1" i="1" dirty="0">
                <a:latin typeface="PT Sans" panose="020B0503020203020204"/>
                <a:cs typeface="Arial" pitchFamily="34" charset="0"/>
              </a:rPr>
              <a:t>(WITHDRAWN)</a:t>
            </a:r>
          </a:p>
          <a:p>
            <a:r>
              <a:rPr lang="en-US" sz="1800" dirty="0">
                <a:latin typeface="PT Sans" panose="020B0503020203020204"/>
                <a:cs typeface="Arial" pitchFamily="34" charset="0"/>
              </a:rPr>
              <a:t>Total Cost: $5,585,824</a:t>
            </a:r>
          </a:p>
          <a:p>
            <a:r>
              <a:rPr lang="en-US" sz="1800" dirty="0">
                <a:latin typeface="PT Sans" panose="020B0503020203020204"/>
                <a:cs typeface="Arial" pitchFamily="34" charset="0"/>
              </a:rPr>
              <a:t>Requested: $2,792,812</a:t>
            </a:r>
          </a:p>
        </p:txBody>
      </p:sp>
      <p:sp>
        <p:nvSpPr>
          <p:cNvPr id="6" name="TextBox 5">
            <a:extLst>
              <a:ext uri="{FF2B5EF4-FFF2-40B4-BE49-F238E27FC236}">
                <a16:creationId xmlns:a16="http://schemas.microsoft.com/office/drawing/2014/main" id="{74326C32-4972-39F0-E737-61085AC192D4}"/>
              </a:ext>
            </a:extLst>
          </p:cNvPr>
          <p:cNvSpPr txBox="1"/>
          <p:nvPr/>
        </p:nvSpPr>
        <p:spPr>
          <a:xfrm>
            <a:off x="487805" y="683066"/>
            <a:ext cx="8404674" cy="892552"/>
          </a:xfrm>
          <a:prstGeom prst="rect">
            <a:avLst/>
          </a:prstGeom>
          <a:noFill/>
        </p:spPr>
        <p:txBody>
          <a:bodyPr wrap="square">
            <a:spAutoFit/>
          </a:bodyPr>
          <a:lstStyle/>
          <a:p>
            <a:r>
              <a:rPr lang="en-US" sz="3400" b="1" dirty="0">
                <a:solidFill>
                  <a:schemeClr val="tx2"/>
                </a:solidFill>
              </a:rPr>
              <a:t>Local Development Status Update</a:t>
            </a:r>
          </a:p>
          <a:p>
            <a:r>
              <a:rPr lang="en-US" b="1" dirty="0">
                <a:solidFill>
                  <a:schemeClr val="tx2"/>
                </a:solidFill>
              </a:rPr>
              <a:t>September 2022 Application Round</a:t>
            </a:r>
          </a:p>
        </p:txBody>
      </p:sp>
    </p:spTree>
    <p:extLst>
      <p:ext uri="{BB962C8B-B14F-4D97-AF65-F5344CB8AC3E}">
        <p14:creationId xmlns:p14="http://schemas.microsoft.com/office/powerpoint/2010/main" val="277057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pPr algn="ctr"/>
            <a:r>
              <a:rPr lang="en-US" sz="1400" b="1">
                <a:solidFill>
                  <a:schemeClr val="bg1">
                    <a:lumMod val="50000"/>
                  </a:schemeClr>
                </a:solidFill>
                <a:latin typeface="Century Gothic" panose="020B0502020202020204" pitchFamily="34" charset="0"/>
                <a:cs typeface="Arial" panose="020B0604020202020204" pitchFamily="34" charset="0"/>
              </a:rPr>
              <a:t>Debra </a:t>
            </a:r>
            <a:r>
              <a:rPr lang="en-US" sz="1400" b="1" dirty="0">
                <a:solidFill>
                  <a:schemeClr val="bg1">
                    <a:lumMod val="50000"/>
                  </a:schemeClr>
                </a:solidFill>
                <a:latin typeface="Century Gothic" panose="020B0502020202020204" pitchFamily="34" charset="0"/>
                <a:cs typeface="Arial" panose="020B0604020202020204" pitchFamily="34" charset="0"/>
              </a:rPr>
              <a:t>Arp, Systems Planning Bureau</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Debra.Arp@iowadot.us</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515-239-1681</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5549512"/>
            <a:ext cx="8208912" cy="1228008"/>
          </a:xfrm>
          <a:prstGeom prst="rect">
            <a:avLst/>
          </a:prstGeom>
        </p:spPr>
        <p:txBody>
          <a:bodyPr vert="horz" lIns="91440" tIns="45720" rIns="91440" bIns="45720" rtlCol="0">
            <a:normAutofit/>
          </a:bodyPr>
          <a:lstStyle/>
          <a:p>
            <a:pPr marL="0" lvl="1" indent="0">
              <a:lnSpc>
                <a:spcPct val="120000"/>
              </a:lnSpc>
              <a:buNone/>
            </a:pPr>
            <a:r>
              <a:rPr lang="en-US" sz="1100" baseline="30000" dirty="0"/>
              <a:t>1</a:t>
            </a:r>
            <a:r>
              <a:rPr lang="en-US" sz="1100" dirty="0"/>
              <a:t> Calculation based on FY2023 average monthly RISE RUTF revenue of $979,972 to the city RISE fund and $489,986 to the county RISE fund.  As of 8/31/2023, FY2024 is 16.7% complete. </a:t>
            </a:r>
          </a:p>
          <a:p>
            <a:pPr marL="0" lvl="1" indent="0">
              <a:lnSpc>
                <a:spcPct val="120000"/>
              </a:lnSpc>
              <a:buNone/>
            </a:pPr>
            <a:r>
              <a:rPr lang="en-US" sz="1100" baseline="30000" dirty="0"/>
              <a:t>2</a:t>
            </a:r>
            <a:r>
              <a:rPr lang="en-US" sz="1100" dirty="0"/>
              <a:t> Actual RISE revenue includes RUTF revenue, loan repayments, and project settlements.  These revenue sources are variable and are not included in projections.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4" y="1104984"/>
            <a:ext cx="8928991" cy="360040"/>
          </a:xfrm>
        </p:spPr>
        <p:txBody>
          <a:bodyPr>
            <a:noAutofit/>
          </a:bodyPr>
          <a:lstStyle/>
          <a:p>
            <a:r>
              <a:rPr lang="en-US" sz="3400" b="1" dirty="0">
                <a:solidFill>
                  <a:schemeClr val="tx2"/>
                </a:solidFill>
              </a:rPr>
              <a:t>Monthly Program Financial Report</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3067824011"/>
              </p:ext>
            </p:extLst>
          </p:nvPr>
        </p:nvGraphicFramePr>
        <p:xfrm>
          <a:off x="467544" y="1877312"/>
          <a:ext cx="8208912" cy="36722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1223671175"/>
                    </a:ext>
                  </a:extLst>
                </a:gridCol>
                <a:gridCol w="2152088">
                  <a:extLst>
                    <a:ext uri="{9D8B030D-6E8A-4147-A177-3AD203B41FA5}">
                      <a16:colId xmlns:a16="http://schemas.microsoft.com/office/drawing/2014/main" val="2782411665"/>
                    </a:ext>
                  </a:extLst>
                </a:gridCol>
                <a:gridCol w="2168392">
                  <a:extLst>
                    <a:ext uri="{9D8B030D-6E8A-4147-A177-3AD203B41FA5}">
                      <a16:colId xmlns:a16="http://schemas.microsoft.com/office/drawing/2014/main" val="77337432"/>
                    </a:ext>
                  </a:extLst>
                </a:gridCol>
              </a:tblGrid>
              <a:tr h="360040">
                <a:tc>
                  <a:txBody>
                    <a:bodyPr/>
                    <a:lstStyle/>
                    <a:p>
                      <a:endParaRPr lang="en-US" sz="1500" b="0" i="1" dirty="0">
                        <a:latin typeface="PT Sans" panose="020B0503020203020204" pitchFamily="34" charset="0"/>
                      </a:endParaRPr>
                    </a:p>
                  </a:txBody>
                  <a:tcPr>
                    <a:solidFill>
                      <a:schemeClr val="tx1"/>
                    </a:solidFill>
                  </a:tcPr>
                </a:tc>
                <a:tc>
                  <a:txBody>
                    <a:bodyPr/>
                    <a:lstStyle/>
                    <a:p>
                      <a:pPr algn="ctr"/>
                      <a:r>
                        <a:rPr lang="en-US" sz="1500" b="1" dirty="0">
                          <a:latin typeface="PT Sans" panose="020B0503020203020204"/>
                        </a:rPr>
                        <a:t>City RISE Fund</a:t>
                      </a:r>
                    </a:p>
                  </a:txBody>
                  <a:tcPr>
                    <a:solidFill>
                      <a:schemeClr val="tx1"/>
                    </a:solidFill>
                  </a:tcPr>
                </a:tc>
                <a:tc>
                  <a:txBody>
                    <a:bodyPr/>
                    <a:lstStyle/>
                    <a:p>
                      <a:pPr algn="ctr"/>
                      <a:r>
                        <a:rPr lang="en-US" sz="1500" b="1" dirty="0">
                          <a:latin typeface="PT Sans" panose="020B0503020203020204"/>
                        </a:rPr>
                        <a:t>County RISE Fund</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FY2024 Projected Total RISE Road Use Tax Fund (RUTF) Revenue </a:t>
                      </a:r>
                      <a:r>
                        <a:rPr lang="en-US" sz="1500" b="0" baseline="30000" dirty="0">
                          <a:solidFill>
                            <a:schemeClr val="bg1"/>
                          </a:solidFill>
                          <a:latin typeface="PT Sans" panose="020B0503020203020204"/>
                        </a:rPr>
                        <a:t>1</a:t>
                      </a:r>
                    </a:p>
                  </a:txBody>
                  <a:tcPr>
                    <a:solidFill>
                      <a:schemeClr val="tx1"/>
                    </a:solidFill>
                  </a:tcPr>
                </a:tc>
                <a:tc>
                  <a:txBody>
                    <a:bodyPr/>
                    <a:lstStyle/>
                    <a:p>
                      <a:pPr algn="ctr"/>
                      <a:r>
                        <a:rPr lang="en-US" sz="1500" dirty="0">
                          <a:latin typeface="PT Sans" panose="020B0503020203020204"/>
                        </a:rPr>
                        <a:t>$11,759,666</a:t>
                      </a:r>
                    </a:p>
                  </a:txBody>
                  <a:tcPr/>
                </a:tc>
                <a:tc>
                  <a:txBody>
                    <a:bodyPr/>
                    <a:lstStyle/>
                    <a:p>
                      <a:pPr algn="ctr"/>
                      <a:r>
                        <a:rPr lang="en-US" sz="1500" dirty="0">
                          <a:latin typeface="PT Sans" panose="020B0503020203020204"/>
                        </a:rPr>
                        <a:t>$5,879,833</a:t>
                      </a:r>
                    </a:p>
                  </a:txBody>
                  <a:tcPr/>
                </a:tc>
                <a:extLst>
                  <a:ext uri="{0D108BD9-81ED-4DB2-BD59-A6C34878D82A}">
                    <a16:rowId xmlns:a16="http://schemas.microsoft.com/office/drawing/2014/main" val="3090453463"/>
                  </a:ext>
                </a:extLst>
              </a:tr>
              <a:tr h="508000">
                <a:tc>
                  <a:txBody>
                    <a:bodyPr/>
                    <a:lstStyle/>
                    <a:p>
                      <a:r>
                        <a:rPr lang="en-US" sz="1500" b="0" dirty="0">
                          <a:solidFill>
                            <a:schemeClr val="bg1"/>
                          </a:solidFill>
                          <a:latin typeface="PT Sans" panose="020B0503020203020204"/>
                        </a:rPr>
                        <a:t>Actual RISE Revenue Received as of 8/31/2023 </a:t>
                      </a:r>
                      <a:r>
                        <a:rPr lang="en-US" sz="1500" b="0" baseline="30000" dirty="0">
                          <a:solidFill>
                            <a:schemeClr val="bg1"/>
                          </a:solidFill>
                          <a:latin typeface="PT Sans" panose="020B0503020203020204"/>
                        </a:rPr>
                        <a:t>2</a:t>
                      </a:r>
                    </a:p>
                    <a:p>
                      <a:r>
                        <a:rPr lang="en-US" sz="1200" b="0" dirty="0">
                          <a:solidFill>
                            <a:schemeClr val="bg1"/>
                          </a:solidFill>
                          <a:latin typeface="PT Sans" panose="020B0503020203020204"/>
                        </a:rPr>
                        <a:t>(% of FY2024 Projected Revenue)</a:t>
                      </a:r>
                      <a:endParaRPr lang="en-US" sz="1500" b="0" baseline="30000" dirty="0">
                        <a:solidFill>
                          <a:schemeClr val="bg1"/>
                        </a:solidFill>
                        <a:latin typeface="PT Sans" panose="020B0503020203020204"/>
                      </a:endParaRPr>
                    </a:p>
                  </a:txBody>
                  <a:tcPr>
                    <a:solidFill>
                      <a:schemeClr val="tx1"/>
                    </a:solidFill>
                  </a:tcPr>
                </a:tc>
                <a:tc>
                  <a:txBody>
                    <a:bodyPr/>
                    <a:lstStyle/>
                    <a:p>
                      <a:pPr algn="ctr"/>
                      <a:r>
                        <a:rPr lang="en-US" sz="1500" dirty="0">
                          <a:latin typeface="PT Sans" panose="020B0503020203020204"/>
                        </a:rPr>
                        <a:t>$2,196,521 (18.7%)</a:t>
                      </a:r>
                    </a:p>
                  </a:txBody>
                  <a:tcPr/>
                </a:tc>
                <a:tc>
                  <a:txBody>
                    <a:bodyPr/>
                    <a:lstStyle/>
                    <a:p>
                      <a:pPr algn="ctr"/>
                      <a:r>
                        <a:rPr lang="en-US" sz="1500" dirty="0">
                          <a:latin typeface="PT Sans" panose="020B0503020203020204"/>
                        </a:rPr>
                        <a:t>$998,255 (17.0%)</a:t>
                      </a:r>
                    </a:p>
                  </a:txBody>
                  <a:tcPr/>
                </a:tc>
                <a:extLst>
                  <a:ext uri="{0D108BD9-81ED-4DB2-BD59-A6C34878D82A}">
                    <a16:rowId xmlns:a16="http://schemas.microsoft.com/office/drawing/2014/main" val="1071741164"/>
                  </a:ext>
                </a:extLst>
              </a:tr>
              <a:tr h="508000">
                <a:tc>
                  <a:txBody>
                    <a:bodyPr/>
                    <a:lstStyle/>
                    <a:p>
                      <a:r>
                        <a:rPr lang="en-US" sz="1500" b="0" dirty="0">
                          <a:solidFill>
                            <a:schemeClr val="bg1"/>
                          </a:solidFill>
                          <a:latin typeface="PT Sans" panose="020B0503020203020204"/>
                        </a:rPr>
                        <a:t>FY2024 RISE Funds Awarded as of 8/31/23</a:t>
                      </a:r>
                    </a:p>
                    <a:p>
                      <a:r>
                        <a:rPr lang="en-US" sz="1200" b="0" dirty="0">
                          <a:solidFill>
                            <a:schemeClr val="bg1"/>
                          </a:solidFill>
                          <a:latin typeface="PT Sans" panose="020B0503020203020204"/>
                        </a:rPr>
                        <a:t>(% of Projected Total RUTF committed) </a:t>
                      </a:r>
                      <a:endParaRPr lang="en-US" sz="1500" b="0" baseline="30000" dirty="0">
                        <a:solidFill>
                          <a:schemeClr val="bg1"/>
                        </a:solidFill>
                        <a:latin typeface="PT Sans" panose="020B0503020203020204"/>
                      </a:endParaRPr>
                    </a:p>
                  </a:txBody>
                  <a:tcPr>
                    <a:solidFill>
                      <a:schemeClr val="tx1"/>
                    </a:solidFill>
                  </a:tcPr>
                </a:tc>
                <a:tc>
                  <a:txBody>
                    <a:bodyPr/>
                    <a:lstStyle/>
                    <a:p>
                      <a:pPr algn="ctr"/>
                      <a:r>
                        <a:rPr lang="en-US" sz="1500" dirty="0">
                          <a:latin typeface="PT Sans" panose="020B0503020203020204"/>
                        </a:rPr>
                        <a:t>$2,205,356 (18.8%)</a:t>
                      </a:r>
                    </a:p>
                  </a:txBody>
                  <a:tcPr/>
                </a:tc>
                <a:tc>
                  <a:txBody>
                    <a:bodyPr/>
                    <a:lstStyle/>
                    <a:p>
                      <a:pPr algn="ctr"/>
                      <a:r>
                        <a:rPr lang="en-US" sz="1500" dirty="0">
                          <a:latin typeface="PT Sans" panose="020B0503020203020204"/>
                        </a:rPr>
                        <a:t>$0 (0%)</a:t>
                      </a:r>
                    </a:p>
                  </a:txBody>
                  <a:tcPr/>
                </a:tc>
                <a:extLst>
                  <a:ext uri="{0D108BD9-81ED-4DB2-BD59-A6C34878D82A}">
                    <a16:rowId xmlns:a16="http://schemas.microsoft.com/office/drawing/2014/main" val="445418166"/>
                  </a:ext>
                </a:extLst>
              </a:tr>
              <a:tr h="508000">
                <a:tc>
                  <a:txBody>
                    <a:bodyPr/>
                    <a:lstStyle/>
                    <a:p>
                      <a:r>
                        <a:rPr lang="en-US" sz="1500" b="0" dirty="0">
                          <a:solidFill>
                            <a:schemeClr val="bg1"/>
                          </a:solidFill>
                          <a:latin typeface="PT Sans" panose="020B0503020203020204"/>
                        </a:rPr>
                        <a:t>Fund Balance as of 8/31/23</a:t>
                      </a:r>
                    </a:p>
                  </a:txBody>
                  <a:tcPr>
                    <a:solidFill>
                      <a:schemeClr val="tx1"/>
                    </a:solidFill>
                  </a:tcPr>
                </a:tc>
                <a:tc>
                  <a:txBody>
                    <a:bodyPr/>
                    <a:lstStyle/>
                    <a:p>
                      <a:pPr algn="ctr"/>
                      <a:r>
                        <a:rPr lang="en-US" sz="1500" dirty="0">
                          <a:solidFill>
                            <a:schemeClr val="tx1"/>
                          </a:solidFill>
                          <a:latin typeface="PT Sans" panose="020B0503020203020204"/>
                        </a:rPr>
                        <a:t>$53,495,988</a:t>
                      </a:r>
                    </a:p>
                  </a:txBody>
                  <a:tcPr/>
                </a:tc>
                <a:tc>
                  <a:txBody>
                    <a:bodyPr/>
                    <a:lstStyle/>
                    <a:p>
                      <a:pPr algn="ctr"/>
                      <a:r>
                        <a:rPr lang="en-US" sz="1500" dirty="0">
                          <a:solidFill>
                            <a:schemeClr val="tx1"/>
                          </a:solidFill>
                          <a:latin typeface="PT Sans" panose="020B0503020203020204"/>
                        </a:rPr>
                        <a:t>$17,079,682</a:t>
                      </a:r>
                    </a:p>
                  </a:txBody>
                  <a:tcPr/>
                </a:tc>
                <a:extLst>
                  <a:ext uri="{0D108BD9-81ED-4DB2-BD59-A6C34878D82A}">
                    <a16:rowId xmlns:a16="http://schemas.microsoft.com/office/drawing/2014/main" val="214426443"/>
                  </a:ext>
                </a:extLst>
              </a:tr>
              <a:tr h="508000">
                <a:tc>
                  <a:txBody>
                    <a:bodyPr/>
                    <a:lstStyle/>
                    <a:p>
                      <a:r>
                        <a:rPr lang="en-US" sz="1500" b="0" dirty="0">
                          <a:solidFill>
                            <a:schemeClr val="bg1"/>
                          </a:solidFill>
                          <a:latin typeface="PT Sans" panose="020B0503020203020204"/>
                        </a:rPr>
                        <a:t>Outstanding Commitments as of 8/31/23</a:t>
                      </a:r>
                      <a:endParaRPr lang="en-US" sz="1500" b="0" dirty="0">
                        <a:solidFill>
                          <a:srgbClr val="FF0000"/>
                        </a:solidFill>
                        <a:latin typeface="PT Sans" panose="020B0503020203020204"/>
                      </a:endParaRPr>
                    </a:p>
                  </a:txBody>
                  <a:tcPr>
                    <a:solidFill>
                      <a:schemeClr val="tx1"/>
                    </a:solidFill>
                  </a:tcPr>
                </a:tc>
                <a:tc>
                  <a:txBody>
                    <a:bodyPr/>
                    <a:lstStyle/>
                    <a:p>
                      <a:pPr algn="ctr"/>
                      <a:r>
                        <a:rPr lang="en-US" sz="1500" dirty="0">
                          <a:solidFill>
                            <a:srgbClr val="FF0000"/>
                          </a:solidFill>
                          <a:latin typeface="PT Sans" panose="020B0503020203020204"/>
                        </a:rPr>
                        <a:t>($44,766,496)</a:t>
                      </a:r>
                    </a:p>
                  </a:txBody>
                  <a:tcPr/>
                </a:tc>
                <a:tc>
                  <a:txBody>
                    <a:bodyPr/>
                    <a:lstStyle/>
                    <a:p>
                      <a:pPr algn="ctr"/>
                      <a:r>
                        <a:rPr lang="en-US" sz="1500" dirty="0">
                          <a:solidFill>
                            <a:srgbClr val="FF0000"/>
                          </a:solidFill>
                          <a:latin typeface="PT Sans" panose="020B0503020203020204"/>
                        </a:rPr>
                        <a:t>($19,118,787)</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Uncommitted Balance as of 8/31/23</a:t>
                      </a:r>
                    </a:p>
                  </a:txBody>
                  <a:tcPr>
                    <a:solidFill>
                      <a:schemeClr val="tx1"/>
                    </a:solidFill>
                  </a:tcPr>
                </a:tc>
                <a:tc>
                  <a:txBody>
                    <a:bodyPr/>
                    <a:lstStyle/>
                    <a:p>
                      <a:pPr algn="ctr"/>
                      <a:r>
                        <a:rPr lang="en-US" sz="1500" dirty="0">
                          <a:solidFill>
                            <a:schemeClr val="tx1"/>
                          </a:solidFill>
                          <a:latin typeface="PT Sans" panose="020B0503020203020204"/>
                        </a:rPr>
                        <a:t>$8,729,492</a:t>
                      </a:r>
                    </a:p>
                  </a:txBody>
                  <a:tcPr/>
                </a:tc>
                <a:tc>
                  <a:txBody>
                    <a:bodyPr/>
                    <a:lstStyle/>
                    <a:p>
                      <a:pPr algn="ctr"/>
                      <a:r>
                        <a:rPr lang="en-US" sz="1500" dirty="0">
                          <a:solidFill>
                            <a:srgbClr val="FF0000"/>
                          </a:solidFill>
                          <a:latin typeface="PT Sans" panose="020B0503020203020204"/>
                        </a:rPr>
                        <a:t>($2,039,105)</a:t>
                      </a:r>
                    </a:p>
                  </a:txBody>
                  <a:tcPr/>
                </a:tc>
                <a:extLst>
                  <a:ext uri="{0D108BD9-81ED-4DB2-BD59-A6C34878D82A}">
                    <a16:rowId xmlns:a16="http://schemas.microsoft.com/office/drawing/2014/main" val="4199533641"/>
                  </a:ext>
                </a:extLst>
              </a:tr>
            </a:tbl>
          </a:graphicData>
        </a:graphic>
      </p:graphicFrame>
      <p:sp>
        <p:nvSpPr>
          <p:cNvPr id="2" name="Text Placeholder 2">
            <a:extLst>
              <a:ext uri="{FF2B5EF4-FFF2-40B4-BE49-F238E27FC236}">
                <a16:creationId xmlns:a16="http://schemas.microsoft.com/office/drawing/2014/main" id="{355CD516-BF51-202C-917C-C3EDC7941EC0}"/>
              </a:ext>
            </a:extLst>
          </p:cNvPr>
          <p:cNvSpPr txBox="1">
            <a:spLocks/>
          </p:cNvSpPr>
          <p:nvPr/>
        </p:nvSpPr>
        <p:spPr>
          <a:xfrm>
            <a:off x="478207" y="1517272"/>
            <a:ext cx="8208912" cy="36004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T Sans" panose="020B05030202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T Sans" panose="020B05030202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T Sans" panose="020B05030202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lnSpc>
                <a:spcPct val="120000"/>
              </a:lnSpc>
              <a:buFont typeface="Arial" panose="020B0604020202020204" pitchFamily="34" charset="0"/>
              <a:buNone/>
            </a:pPr>
            <a:r>
              <a:rPr lang="en-US" sz="3600" dirty="0"/>
              <a:t>Funded annually with dedicated state motor fuel and special fuel tax revenues</a:t>
            </a:r>
            <a:endParaRPr lang="en-US" sz="3000" dirty="0"/>
          </a:p>
        </p:txBody>
      </p:sp>
    </p:spTree>
    <p:extLst>
      <p:ext uri="{BB962C8B-B14F-4D97-AF65-F5344CB8AC3E}">
        <p14:creationId xmlns:p14="http://schemas.microsoft.com/office/powerpoint/2010/main" val="298338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04904" y="692696"/>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4448254" y="578228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7" name="Table 36">
            <a:extLst>
              <a:ext uri="{FF2B5EF4-FFF2-40B4-BE49-F238E27FC236}">
                <a16:creationId xmlns:a16="http://schemas.microsoft.com/office/drawing/2014/main" id="{C574A1DD-06F5-46CE-B099-68DF092FDA47}"/>
              </a:ext>
            </a:extLst>
          </p:cNvPr>
          <p:cNvGraphicFramePr>
            <a:graphicFrameLocks noGrp="1"/>
          </p:cNvGraphicFramePr>
          <p:nvPr>
            <p:extLst>
              <p:ext uri="{D42A27DB-BD31-4B8C-83A1-F6EECF244321}">
                <p14:modId xmlns:p14="http://schemas.microsoft.com/office/powerpoint/2010/main" val="2286140924"/>
              </p:ext>
            </p:extLst>
          </p:nvPr>
        </p:nvGraphicFramePr>
        <p:xfrm>
          <a:off x="63537" y="2476803"/>
          <a:ext cx="8896156" cy="797888"/>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1,160 feet of Rich Olive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Story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$804,113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$402,057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326C32-4972-39F0-E737-61085AC192D4}"/>
              </a:ext>
            </a:extLst>
          </p:cNvPr>
          <p:cNvSpPr txBox="1"/>
          <p:nvPr/>
        </p:nvSpPr>
        <p:spPr>
          <a:xfrm>
            <a:off x="479566" y="671034"/>
            <a:ext cx="7632848" cy="892552"/>
          </a:xfrm>
          <a:prstGeom prst="rect">
            <a:avLst/>
          </a:prstGeom>
          <a:noFill/>
        </p:spPr>
        <p:txBody>
          <a:bodyPr wrap="square">
            <a:spAutoFit/>
          </a:bodyPr>
          <a:lstStyle/>
          <a:p>
            <a:r>
              <a:rPr lang="en-US" sz="3400" b="1" dirty="0">
                <a:solidFill>
                  <a:schemeClr val="tx2"/>
                </a:solidFill>
              </a:rPr>
              <a:t>STORY CITY</a:t>
            </a:r>
          </a:p>
          <a:p>
            <a:r>
              <a:rPr lang="en-US" b="1" dirty="0">
                <a:solidFill>
                  <a:schemeClr val="tx2"/>
                </a:solidFill>
              </a:rPr>
              <a:t>Local Development</a:t>
            </a:r>
          </a:p>
        </p:txBody>
      </p:sp>
      <p:sp>
        <p:nvSpPr>
          <p:cNvPr id="9" name="Text Placeholder 2">
            <a:extLst>
              <a:ext uri="{FF2B5EF4-FFF2-40B4-BE49-F238E27FC236}">
                <a16:creationId xmlns:a16="http://schemas.microsoft.com/office/drawing/2014/main" id="{703878C7-3CA9-3CA2-3999-40766535FCA6}"/>
              </a:ext>
            </a:extLst>
          </p:cNvPr>
          <p:cNvSpPr txBox="1">
            <a:spLocks/>
          </p:cNvSpPr>
          <p:nvPr/>
        </p:nvSpPr>
        <p:spPr>
          <a:xfrm>
            <a:off x="509291" y="1563586"/>
            <a:ext cx="4782789"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Construction of approximately 1,160 feet of Rich Olive Street located on the southeast side of town. This project is necessary to provide access to five lots totaling more than 41 acres for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$804,113</a:t>
            </a:r>
          </a:p>
          <a:p>
            <a:pPr marL="0" indent="0">
              <a:spcBef>
                <a:spcPts val="0"/>
              </a:spcBef>
              <a:buClr>
                <a:schemeClr val="tx1"/>
              </a:buClr>
              <a:buNone/>
              <a:defRPr/>
            </a:pPr>
            <a:r>
              <a:rPr lang="en-US" sz="1800" dirty="0">
                <a:latin typeface="PT Sans" panose="020B0503020203020204"/>
                <a:cs typeface="Arial" pitchFamily="34" charset="0"/>
              </a:rPr>
              <a:t>Requested: $402,057  (50%)</a:t>
            </a:r>
          </a:p>
          <a:p>
            <a:pPr marL="0" indent="0">
              <a:spcBef>
                <a:spcPts val="0"/>
              </a:spcBef>
              <a:buClr>
                <a:schemeClr val="tx1"/>
              </a:buClr>
              <a:buNone/>
              <a:defRPr/>
            </a:pPr>
            <a:endParaRPr lang="en-US" sz="1800" dirty="0">
              <a:latin typeface="PT Sans" panose="020B0503020203020204"/>
              <a:cs typeface="Arial" pitchFamily="34" charset="0"/>
            </a:endParaRPr>
          </a:p>
        </p:txBody>
      </p:sp>
      <p:pic>
        <p:nvPicPr>
          <p:cNvPr id="10" name="Picture 9">
            <a:extLst>
              <a:ext uri="{FF2B5EF4-FFF2-40B4-BE49-F238E27FC236}">
                <a16:creationId xmlns:a16="http://schemas.microsoft.com/office/drawing/2014/main" id="{933FBE23-9A24-0FAA-E857-E00328EBB267}"/>
              </a:ext>
            </a:extLst>
          </p:cNvPr>
          <p:cNvPicPr>
            <a:picLocks noChangeAspect="1"/>
          </p:cNvPicPr>
          <p:nvPr/>
        </p:nvPicPr>
        <p:blipFill>
          <a:blip r:embed="rId2"/>
          <a:stretch>
            <a:fillRect/>
          </a:stretch>
        </p:blipFill>
        <p:spPr>
          <a:xfrm>
            <a:off x="5379254" y="912877"/>
            <a:ext cx="3537518" cy="2468516"/>
          </a:xfrm>
          <a:prstGeom prst="rect">
            <a:avLst/>
          </a:prstGeom>
        </p:spPr>
      </p:pic>
      <p:pic>
        <p:nvPicPr>
          <p:cNvPr id="11" name="Picture 10">
            <a:extLst>
              <a:ext uri="{FF2B5EF4-FFF2-40B4-BE49-F238E27FC236}">
                <a16:creationId xmlns:a16="http://schemas.microsoft.com/office/drawing/2014/main" id="{762F2D51-5EFC-4A36-A271-EC36E211A41D}"/>
              </a:ext>
            </a:extLst>
          </p:cNvPr>
          <p:cNvPicPr>
            <a:picLocks noChangeAspect="1"/>
          </p:cNvPicPr>
          <p:nvPr/>
        </p:nvPicPr>
        <p:blipFill>
          <a:blip r:embed="rId3"/>
          <a:stretch>
            <a:fillRect/>
          </a:stretch>
        </p:blipFill>
        <p:spPr>
          <a:xfrm>
            <a:off x="3491933" y="3501008"/>
            <a:ext cx="5402264" cy="2853283"/>
          </a:xfrm>
          <a:prstGeom prst="rect">
            <a:avLst/>
          </a:prstGeom>
          <a:ln>
            <a:solidFill>
              <a:schemeClr val="tx1"/>
            </a:solidFill>
          </a:ln>
        </p:spPr>
      </p:pic>
    </p:spTree>
    <p:extLst>
      <p:ext uri="{BB962C8B-B14F-4D97-AF65-F5344CB8AC3E}">
        <p14:creationId xmlns:p14="http://schemas.microsoft.com/office/powerpoint/2010/main" val="228808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4C7E96A-DC70-75D3-6580-5F2B260FF7F0}"/>
              </a:ext>
            </a:extLst>
          </p:cNvPr>
          <p:cNvSpPr txBox="1">
            <a:spLocks/>
          </p:cNvSpPr>
          <p:nvPr/>
        </p:nvSpPr>
        <p:spPr>
          <a:xfrm>
            <a:off x="487805" y="1772816"/>
            <a:ext cx="3018635" cy="4640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Awarded $112,500 on November 9, 2004, for the construction of approximately 1,300 feet of Industry Avenue South of Commerce Drive in the Crossroads Industrial Park. The roadway was opened to traffic on September 27, 2005.  </a:t>
            </a:r>
          </a:p>
          <a:p>
            <a:pPr marL="0" indent="0">
              <a:buNone/>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RISE Funds</a:t>
            </a:r>
          </a:p>
          <a:p>
            <a:pPr marL="0" indent="0">
              <a:spcBef>
                <a:spcPts val="0"/>
              </a:spcBef>
              <a:buClr>
                <a:schemeClr val="tx1"/>
              </a:buClr>
              <a:buNone/>
              <a:defRPr/>
            </a:pPr>
            <a:r>
              <a:rPr lang="en-US" sz="1800" dirty="0">
                <a:latin typeface="PT Sans" panose="020B0503020203020204"/>
                <a:cs typeface="Arial" pitchFamily="34" charset="0"/>
              </a:rPr>
              <a:t>Reimbursed:     $107,222</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Settlement</a:t>
            </a:r>
          </a:p>
          <a:p>
            <a:pPr marL="0" indent="0">
              <a:spcBef>
                <a:spcPts val="0"/>
              </a:spcBef>
              <a:buClr>
                <a:schemeClr val="tx1"/>
              </a:buClr>
              <a:buNone/>
              <a:defRPr/>
            </a:pPr>
            <a:r>
              <a:rPr lang="en-US" sz="1800" dirty="0">
                <a:latin typeface="PT Sans" panose="020B0503020203020204"/>
                <a:cs typeface="Arial" pitchFamily="34" charset="0"/>
              </a:rPr>
              <a:t>Recommended:    $6,326</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6" name="TextBox 5">
            <a:extLst>
              <a:ext uri="{FF2B5EF4-FFF2-40B4-BE49-F238E27FC236}">
                <a16:creationId xmlns:a16="http://schemas.microsoft.com/office/drawing/2014/main" id="{74326C32-4972-39F0-E737-61085AC192D4}"/>
              </a:ext>
            </a:extLst>
          </p:cNvPr>
          <p:cNvSpPr txBox="1"/>
          <p:nvPr/>
        </p:nvSpPr>
        <p:spPr>
          <a:xfrm>
            <a:off x="487805" y="683066"/>
            <a:ext cx="7632848" cy="892552"/>
          </a:xfrm>
          <a:prstGeom prst="rect">
            <a:avLst/>
          </a:prstGeom>
          <a:noFill/>
        </p:spPr>
        <p:txBody>
          <a:bodyPr wrap="square">
            <a:spAutoFit/>
          </a:bodyPr>
          <a:lstStyle/>
          <a:p>
            <a:r>
              <a:rPr lang="en-US" sz="3400" b="1" dirty="0">
                <a:solidFill>
                  <a:schemeClr val="tx2"/>
                </a:solidFill>
              </a:rPr>
              <a:t>Project Settlement</a:t>
            </a:r>
          </a:p>
          <a:p>
            <a:r>
              <a:rPr lang="en-US" b="1" dirty="0">
                <a:solidFill>
                  <a:schemeClr val="tx2"/>
                </a:solidFill>
              </a:rPr>
              <a:t>Mount Pleasant </a:t>
            </a:r>
            <a:r>
              <a:rPr lang="en-US" sz="1800" b="1" dirty="0">
                <a:solidFill>
                  <a:schemeClr val="tx2"/>
                </a:solidFill>
              </a:rPr>
              <a:t>– Local Development</a:t>
            </a:r>
          </a:p>
        </p:txBody>
      </p:sp>
      <p:pic>
        <p:nvPicPr>
          <p:cNvPr id="8" name="Picture 7">
            <a:extLst>
              <a:ext uri="{FF2B5EF4-FFF2-40B4-BE49-F238E27FC236}">
                <a16:creationId xmlns:a16="http://schemas.microsoft.com/office/drawing/2014/main" id="{AD881AA1-9092-2E11-E22A-0B09E6FEB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42" t="20036" r="14954" b="9251"/>
          <a:stretch>
            <a:fillRect/>
          </a:stretch>
        </p:blipFill>
        <p:spPr bwMode="auto">
          <a:xfrm>
            <a:off x="4211960" y="1861840"/>
            <a:ext cx="4681736" cy="445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90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4C7E96A-DC70-75D3-6580-5F2B260FF7F0}"/>
              </a:ext>
            </a:extLst>
          </p:cNvPr>
          <p:cNvSpPr txBox="1">
            <a:spLocks/>
          </p:cNvSpPr>
          <p:nvPr/>
        </p:nvSpPr>
        <p:spPr>
          <a:xfrm>
            <a:off x="487805" y="1772816"/>
            <a:ext cx="3018635" cy="4640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Awarded $865,372 on July 12, 2016, for the construction of approximately 650 feet of SE Esker Ridge Drive contingent on the creation of 83 new jobs. The roadway was opened to traffic on March 27, 2018.  An average of 47 jobs were created.</a:t>
            </a:r>
          </a:p>
          <a:p>
            <a:pPr marL="0" indent="0">
              <a:buNone/>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RISE Funds</a:t>
            </a:r>
          </a:p>
          <a:p>
            <a:pPr marL="0" indent="0">
              <a:spcBef>
                <a:spcPts val="0"/>
              </a:spcBef>
              <a:buClr>
                <a:schemeClr val="tx1"/>
              </a:buClr>
              <a:buNone/>
              <a:defRPr/>
            </a:pPr>
            <a:r>
              <a:rPr lang="en-US" sz="1800" dirty="0">
                <a:latin typeface="PT Sans" panose="020B0503020203020204"/>
                <a:cs typeface="Arial" pitchFamily="34" charset="0"/>
              </a:rPr>
              <a:t>Reimbursed:     $222,310</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Settlement</a:t>
            </a:r>
          </a:p>
          <a:p>
            <a:pPr marL="0" indent="0">
              <a:spcBef>
                <a:spcPts val="0"/>
              </a:spcBef>
              <a:buClr>
                <a:schemeClr val="tx1"/>
              </a:buClr>
              <a:buNone/>
              <a:defRPr/>
            </a:pPr>
            <a:r>
              <a:rPr lang="en-US" sz="1800" dirty="0">
                <a:latin typeface="PT Sans" panose="020B0503020203020204"/>
                <a:cs typeface="Arial" pitchFamily="34" charset="0"/>
              </a:rPr>
              <a:t>Recommended:   $35,847</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6" name="TextBox 5">
            <a:extLst>
              <a:ext uri="{FF2B5EF4-FFF2-40B4-BE49-F238E27FC236}">
                <a16:creationId xmlns:a16="http://schemas.microsoft.com/office/drawing/2014/main" id="{74326C32-4972-39F0-E737-61085AC192D4}"/>
              </a:ext>
            </a:extLst>
          </p:cNvPr>
          <p:cNvSpPr txBox="1"/>
          <p:nvPr/>
        </p:nvSpPr>
        <p:spPr>
          <a:xfrm>
            <a:off x="487805" y="683066"/>
            <a:ext cx="7632848" cy="892552"/>
          </a:xfrm>
          <a:prstGeom prst="rect">
            <a:avLst/>
          </a:prstGeom>
          <a:noFill/>
        </p:spPr>
        <p:txBody>
          <a:bodyPr wrap="square">
            <a:spAutoFit/>
          </a:bodyPr>
          <a:lstStyle/>
          <a:p>
            <a:r>
              <a:rPr lang="en-US" sz="3400" b="1" dirty="0">
                <a:solidFill>
                  <a:schemeClr val="tx2"/>
                </a:solidFill>
              </a:rPr>
              <a:t>Project Settlement</a:t>
            </a:r>
          </a:p>
          <a:p>
            <a:r>
              <a:rPr lang="en-US" b="1" dirty="0">
                <a:solidFill>
                  <a:schemeClr val="tx2"/>
                </a:solidFill>
              </a:rPr>
              <a:t>Waukee </a:t>
            </a:r>
            <a:r>
              <a:rPr lang="en-US" sz="1800" b="1" dirty="0">
                <a:solidFill>
                  <a:schemeClr val="tx2"/>
                </a:solidFill>
              </a:rPr>
              <a:t>– Immediate Opportunity</a:t>
            </a:r>
          </a:p>
        </p:txBody>
      </p:sp>
      <p:pic>
        <p:nvPicPr>
          <p:cNvPr id="7" name="Picture 6">
            <a:extLst>
              <a:ext uri="{FF2B5EF4-FFF2-40B4-BE49-F238E27FC236}">
                <a16:creationId xmlns:a16="http://schemas.microsoft.com/office/drawing/2014/main" id="{F2842BDE-6E7C-D22C-9FF7-25078014CAB5}"/>
              </a:ext>
            </a:extLst>
          </p:cNvPr>
          <p:cNvPicPr>
            <a:picLocks noChangeAspect="1"/>
          </p:cNvPicPr>
          <p:nvPr/>
        </p:nvPicPr>
        <p:blipFill>
          <a:blip r:embed="rId2"/>
          <a:stretch>
            <a:fillRect/>
          </a:stretch>
        </p:blipFill>
        <p:spPr>
          <a:xfrm>
            <a:off x="3506440" y="1844824"/>
            <a:ext cx="5390818" cy="3462510"/>
          </a:xfrm>
          <a:prstGeom prst="rect">
            <a:avLst/>
          </a:prstGeom>
          <a:ln>
            <a:solidFill>
              <a:schemeClr val="accent1"/>
            </a:solidFill>
          </a:ln>
        </p:spPr>
      </p:pic>
    </p:spTree>
    <p:extLst>
      <p:ext uri="{BB962C8B-B14F-4D97-AF65-F5344CB8AC3E}">
        <p14:creationId xmlns:p14="http://schemas.microsoft.com/office/powerpoint/2010/main" val="290675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4C7E96A-DC70-75D3-6580-5F2B260FF7F0}"/>
              </a:ext>
            </a:extLst>
          </p:cNvPr>
          <p:cNvSpPr txBox="1">
            <a:spLocks/>
          </p:cNvSpPr>
          <p:nvPr/>
        </p:nvSpPr>
        <p:spPr>
          <a:xfrm>
            <a:off x="487805" y="1772816"/>
            <a:ext cx="8404675" cy="4640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latin typeface="PT Sans" panose="020B0503020203020204"/>
                <a:cs typeface="Arial" pitchFamily="34" charset="0"/>
              </a:rPr>
              <a:t>Cedar Rapids: </a:t>
            </a:r>
            <a:r>
              <a:rPr lang="en-US" sz="1800" dirty="0">
                <a:latin typeface="PT Sans" panose="020B0503020203020204"/>
                <a:cs typeface="Arial" pitchFamily="34" charset="0"/>
              </a:rPr>
              <a:t>Construct 375’ of new roadway </a:t>
            </a:r>
            <a:r>
              <a:rPr lang="en-US" sz="1800" b="1" i="1" dirty="0">
                <a:latin typeface="PT Sans" panose="020B0503020203020204"/>
                <a:cs typeface="Arial" pitchFamily="34" charset="0"/>
              </a:rPr>
              <a:t>(WITHDRAWN)</a:t>
            </a:r>
          </a:p>
          <a:p>
            <a:r>
              <a:rPr lang="en-US" sz="1800" dirty="0">
                <a:latin typeface="PT Sans" panose="020B0503020203020204"/>
                <a:cs typeface="Arial" pitchFamily="34" charset="0"/>
              </a:rPr>
              <a:t>Total Cost: $391,458</a:t>
            </a:r>
          </a:p>
          <a:p>
            <a:r>
              <a:rPr lang="en-US" sz="1800" dirty="0">
                <a:latin typeface="PT Sans" panose="020B0503020203020204"/>
                <a:cs typeface="Arial" pitchFamily="34" charset="0"/>
              </a:rPr>
              <a:t>Requested: $195,729</a:t>
            </a:r>
          </a:p>
          <a:p>
            <a:endParaRPr lang="en-US" sz="1400" dirty="0">
              <a:latin typeface="PT Sans" panose="020B0503020203020204"/>
              <a:cs typeface="Arial" pitchFamily="34" charset="0"/>
            </a:endParaRPr>
          </a:p>
          <a:p>
            <a:pPr marL="0" indent="0">
              <a:buNone/>
            </a:pPr>
            <a:r>
              <a:rPr lang="en-US" sz="1800" b="1" dirty="0">
                <a:latin typeface="PT Sans" panose="020B0503020203020204"/>
                <a:cs typeface="Arial" pitchFamily="34" charset="0"/>
              </a:rPr>
              <a:t>Evansdale: </a:t>
            </a:r>
            <a:r>
              <a:rPr lang="en-US" sz="1800" dirty="0">
                <a:latin typeface="PT Sans" panose="020B0503020203020204"/>
                <a:cs typeface="Arial" pitchFamily="34" charset="0"/>
              </a:rPr>
              <a:t>Construct 946’ of Birdland Dr </a:t>
            </a:r>
            <a:r>
              <a:rPr lang="en-US" sz="1800" b="1" i="1" dirty="0">
                <a:latin typeface="PT Sans" panose="020B0503020203020204"/>
                <a:cs typeface="Arial" pitchFamily="34" charset="0"/>
              </a:rPr>
              <a:t>(WITHDRAWN)</a:t>
            </a:r>
          </a:p>
          <a:p>
            <a:r>
              <a:rPr lang="en-US" sz="1800" dirty="0">
                <a:latin typeface="PT Sans" panose="020B0503020203020204"/>
                <a:cs typeface="Arial" pitchFamily="34" charset="0"/>
              </a:rPr>
              <a:t>Total Cost: $762,502</a:t>
            </a:r>
          </a:p>
          <a:p>
            <a:r>
              <a:rPr lang="en-US" sz="1800" dirty="0">
                <a:latin typeface="PT Sans" panose="020B0503020203020204"/>
                <a:cs typeface="Arial" pitchFamily="34" charset="0"/>
              </a:rPr>
              <a:t>Requested: $381,251</a:t>
            </a:r>
          </a:p>
          <a:p>
            <a:endParaRPr lang="en-US" sz="1800" dirty="0">
              <a:latin typeface="PT Sans" panose="020B0503020203020204"/>
              <a:cs typeface="Arial" pitchFamily="34" charset="0"/>
            </a:endParaRPr>
          </a:p>
          <a:p>
            <a:pPr marL="0" indent="0">
              <a:buNone/>
            </a:pPr>
            <a:r>
              <a:rPr lang="en-US" sz="1800" b="1" dirty="0">
                <a:latin typeface="PT Sans" panose="020B0503020203020204"/>
                <a:cs typeface="Arial" pitchFamily="34" charset="0"/>
              </a:rPr>
              <a:t>Tipton: </a:t>
            </a:r>
            <a:r>
              <a:rPr lang="en-US" sz="1800" dirty="0">
                <a:latin typeface="PT Sans" panose="020B0503020203020204"/>
                <a:cs typeface="Arial" pitchFamily="34" charset="0"/>
              </a:rPr>
              <a:t>Construct 1,850’ of Commerce Blvd (</a:t>
            </a:r>
            <a:r>
              <a:rPr lang="en-US" sz="1800" b="1" i="1" dirty="0">
                <a:latin typeface="PT Sans" panose="020B0503020203020204"/>
                <a:cs typeface="Arial" pitchFamily="34" charset="0"/>
              </a:rPr>
              <a:t>WITHDRAWN)</a:t>
            </a:r>
            <a:endParaRPr lang="en-US" sz="1800" dirty="0">
              <a:latin typeface="PT Sans" panose="020B0503020203020204"/>
              <a:cs typeface="Arial" pitchFamily="34" charset="0"/>
            </a:endParaRPr>
          </a:p>
          <a:p>
            <a:r>
              <a:rPr lang="en-US" sz="1800" dirty="0">
                <a:latin typeface="PT Sans" panose="020B0503020203020204"/>
                <a:cs typeface="Arial" pitchFamily="34" charset="0"/>
              </a:rPr>
              <a:t>Total Cost: $1,221,200</a:t>
            </a:r>
          </a:p>
          <a:p>
            <a:r>
              <a:rPr lang="en-US" sz="1800" dirty="0">
                <a:latin typeface="PT Sans" panose="020B0503020203020204"/>
                <a:cs typeface="Arial" pitchFamily="34" charset="0"/>
              </a:rPr>
              <a:t>Requested: $854,840</a:t>
            </a:r>
          </a:p>
        </p:txBody>
      </p:sp>
      <p:sp>
        <p:nvSpPr>
          <p:cNvPr id="6" name="TextBox 5">
            <a:extLst>
              <a:ext uri="{FF2B5EF4-FFF2-40B4-BE49-F238E27FC236}">
                <a16:creationId xmlns:a16="http://schemas.microsoft.com/office/drawing/2014/main" id="{74326C32-4972-39F0-E737-61085AC192D4}"/>
              </a:ext>
            </a:extLst>
          </p:cNvPr>
          <p:cNvSpPr txBox="1"/>
          <p:nvPr/>
        </p:nvSpPr>
        <p:spPr>
          <a:xfrm>
            <a:off x="487805" y="683066"/>
            <a:ext cx="8404674" cy="892552"/>
          </a:xfrm>
          <a:prstGeom prst="rect">
            <a:avLst/>
          </a:prstGeom>
          <a:noFill/>
        </p:spPr>
        <p:txBody>
          <a:bodyPr wrap="square">
            <a:spAutoFit/>
          </a:bodyPr>
          <a:lstStyle/>
          <a:p>
            <a:r>
              <a:rPr lang="en-US" sz="3400" b="1" dirty="0">
                <a:solidFill>
                  <a:schemeClr val="tx2"/>
                </a:solidFill>
              </a:rPr>
              <a:t>Local Development Status Update</a:t>
            </a:r>
          </a:p>
          <a:p>
            <a:r>
              <a:rPr lang="en-US" b="1" dirty="0">
                <a:solidFill>
                  <a:schemeClr val="tx2"/>
                </a:solidFill>
              </a:rPr>
              <a:t>February 2022 Application Round</a:t>
            </a:r>
          </a:p>
        </p:txBody>
      </p:sp>
    </p:spTree>
    <p:extLst>
      <p:ext uri="{BB962C8B-B14F-4D97-AF65-F5344CB8AC3E}">
        <p14:creationId xmlns:p14="http://schemas.microsoft.com/office/powerpoint/2010/main" val="1432009844"/>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15384</TotalTime>
  <Words>627</Words>
  <Application>Microsoft Office PowerPoint</Application>
  <PresentationFormat>On-screen Show (4:3)</PresentationFormat>
  <Paragraphs>105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PT Sans</vt:lpstr>
      <vt:lpstr>Office Theme</vt:lpstr>
      <vt:lpstr>PowerPoint Presentation</vt:lpstr>
      <vt:lpstr>Revitalize Iowa’s Sound Economy Program</vt:lpstr>
      <vt:lpstr>Monthly Program Financial Report</vt:lpstr>
      <vt:lpstr>Local Development Project Evaluation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500</cp:revision>
  <cp:lastPrinted>2022-08-02T09:42:29Z</cp:lastPrinted>
  <dcterms:created xsi:type="dcterms:W3CDTF">2014-05-10T08:44:16Z</dcterms:created>
  <dcterms:modified xsi:type="dcterms:W3CDTF">2023-10-03T13:30:49Z</dcterms:modified>
</cp:coreProperties>
</file>