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385" r:id="rId3"/>
    <p:sldId id="380" r:id="rId4"/>
    <p:sldId id="382" r:id="rId5"/>
    <p:sldId id="383" r:id="rId6"/>
    <p:sldId id="384" r:id="rId7"/>
    <p:sldId id="287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right, Shane" initials="WS" lastIdx="2" clrIdx="0">
    <p:extLst>
      <p:ext uri="{19B8F6BF-5375-455C-9EA6-DF929625EA0E}">
        <p15:presenceInfo xmlns:p15="http://schemas.microsoft.com/office/powerpoint/2012/main" userId="S-1-5-21-133048727-1090477886-634672238-504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71721"/>
    <a:srgbClr val="00717F"/>
    <a:srgbClr val="B55813"/>
    <a:srgbClr val="B1B3B3"/>
    <a:srgbClr val="53565A"/>
    <a:srgbClr val="FF9966"/>
    <a:srgbClr val="FF0066"/>
    <a:srgbClr val="69686D"/>
    <a:srgbClr val="3449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0" autoAdjust="0"/>
    <p:restoredTop sz="95550" autoAdjust="0"/>
  </p:normalViewPr>
  <p:slideViewPr>
    <p:cSldViewPr>
      <p:cViewPr varScale="1">
        <p:scale>
          <a:sx n="77" d="100"/>
          <a:sy n="77" d="100"/>
        </p:scale>
        <p:origin x="761" y="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9/27/2023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739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State Aviation Program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24744"/>
            <a:ext cx="78867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400" b="1">
                <a:solidFill>
                  <a:schemeClr val="tx2"/>
                </a:solidFill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44824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1200"/>
              </a:spcAft>
              <a:defRPr sz="2600" b="1">
                <a:latin typeface="PT Sans" panose="020B0503020203020204" pitchFamily="34" charset="0"/>
              </a:defRPr>
            </a:lvl1pPr>
            <a:lvl2pPr>
              <a:spcAft>
                <a:spcPts val="1200"/>
              </a:spcAft>
              <a:defRPr sz="2400">
                <a:latin typeface="PT Sans" panose="020B0503020203020204" pitchFamily="34" charset="0"/>
              </a:defRPr>
            </a:lvl2pPr>
            <a:lvl3pPr>
              <a:spcAft>
                <a:spcPts val="1200"/>
              </a:spcAft>
              <a:defRPr sz="2000">
                <a:latin typeface="PT Sans" panose="020B0503020203020204" pitchFamily="34" charset="0"/>
              </a:defRPr>
            </a:lvl3pPr>
            <a:lvl4pPr>
              <a:spcAft>
                <a:spcPts val="1200"/>
              </a:spcAft>
              <a:defRPr sz="1800">
                <a:latin typeface="PT Sans" panose="020B0503020203020204" pitchFamily="34" charset="0"/>
              </a:defRPr>
            </a:lvl4pPr>
            <a:lvl5pPr>
              <a:spcAft>
                <a:spcPts val="1200"/>
              </a:spcAft>
              <a:defRPr sz="1800"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1" r:id="rId3"/>
    <p:sldLayoutId id="2147483654" r:id="rId4"/>
    <p:sldLayoutId id="2147483655" r:id="rId5"/>
    <p:sldLayoutId id="2147483652" r:id="rId6"/>
    <p:sldLayoutId id="2147483653" r:id="rId7"/>
    <p:sldLayoutId id="2147483656" r:id="rId8"/>
    <p:sldLayoutId id="2147483658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023F2D-63D7-4790-8BDE-2DFA6C8EF409}"/>
              </a:ext>
            </a:extLst>
          </p:cNvPr>
          <p:cNvSpPr txBox="1"/>
          <p:nvPr/>
        </p:nvSpPr>
        <p:spPr>
          <a:xfrm>
            <a:off x="323528" y="530120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PT Sans" panose="020B0503020203020204" pitchFamily="34" charset="0"/>
              </a:rPr>
              <a:t>Funding Recommendation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323528" y="494116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PT Sans" panose="020B0503020203020204" pitchFamily="34" charset="0"/>
              </a:rPr>
              <a:t>FY24 Commercial Service Terminal Program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78B52C7-C957-491F-A547-54F1E958FC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560" y="219805"/>
            <a:ext cx="2825537" cy="51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C4536-0DFC-4144-9061-9B50ED49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980728"/>
            <a:ext cx="8424936" cy="360040"/>
          </a:xfrm>
        </p:spPr>
        <p:txBody>
          <a:bodyPr>
            <a:normAutofit fontScale="90000"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23206-50CB-40A4-B7F9-15163A507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716" y="1628799"/>
            <a:ext cx="8694568" cy="5256585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Program for review</a:t>
            </a:r>
          </a:p>
          <a:p>
            <a:pPr lvl="1"/>
            <a:r>
              <a:rPr lang="en-US" sz="2200" dirty="0"/>
              <a:t>Commercial Service Terminal (CST) program</a:t>
            </a:r>
          </a:p>
          <a:p>
            <a:pPr lvl="2"/>
            <a:r>
              <a:rPr lang="en-US" dirty="0"/>
              <a:t>New $10M special appropriation (SF 577)</a:t>
            </a:r>
          </a:p>
          <a:p>
            <a:pPr lvl="2"/>
            <a:r>
              <a:rPr lang="en-US" dirty="0"/>
              <a:t>Funded through Rebuild Iowa Infrastructure Fund (RIIF) appropriation </a:t>
            </a:r>
          </a:p>
          <a:p>
            <a:r>
              <a:rPr lang="en-US" sz="2400" dirty="0"/>
              <a:t>Commission Role</a:t>
            </a:r>
          </a:p>
          <a:p>
            <a:pPr lvl="1"/>
            <a:r>
              <a:rPr lang="en-US" sz="2200" dirty="0"/>
              <a:t>The commission is responsible for approving the projects to be funded in this program</a:t>
            </a:r>
          </a:p>
          <a:p>
            <a:r>
              <a:rPr lang="en-US" sz="2400" dirty="0"/>
              <a:t>Process</a:t>
            </a:r>
          </a:p>
          <a:p>
            <a:pPr lvl="1"/>
            <a:r>
              <a:rPr lang="en-US" sz="2200" dirty="0"/>
              <a:t>Projects are presented for review at the October meeting and commission action will be requested at the November meeting</a:t>
            </a:r>
          </a:p>
          <a:p>
            <a:pPr lvl="1"/>
            <a:endParaRPr lang="en-US" sz="2200" dirty="0"/>
          </a:p>
          <a:p>
            <a:pPr marL="457200" lvl="1" indent="0">
              <a:buNone/>
            </a:pPr>
            <a:endParaRPr lang="en-US" sz="2200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D0D1B92-CFF0-45A8-ACAC-5C61C74B08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19805"/>
            <a:ext cx="2141841" cy="38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69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5844" y="241558"/>
            <a:ext cx="1968643" cy="357161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24744"/>
            <a:ext cx="8208912" cy="360040"/>
          </a:xfrm>
        </p:spPr>
        <p:txBody>
          <a:bodyPr>
            <a:noAutofit/>
          </a:bodyPr>
          <a:lstStyle/>
          <a:p>
            <a:r>
              <a:rPr lang="en-US" dirty="0"/>
              <a:t>Commercial Service Terminal</a:t>
            </a:r>
            <a:r>
              <a:rPr lang="en-US" sz="3400" b="1" dirty="0">
                <a:solidFill>
                  <a:schemeClr val="tx2"/>
                </a:solidFill>
              </a:rPr>
              <a:t> Program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lang="en-US" sz="2200" dirty="0"/>
          </a:p>
          <a:p>
            <a:pPr lvl="0"/>
            <a:r>
              <a:rPr lang="en-US" sz="2200" dirty="0">
                <a:solidFill>
                  <a:srgbClr val="000000"/>
                </a:solidFill>
              </a:rPr>
              <a:t>The Commercial Service Terminal program provides vertical infrastructure funding for </a:t>
            </a: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commercial service airports within the state for commercial service airport terminal improvements. </a:t>
            </a:r>
          </a:p>
          <a:p>
            <a:pPr lvl="0"/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A</a:t>
            </a: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irports must provide a 90% match and may not use federal funds to provide the required match.</a:t>
            </a:r>
            <a:endParaRPr 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333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5844" y="241558"/>
            <a:ext cx="1968643" cy="357161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060848"/>
            <a:ext cx="7776864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US" dirty="0"/>
              <a:t>Available Funding:</a:t>
            </a:r>
          </a:p>
          <a:p>
            <a:pPr marL="457200" lvl="1" indent="0">
              <a:buNone/>
            </a:pPr>
            <a:r>
              <a:rPr lang="en-US" b="1" dirty="0"/>
              <a:t>FY24 Funds Appropriated: 		$10,000,000</a:t>
            </a:r>
          </a:p>
          <a:p>
            <a:pPr marL="457200" lvl="1" indent="0">
              <a:buNone/>
            </a:pPr>
            <a:r>
              <a:rPr lang="en-US" b="1" dirty="0"/>
              <a:t>Funds available for projects: 		$10,000,000</a:t>
            </a:r>
          </a:p>
          <a:p>
            <a:pPr lvl="0">
              <a:spcAft>
                <a:spcPts val="1200"/>
              </a:spcAft>
            </a:pPr>
            <a:r>
              <a:rPr lang="en-US" b="1" dirty="0"/>
              <a:t>Application Summary:</a:t>
            </a:r>
          </a:p>
          <a:p>
            <a:pPr lvl="1"/>
            <a:r>
              <a:rPr lang="en-US" b="1" dirty="0"/>
              <a:t>Total number of projects:  1</a:t>
            </a:r>
          </a:p>
          <a:p>
            <a:pPr lvl="1"/>
            <a:r>
              <a:rPr lang="en-US" b="1" dirty="0"/>
              <a:t>Total project costs:  			$113,714,780</a:t>
            </a:r>
          </a:p>
          <a:p>
            <a:pPr lvl="1"/>
            <a:r>
              <a:rPr lang="en-US" b="1" dirty="0"/>
              <a:t>Total amount requested:  		$10,000,000</a:t>
            </a:r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C66066E1-1CDF-4981-B319-508E795C1FD5}"/>
              </a:ext>
            </a:extLst>
          </p:cNvPr>
          <p:cNvSpPr txBox="1">
            <a:spLocks/>
          </p:cNvSpPr>
          <p:nvPr/>
        </p:nvSpPr>
        <p:spPr>
          <a:xfrm>
            <a:off x="628650" y="908720"/>
            <a:ext cx="78867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Available Funding and Application Summary</a:t>
            </a:r>
          </a:p>
        </p:txBody>
      </p:sp>
    </p:spTree>
    <p:extLst>
      <p:ext uri="{BB962C8B-B14F-4D97-AF65-F5344CB8AC3E}">
        <p14:creationId xmlns:p14="http://schemas.microsoft.com/office/powerpoint/2010/main" val="655636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5844" y="241558"/>
            <a:ext cx="1968643" cy="357161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741" y="1340768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CST Applications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304016"/>
              </p:ext>
            </p:extLst>
          </p:nvPr>
        </p:nvGraphicFramePr>
        <p:xfrm>
          <a:off x="177695" y="2292876"/>
          <a:ext cx="8786792" cy="1280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395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344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New passenger terminal building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Des Moines International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113,714,780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$10,000,000 (8.8%)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$10,000,000 (8.8%)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182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3824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1262B5B-9694-822D-2C11-D233864580B5}"/>
              </a:ext>
            </a:extLst>
          </p:cNvPr>
          <p:cNvGrpSpPr/>
          <p:nvPr/>
        </p:nvGrpSpPr>
        <p:grpSpPr>
          <a:xfrm>
            <a:off x="611560" y="908720"/>
            <a:ext cx="8073571" cy="5667029"/>
            <a:chOff x="535214" y="1124744"/>
            <a:chExt cx="8073571" cy="566702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20ED486-D405-03E7-FC12-450D11BA14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625" t="19287" r="26375" b="14564"/>
            <a:stretch/>
          </p:blipFill>
          <p:spPr>
            <a:xfrm>
              <a:off x="535214" y="1196752"/>
              <a:ext cx="8073571" cy="559502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A7B1B8E-B7AF-842A-E3BB-919CDC0C82FB}"/>
                </a:ext>
              </a:extLst>
            </p:cNvPr>
            <p:cNvSpPr txBox="1"/>
            <p:nvPr/>
          </p:nvSpPr>
          <p:spPr>
            <a:xfrm>
              <a:off x="1547664" y="1124744"/>
              <a:ext cx="53285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Funding Map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3C87E45-54CD-4D8A-09E1-BD6BE55D3DA3}"/>
                </a:ext>
              </a:extLst>
            </p:cNvPr>
            <p:cNvSpPr/>
            <p:nvPr/>
          </p:nvSpPr>
          <p:spPr>
            <a:xfrm>
              <a:off x="3707904" y="4738937"/>
              <a:ext cx="936104" cy="576064"/>
            </a:xfrm>
            <a:prstGeom prst="ellipse">
              <a:avLst/>
            </a:prstGeom>
            <a:noFill/>
            <a:ln>
              <a:solidFill>
                <a:srgbClr val="871721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A1C279D-8594-66D4-058E-5FCC426C46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662839"/>
              </p:ext>
            </p:extLst>
          </p:nvPr>
        </p:nvGraphicFramePr>
        <p:xfrm>
          <a:off x="683568" y="4221088"/>
          <a:ext cx="2797175" cy="1889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425">
                  <a:extLst>
                    <a:ext uri="{9D8B030D-6E8A-4147-A177-3AD203B41FA5}">
                      <a16:colId xmlns:a16="http://schemas.microsoft.com/office/drawing/2014/main" val="4127997150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92949823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Airport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Enplanement Share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818072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Des Moines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67%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74521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Cedar Rapids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29%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716096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Sioux City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464770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Waterloo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739241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Dubuque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997642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Mason City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427391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Fort Dodge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412284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Burlington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0.2%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9297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669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1864" y="4066456"/>
            <a:ext cx="2286000" cy="370656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347864" y="4066456"/>
            <a:ext cx="2286000" cy="370656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633864" y="4066456"/>
            <a:ext cx="2286000" cy="370656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B11247-CDAF-4DD5-BE81-B56FBF4D67D9}"/>
              </a:ext>
            </a:extLst>
          </p:cNvPr>
          <p:cNvSpPr txBox="1"/>
          <p:nvPr/>
        </p:nvSpPr>
        <p:spPr>
          <a:xfrm>
            <a:off x="107504" y="357301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T Sans" panose="020B0503020203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748D6-E5EE-44F0-BED6-59197E46C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93" y="983876"/>
            <a:ext cx="2471142" cy="20218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F7CF90-4942-4D85-8831-4BBCA8213A53}"/>
              </a:ext>
            </a:extLst>
          </p:cNvPr>
          <p:cNvSpPr txBox="1"/>
          <p:nvPr/>
        </p:nvSpPr>
        <p:spPr>
          <a:xfrm>
            <a:off x="2114600" y="5445224"/>
            <a:ext cx="4752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Tim McClung</a:t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Aviation Director</a:t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tim.mcclung@iowadot.us</a:t>
            </a:r>
          </a:p>
        </p:txBody>
      </p:sp>
    </p:spTree>
    <p:extLst>
      <p:ext uri="{BB962C8B-B14F-4D97-AF65-F5344CB8AC3E}">
        <p14:creationId xmlns:p14="http://schemas.microsoft.com/office/powerpoint/2010/main" val="4191711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0070C0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37694</TotalTime>
  <Words>271</Words>
  <Application>Microsoft Office PowerPoint</Application>
  <PresentationFormat>On-screen Show (4:3)</PresentationFormat>
  <Paragraphs>61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PT Sans</vt:lpstr>
      <vt:lpstr>Office Theme</vt:lpstr>
      <vt:lpstr>PowerPoint Presentation</vt:lpstr>
      <vt:lpstr>Overview</vt:lpstr>
      <vt:lpstr>Commercial Service Terminal Program</vt:lpstr>
      <vt:lpstr>PowerPoint Presentation</vt:lpstr>
      <vt:lpstr>CST Applications Recommended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McClung, Tim</cp:lastModifiedBy>
  <cp:revision>314</cp:revision>
  <cp:lastPrinted>2023-07-05T12:11:22Z</cp:lastPrinted>
  <dcterms:created xsi:type="dcterms:W3CDTF">2014-05-10T08:44:16Z</dcterms:created>
  <dcterms:modified xsi:type="dcterms:W3CDTF">2023-09-28T02:25:15Z</dcterms:modified>
</cp:coreProperties>
</file>