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9" r:id="rId5"/>
  </p:sldMasterIdLst>
  <p:notesMasterIdLst>
    <p:notesMasterId r:id="rId20"/>
  </p:notesMasterIdLst>
  <p:sldIdLst>
    <p:sldId id="257" r:id="rId6"/>
    <p:sldId id="335" r:id="rId7"/>
    <p:sldId id="336" r:id="rId8"/>
    <p:sldId id="271" r:id="rId9"/>
    <p:sldId id="337" r:id="rId10"/>
    <p:sldId id="347" r:id="rId11"/>
    <p:sldId id="338" r:id="rId12"/>
    <p:sldId id="339" r:id="rId13"/>
    <p:sldId id="340" r:id="rId14"/>
    <p:sldId id="344" r:id="rId15"/>
    <p:sldId id="341" r:id="rId16"/>
    <p:sldId id="345" r:id="rId17"/>
    <p:sldId id="342" r:id="rId18"/>
    <p:sldId id="348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ubrich, Matthew" initials="HM" lastIdx="1" clrIdx="0">
    <p:extLst>
      <p:ext uri="{19B8F6BF-5375-455C-9EA6-DF929625EA0E}">
        <p15:presenceInfo xmlns:p15="http://schemas.microsoft.com/office/powerpoint/2012/main" userId="S-1-5-21-133048727-1090477886-634672238-367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256" autoAdjust="0"/>
  </p:normalViewPr>
  <p:slideViewPr>
    <p:cSldViewPr snapToGrid="0">
      <p:cViewPr varScale="1">
        <p:scale>
          <a:sx n="85" d="100"/>
          <a:sy n="85" d="100"/>
        </p:scale>
        <p:origin x="9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D7BAC9-E3E8-484D-B82F-8598440F3133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8464418-ABC8-4147-8823-971692039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0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24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aseline="0" dirty="0"/>
              <a:t>Right investments at right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aseline="0" dirty="0"/>
              <a:t>Avoids worst first approach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aseline="0" dirty="0"/>
              <a:t>Fixing roof example -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baseline="0" dirty="0"/>
          </a:p>
          <a:p>
            <a:pPr marL="0" indent="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Science</a:t>
            </a:r>
          </a:p>
          <a:p>
            <a:pPr marL="171450" indent="-1714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starts with collecting good data about our assets and their condition, </a:t>
            </a:r>
          </a:p>
          <a:p>
            <a:pPr marL="171450" indent="-1714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smartly using that data about to understand current trends, </a:t>
            </a:r>
          </a:p>
          <a:p>
            <a:pPr marL="171450" indent="-1714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developing models to  predict future conditions based on estimated costs and available funds, </a:t>
            </a:r>
          </a:p>
          <a:p>
            <a:pPr marL="171450" indent="-1714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using this information to inform the development of a program of projects</a:t>
            </a:r>
          </a:p>
          <a:p>
            <a:pPr marL="0" indent="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8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</a:t>
            </a:r>
          </a:p>
          <a:p>
            <a:pPr marL="171450" indent="-1714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and models always have limitations  </a:t>
            </a:r>
          </a:p>
          <a:p>
            <a:pPr marL="171450" lvl="0" indent="-1714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“All models are wrong, but some are useful”</a:t>
            </a:r>
          </a:p>
          <a:p>
            <a:pPr marL="171450" lvl="0" indent="-1714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 the best models don’t take into account everything that needs to be considered</a:t>
            </a:r>
          </a:p>
          <a:p>
            <a:pPr marL="171450" lvl="0" indent="-1714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We'll always need the wisdom gained by our experience staff to use this data to make informed decisions</a:t>
            </a:r>
          </a:p>
          <a:p>
            <a:pPr marL="0" indent="0">
              <a:buFontTx/>
              <a:buNone/>
            </a:pP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05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/>
              <a:t>Right investments at the right time allow us to stretch our limited dollars as far as they will go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This in turn leads to a better performing system because it helps us keep the system in the best possible condition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Delivering the best value  while maximizing performance builds credibility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Credibility is important because we serve as stewards of a tremendously valuable transportation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Current replacement value of all primary roads and bridges is about $36 billion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When considering the value of the goods and services that depend on this system, the value is even 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26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Good roads cost less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71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Basic parts of the plan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Asset inventory and condition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Lifecycle planning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Performance assessments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Risk management techniques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Financial plan and investment strategies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Process improvements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97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Diagram illustrates how the TAMP is connected to our long range plan, various system and modal plans, and our 5 year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13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TAM is applied within the structure shown in this chat</a:t>
            </a:r>
          </a:p>
          <a:p>
            <a:r>
              <a:rPr lang="en-US" baseline="0" dirty="0"/>
              <a:t>Each group is involved in TAM in a different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60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0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4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9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2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1" y="617538"/>
            <a:ext cx="61245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0782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144AC-43F9-4529-B1FD-7C0D12AC06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757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1" y="617538"/>
            <a:ext cx="61245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078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078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22D58-1E06-4DCE-8889-825802168C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573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D8DFB-531F-4F92-B36D-9EC2A807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656" y="435006"/>
            <a:ext cx="2433800" cy="1036468"/>
          </a:xfrm>
        </p:spPr>
        <p:txBody>
          <a:bodyPr anchor="b">
            <a:normAutofit/>
          </a:bodyPr>
          <a:lstStyle>
            <a:lvl1pPr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06EA2-574B-40D2-800A-405E00343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38656" y="1471474"/>
            <a:ext cx="2433800" cy="5026980"/>
          </a:xfrm>
        </p:spPr>
        <p:txBody>
          <a:bodyPr/>
          <a:lstStyle>
            <a:lvl1pPr marL="214313" indent="-214313">
              <a:buFont typeface="Arial" panose="020B0604020202020204" pitchFamily="34" charset="0"/>
              <a:buChar char="•"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5668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 sz="1350" kern="0">
                <a:solidFill>
                  <a:sysClr val="windowText" lastClr="000000"/>
                </a:solidFill>
              </a:rPr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B5A6398-5B92-4880-B42C-2D0285FB01C7}" type="slidenum">
              <a:rPr lang="en-US" sz="1350" kern="0" smtClean="0">
                <a:solidFill>
                  <a:sysClr val="windowText" lastClr="000000"/>
                </a:solidFill>
              </a:rPr>
              <a:pPr defTabSz="685800"/>
              <a:t>‹#›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3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3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3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05-May-17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6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05-May-17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2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05-May-17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2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05-May-17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4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05-May-17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05-May-17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A6398-5B92-4880-B42C-2D0285FB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5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A6398-5B92-4880-B42C-2D0285FB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7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777" y="856820"/>
            <a:ext cx="6262455" cy="2630786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FFC98151-BCF3-4B95-81B9-19A50BC900A5}"/>
              </a:ext>
            </a:extLst>
          </p:cNvPr>
          <p:cNvSpPr txBox="1">
            <a:spLocks/>
          </p:cNvSpPr>
          <p:nvPr/>
        </p:nvSpPr>
        <p:spPr>
          <a:xfrm>
            <a:off x="365856" y="3769400"/>
            <a:ext cx="8494295" cy="20253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Transportation Asset Management (TAM) Overview</a:t>
            </a:r>
            <a:endParaRPr lang="en-US" sz="19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2600" dirty="0">
                <a:latin typeface="Microsoft Sans Serif"/>
                <a:ea typeface="Microsoft Sans Serif"/>
                <a:cs typeface="Microsoft Sans Serif"/>
              </a:rPr>
              <a:t>Charlie Purcell</a:t>
            </a:r>
            <a:endParaRPr lang="en-US" dirty="0">
              <a:latin typeface="Calibri" panose="020F0502020204030204"/>
              <a:ea typeface="Microsoft Sans Serif"/>
              <a:cs typeface="Calibri" panose="020F0502020204030204"/>
            </a:endParaRPr>
          </a:p>
          <a:p>
            <a:r>
              <a:rPr lang="en-US" sz="2600" dirty="0">
                <a:latin typeface="Microsoft Sans Serif"/>
                <a:ea typeface="Microsoft Sans Serif"/>
                <a:cs typeface="Microsoft Sans Serif"/>
              </a:rPr>
              <a:t>Deputy Director, Transportation Development Division </a:t>
            </a:r>
            <a:endParaRPr lang="en-US" dirty="0">
              <a:cs typeface="Calibri"/>
            </a:endParaRPr>
          </a:p>
          <a:p>
            <a:r>
              <a:rPr lang="en-US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Transportation Commission Workshop</a:t>
            </a:r>
          </a:p>
          <a:p>
            <a:r>
              <a:rPr lang="en-US" sz="2200" dirty="0">
                <a:latin typeface="Microsoft Sans Serif"/>
                <a:ea typeface="Microsoft Sans Serif"/>
                <a:cs typeface="Microsoft Sans Serif"/>
              </a:rPr>
              <a:t>October 9, 2023</a:t>
            </a:r>
            <a:endParaRPr lang="en-US" sz="1900" dirty="0">
              <a:latin typeface="Microsoft Sans Serif"/>
              <a:ea typeface="Microsoft Sans Serif"/>
              <a:cs typeface="Microsoft Sans Serif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A177F8E-FA10-38E6-BB22-C4A188FAC7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6076576"/>
            <a:ext cx="2514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32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5A908-430E-40E1-9CA7-3C40B1481A50}"/>
              </a:ext>
            </a:extLst>
          </p:cNvPr>
          <p:cNvSpPr txBox="1">
            <a:spLocks/>
          </p:cNvSpPr>
          <p:nvPr/>
        </p:nvSpPr>
        <p:spPr>
          <a:xfrm>
            <a:off x="260100" y="77669"/>
            <a:ext cx="8623800" cy="117595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3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How does the TAMP fit in the planning and programming process?</a:t>
            </a:r>
          </a:p>
        </p:txBody>
      </p:sp>
      <p:pic>
        <p:nvPicPr>
          <p:cNvPr id="2" name="Picture 1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BB8A5F7C-3B8B-9119-3A24-A194D5F947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38" y="1105469"/>
            <a:ext cx="8092524" cy="49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65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DA0016F-FF41-410E-B6E0-7A42F8D03609}"/>
              </a:ext>
            </a:extLst>
          </p:cNvPr>
          <p:cNvSpPr txBox="1">
            <a:spLocks/>
          </p:cNvSpPr>
          <p:nvPr/>
        </p:nvSpPr>
        <p:spPr>
          <a:xfrm>
            <a:off x="540690" y="237799"/>
            <a:ext cx="7456500" cy="63511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TAM Governance Structure</a:t>
            </a: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289934A9-4B47-1F70-07EE-97E0776EF9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611"/>
            <a:ext cx="9144000" cy="535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95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511842" y="4377446"/>
            <a:ext cx="4578818" cy="1626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04E88-DE66-48A6-BEF1-BEDDF9BB3C0E}"/>
              </a:ext>
            </a:extLst>
          </p:cNvPr>
          <p:cNvSpPr txBox="1">
            <a:spLocks/>
          </p:cNvSpPr>
          <p:nvPr/>
        </p:nvSpPr>
        <p:spPr>
          <a:xfrm>
            <a:off x="4391526" y="1214146"/>
            <a:ext cx="4578818" cy="4121798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Microsoft Sans Serif"/>
                <a:ea typeface="Microsoft Sans Serif"/>
                <a:cs typeface="Microsoft Sans Serif"/>
              </a:rPr>
              <a:t>Upcoming TAM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264708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459219D-80D0-4B90-9BE5-393292990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33" y="77668"/>
            <a:ext cx="8632350" cy="68633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Microsoft Sans Serif"/>
                <a:ea typeface="Microsoft Sans Serif"/>
                <a:cs typeface="Microsoft Sans Serif"/>
              </a:rPr>
              <a:t>Upcoming TAM Presentations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D4E205A-FBD0-4989-981D-2FA477444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524146"/>
              </p:ext>
            </p:extLst>
          </p:nvPr>
        </p:nvGraphicFramePr>
        <p:xfrm>
          <a:off x="121155" y="659559"/>
          <a:ext cx="8901690" cy="508629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692828">
                  <a:extLst>
                    <a:ext uri="{9D8B030D-6E8A-4147-A177-3AD203B41FA5}">
                      <a16:colId xmlns:a16="http://schemas.microsoft.com/office/drawing/2014/main" val="64665051"/>
                    </a:ext>
                  </a:extLst>
                </a:gridCol>
                <a:gridCol w="6208862">
                  <a:extLst>
                    <a:ext uri="{9D8B030D-6E8A-4147-A177-3AD203B41FA5}">
                      <a16:colId xmlns:a16="http://schemas.microsoft.com/office/drawing/2014/main" val="984022111"/>
                    </a:ext>
                  </a:extLst>
                </a:gridCol>
              </a:tblGrid>
              <a:tr h="448428">
                <a:tc>
                  <a:txBody>
                    <a:bodyPr/>
                    <a:lstStyle/>
                    <a:p>
                      <a:r>
                        <a:rPr lang="en-US" sz="2000" dirty="0"/>
                        <a:t>Presentation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25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Objectives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25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107662"/>
                  </a:ext>
                </a:extLst>
              </a:tr>
              <a:tr h="1040495">
                <a:tc>
                  <a:txBody>
                    <a:bodyPr/>
                    <a:lstStyle/>
                    <a:p>
                      <a:r>
                        <a:rPr lang="en-US" sz="2000" dirty="0"/>
                        <a:t>Interstate Investment Plan Update</a:t>
                      </a:r>
                    </a:p>
                    <a:p>
                      <a:r>
                        <a:rPr lang="en-US" sz="2000" dirty="0"/>
                        <a:t>(December)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 updated recommendations for timing and location of future capacity and stewardship investments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Request input on proposed schedule and funding level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Include a “preview” of revisions to the options list for major Interstate projects</a:t>
                      </a:r>
                      <a:endParaRPr lang="en-US" sz="1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0953302"/>
                  </a:ext>
                </a:extLst>
              </a:tr>
              <a:tr h="1040495">
                <a:tc>
                  <a:txBody>
                    <a:bodyPr/>
                    <a:lstStyle/>
                    <a:p>
                      <a:r>
                        <a:rPr lang="en-US" sz="2000" dirty="0"/>
                        <a:t>Pavement Asset Management</a:t>
                      </a:r>
                    </a:p>
                    <a:p>
                      <a:r>
                        <a:rPr lang="en-US" sz="2000" dirty="0"/>
                        <a:t>(January)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Review of current pavement conditions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Present different investment scenarios and resulting conditions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8240097"/>
                  </a:ext>
                </a:extLst>
              </a:tr>
              <a:tr h="1040495">
                <a:tc>
                  <a:txBody>
                    <a:bodyPr/>
                    <a:lstStyle/>
                    <a:p>
                      <a:r>
                        <a:rPr lang="en-US" sz="2000" dirty="0"/>
                        <a:t>Bridge Asset Management</a:t>
                      </a:r>
                    </a:p>
                    <a:p>
                      <a:r>
                        <a:rPr lang="en-US" sz="2000" dirty="0"/>
                        <a:t>(February)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Review of current bridge conditions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Present different investment scenarios and resulting conditions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6916462"/>
                  </a:ext>
                </a:extLst>
              </a:tr>
              <a:tr h="1040495">
                <a:tc>
                  <a:txBody>
                    <a:bodyPr/>
                    <a:lstStyle/>
                    <a:p>
                      <a:r>
                        <a:rPr lang="en-US" sz="2000" dirty="0"/>
                        <a:t>Asset Management Summary</a:t>
                      </a:r>
                    </a:p>
                    <a:p>
                      <a:r>
                        <a:rPr lang="en-US" sz="2000" dirty="0"/>
                        <a:t>(March)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Review and summarize recommendations from previous presentations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Receive feedback on recommendations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2242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267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511842" y="4377446"/>
            <a:ext cx="4578818" cy="1626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04E88-DE66-48A6-BEF1-BEDDF9BB3C0E}"/>
              </a:ext>
            </a:extLst>
          </p:cNvPr>
          <p:cNvSpPr txBox="1">
            <a:spLocks/>
          </p:cNvSpPr>
          <p:nvPr/>
        </p:nvSpPr>
        <p:spPr>
          <a:xfrm>
            <a:off x="4391526" y="1214146"/>
            <a:ext cx="4578818" cy="4121798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Microsoft Sans Serif"/>
                <a:ea typeface="Microsoft Sans Serif"/>
                <a:cs typeface="Microsoft Sans Serif"/>
              </a:rPr>
              <a:t>Questions and  feedback</a:t>
            </a:r>
          </a:p>
        </p:txBody>
      </p:sp>
    </p:spTree>
    <p:extLst>
      <p:ext uri="{BB962C8B-B14F-4D97-AF65-F5344CB8AC3E}">
        <p14:creationId xmlns:p14="http://schemas.microsoft.com/office/powerpoint/2010/main" val="4908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511842" y="4377446"/>
            <a:ext cx="4578818" cy="1626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07159D-579A-4454-81A8-CF2B3A45F8EB}"/>
              </a:ext>
            </a:extLst>
          </p:cNvPr>
          <p:cNvSpPr txBox="1">
            <a:spLocks/>
          </p:cNvSpPr>
          <p:nvPr/>
        </p:nvSpPr>
        <p:spPr>
          <a:xfrm>
            <a:off x="4169664" y="425189"/>
            <a:ext cx="4726142" cy="61722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Presentation Outline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60C80C6-3F76-41E9-998C-936A1A5F1CCC}"/>
              </a:ext>
            </a:extLst>
          </p:cNvPr>
          <p:cNvSpPr txBox="1">
            <a:spLocks/>
          </p:cNvSpPr>
          <p:nvPr/>
        </p:nvSpPr>
        <p:spPr>
          <a:xfrm>
            <a:off x="4487092" y="1136143"/>
            <a:ext cx="4408714" cy="343879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445" indent="-385445">
              <a:buFont typeface="+mj-lt"/>
              <a:buAutoNum type="arabicPeriod"/>
            </a:pPr>
            <a:r>
              <a:rPr lang="en-US" sz="2700" dirty="0">
                <a:latin typeface="Microsoft Sans Serif"/>
                <a:ea typeface="Microsoft Sans Serif"/>
                <a:cs typeface="Microsoft Sans Serif"/>
              </a:rPr>
              <a:t>What is TAM?</a:t>
            </a:r>
            <a:endParaRPr lang="en-US" dirty="0">
              <a:latin typeface="Microsoft Sans Serif"/>
              <a:ea typeface="Microsoft Sans Serif"/>
              <a:cs typeface="Microsoft Sans Serif"/>
            </a:endParaRPr>
          </a:p>
          <a:p>
            <a:pPr marL="385445" indent="-385445">
              <a:buFont typeface="+mj-lt"/>
              <a:buAutoNum type="arabicPeriod"/>
            </a:pPr>
            <a:r>
              <a:rPr lang="en-US" sz="2700" dirty="0">
                <a:latin typeface="Microsoft Sans Serif"/>
                <a:ea typeface="Microsoft Sans Serif"/>
                <a:cs typeface="Microsoft Sans Serif"/>
              </a:rPr>
              <a:t>Why is TAM important?</a:t>
            </a:r>
          </a:p>
          <a:p>
            <a:pPr marL="385445" indent="-385445">
              <a:buFont typeface="+mj-lt"/>
              <a:buAutoNum type="arabicPeriod"/>
            </a:pPr>
            <a:r>
              <a:rPr lang="en-US" sz="2700" dirty="0">
                <a:latin typeface="Microsoft Sans Serif"/>
                <a:ea typeface="Microsoft Sans Serif"/>
                <a:cs typeface="Microsoft Sans Serif"/>
              </a:rPr>
              <a:t>What are we doing to implement TAM?</a:t>
            </a:r>
          </a:p>
          <a:p>
            <a:pPr marL="385445" indent="-385445">
              <a:buFont typeface="+mj-lt"/>
              <a:buAutoNum type="arabicPeriod"/>
            </a:pPr>
            <a:r>
              <a:rPr lang="en-US" sz="2700" dirty="0">
                <a:latin typeface="Microsoft Sans Serif"/>
                <a:ea typeface="Microsoft Sans Serif"/>
                <a:cs typeface="Microsoft Sans Serif"/>
              </a:rPr>
              <a:t>Preview of upcoming TAM presentations</a:t>
            </a:r>
          </a:p>
        </p:txBody>
      </p:sp>
    </p:spTree>
    <p:extLst>
      <p:ext uri="{BB962C8B-B14F-4D97-AF65-F5344CB8AC3E}">
        <p14:creationId xmlns:p14="http://schemas.microsoft.com/office/powerpoint/2010/main" val="2894996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511842" y="4377446"/>
            <a:ext cx="4578818" cy="1626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04E88-DE66-48A6-BEF1-BEDDF9BB3C0E}"/>
              </a:ext>
            </a:extLst>
          </p:cNvPr>
          <p:cNvSpPr txBox="1">
            <a:spLocks/>
          </p:cNvSpPr>
          <p:nvPr/>
        </p:nvSpPr>
        <p:spPr>
          <a:xfrm>
            <a:off x="4516394" y="1214146"/>
            <a:ext cx="4242595" cy="412179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What is TAM?</a:t>
            </a:r>
          </a:p>
        </p:txBody>
      </p:sp>
    </p:spTree>
    <p:extLst>
      <p:ext uri="{BB962C8B-B14F-4D97-AF65-F5344CB8AC3E}">
        <p14:creationId xmlns:p14="http://schemas.microsoft.com/office/powerpoint/2010/main" val="30029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494F9B4-2984-4106-8590-6C7C45AF6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5" y="275700"/>
            <a:ext cx="8488524" cy="80384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TAM is: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8741DC01-4390-4129-A1B3-773CB07B4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5" y="959643"/>
            <a:ext cx="8488524" cy="4888835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2800" dirty="0"/>
              <a:t>Making the right investments at the right time in order to maximize the benefits to the transportation system while minimizing the costs</a:t>
            </a:r>
          </a:p>
          <a:p>
            <a:pPr marL="385763" indent="-385763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2800" dirty="0"/>
              <a:t>Both an art and a science</a:t>
            </a:r>
          </a:p>
          <a:p>
            <a:pPr marL="385763" indent="-385763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10989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511842" y="4377446"/>
            <a:ext cx="4578818" cy="1626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04E88-DE66-48A6-BEF1-BEDDF9BB3C0E}"/>
              </a:ext>
            </a:extLst>
          </p:cNvPr>
          <p:cNvSpPr txBox="1">
            <a:spLocks/>
          </p:cNvSpPr>
          <p:nvPr/>
        </p:nvSpPr>
        <p:spPr>
          <a:xfrm>
            <a:off x="4516394" y="1214146"/>
            <a:ext cx="4053017" cy="412179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Why is TAM important?</a:t>
            </a:r>
          </a:p>
        </p:txBody>
      </p:sp>
    </p:spTree>
    <p:extLst>
      <p:ext uri="{BB962C8B-B14F-4D97-AF65-F5344CB8AC3E}">
        <p14:creationId xmlns:p14="http://schemas.microsoft.com/office/powerpoint/2010/main" val="3642851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494F9B4-2984-4106-8590-6C7C45AF6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5" y="275700"/>
            <a:ext cx="8488524" cy="80384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TAM helps us: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8741DC01-4390-4129-A1B3-773CB07B4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5" y="959643"/>
            <a:ext cx="8488524" cy="4888835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2800"/>
              <a:t>Build, preserve, operate, maintain, upgrade, and expand the transportation system more cost-effectively throughout its whole life.</a:t>
            </a:r>
          </a:p>
          <a:p>
            <a:pPr marL="385763" indent="-385763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2800"/>
              <a:t>Improve performance of the transportation system. </a:t>
            </a:r>
          </a:p>
          <a:p>
            <a:pPr marL="385763" indent="-385763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2800"/>
              <a:t>Deliver to Iowa DOT’s customers the best value for every dollar spent </a:t>
            </a:r>
          </a:p>
          <a:p>
            <a:pPr marL="385763" indent="-385763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2800"/>
              <a:t>Enhance Iowa DOT’s credibility and accountability in its stewardship of transportation assets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393186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935DF9C-9E8D-4A24-926D-0858FBB6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11" y="189535"/>
            <a:ext cx="8587978" cy="866014"/>
          </a:xfrm>
        </p:spPr>
        <p:txBody>
          <a:bodyPr>
            <a:normAutofit/>
          </a:bodyPr>
          <a:lstStyle/>
          <a:p>
            <a:r>
              <a:rPr lang="en-US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TAM saves money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1E6BC7-919C-494B-9261-ACA00667E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10" y="890338"/>
            <a:ext cx="8961284" cy="51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68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511842" y="4377446"/>
            <a:ext cx="4578818" cy="1626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04E88-DE66-48A6-BEF1-BEDDF9BB3C0E}"/>
              </a:ext>
            </a:extLst>
          </p:cNvPr>
          <p:cNvSpPr txBox="1">
            <a:spLocks/>
          </p:cNvSpPr>
          <p:nvPr/>
        </p:nvSpPr>
        <p:spPr>
          <a:xfrm>
            <a:off x="4516394" y="1214146"/>
            <a:ext cx="4242595" cy="412179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What are we doing to implement TAM?</a:t>
            </a:r>
          </a:p>
        </p:txBody>
      </p:sp>
    </p:spTree>
    <p:extLst>
      <p:ext uri="{BB962C8B-B14F-4D97-AF65-F5344CB8AC3E}">
        <p14:creationId xmlns:p14="http://schemas.microsoft.com/office/powerpoint/2010/main" val="4102291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00E9FB8-2CC3-4D83-8702-636049710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05" y="228064"/>
            <a:ext cx="3515400" cy="1004400"/>
          </a:xfrm>
        </p:spPr>
        <p:txBody>
          <a:bodyPr anchor="t">
            <a:noAutofit/>
          </a:bodyPr>
          <a:lstStyle/>
          <a:p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We have a plan</a:t>
            </a:r>
            <a:b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(we call it our TAMP)</a:t>
            </a:r>
            <a:endParaRPr lang="en-US" sz="3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A440B6-F57E-401D-9BBE-AC3C19ED7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9000" y="870205"/>
            <a:ext cx="4973400" cy="5157616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Defines clear links among agency goals, objectives, and decisions</a:t>
            </a:r>
          </a:p>
          <a:p>
            <a:pPr lvl="0"/>
            <a:r>
              <a:rPr lang="en-US" dirty="0"/>
              <a:t>Defines the relationship between proposed funding levels and expected results</a:t>
            </a:r>
          </a:p>
          <a:p>
            <a:pPr lvl="0"/>
            <a:r>
              <a:rPr lang="en-US" dirty="0"/>
              <a:t>Develops a long-term outlook for asset performance</a:t>
            </a:r>
          </a:p>
          <a:p>
            <a:pPr lvl="0"/>
            <a:r>
              <a:rPr lang="en-US" dirty="0"/>
              <a:t>Documents how decisions are supported by sound information</a:t>
            </a:r>
          </a:p>
          <a:p>
            <a:pPr lvl="0"/>
            <a:r>
              <a:rPr lang="en-US" dirty="0"/>
              <a:t>Develops a feedback loop from observed performance to subsequent planning and programming decisions</a:t>
            </a:r>
          </a:p>
          <a:p>
            <a:pPr lvl="0"/>
            <a:r>
              <a:rPr lang="en-US" dirty="0"/>
              <a:t>Improves accountability for decision making</a:t>
            </a:r>
          </a:p>
          <a:p>
            <a:r>
              <a:rPr lang="en-US" dirty="0"/>
              <a:t>Unifies existing data, business practices, and divisions to achieve Iowa DOT’s asset management goals</a:t>
            </a:r>
            <a:endParaRPr lang="en-US" sz="16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07259C8-CA10-446F-9AAB-D69F78C99A85}"/>
              </a:ext>
            </a:extLst>
          </p:cNvPr>
          <p:cNvSpPr txBox="1">
            <a:spLocks/>
          </p:cNvSpPr>
          <p:nvPr/>
        </p:nvSpPr>
        <p:spPr>
          <a:xfrm>
            <a:off x="3919905" y="204020"/>
            <a:ext cx="4973400" cy="66618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TAMP Objectives</a:t>
            </a: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205BD3C0-D046-EDD5-A4AC-9F470EFDA6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00" y="1232464"/>
            <a:ext cx="3721250" cy="28755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30184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FC832E9778943BE123BC060D0C402" ma:contentTypeVersion="6" ma:contentTypeDescription="Create a new document." ma:contentTypeScope="" ma:versionID="b1dbf238d6db2eac543c231ec599fe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f2873021d8c0cf1fb09921515ab28f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5CE887-A13D-474C-95F1-77E42537E7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FC743A-3234-4614-AC5D-316F823B12EB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E2E6CAD-DC7F-444B-A652-EAFD6FE6BCD2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</TotalTime>
  <Words>651</Words>
  <Application>Microsoft Office PowerPoint</Application>
  <PresentationFormat>On-screen Show (4:3)</PresentationFormat>
  <Paragraphs>98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Microsoft Sans Serif</vt:lpstr>
      <vt:lpstr>1_Office Theme</vt:lpstr>
      <vt:lpstr>Office Theme</vt:lpstr>
      <vt:lpstr>PowerPoint Presentation</vt:lpstr>
      <vt:lpstr>PowerPoint Presentation</vt:lpstr>
      <vt:lpstr>PowerPoint Presentation</vt:lpstr>
      <vt:lpstr>TAM is:</vt:lpstr>
      <vt:lpstr>PowerPoint Presentation</vt:lpstr>
      <vt:lpstr>TAM helps us:</vt:lpstr>
      <vt:lpstr>TAM saves money</vt:lpstr>
      <vt:lpstr>PowerPoint Presentation</vt:lpstr>
      <vt:lpstr>We have a plan (we call it our TAMP)</vt:lpstr>
      <vt:lpstr>PowerPoint Presentation</vt:lpstr>
      <vt:lpstr>PowerPoint Presentation</vt:lpstr>
      <vt:lpstr>PowerPoint Presentation</vt:lpstr>
      <vt:lpstr>Upcoming TAM Presentations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Neubauer, Scott</dc:creator>
  <cp:lastModifiedBy>Charlie Purcell</cp:lastModifiedBy>
  <cp:revision>43</cp:revision>
  <cp:lastPrinted>2021-09-09T21:08:16Z</cp:lastPrinted>
  <dcterms:created xsi:type="dcterms:W3CDTF">2017-11-22T13:15:27Z</dcterms:created>
  <dcterms:modified xsi:type="dcterms:W3CDTF">2023-10-02T17:10:41Z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0x01010021DFC832E9778943BE123BC060D0C402</vt:lpwstr>
  </property>
  <property fmtid="{D5CDD505-2E9C-101B-9397-08002B2CF9AE}" pid="3" name="_dlc_DocIdItemGuid">
    <vt:lpwstr>5e519d89-9d1d-432a-bd73-ff7dd666682b</vt:lpwstr>
  </property>
</Properties>
</file>