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1"/>
  </p:sldMasterIdLst>
  <p:notesMasterIdLst>
    <p:notesMasterId r:id="rId25"/>
  </p:notesMasterIdLst>
  <p:sldIdLst>
    <p:sldId id="256" r:id="rId2"/>
    <p:sldId id="326" r:id="rId3"/>
    <p:sldId id="328" r:id="rId4"/>
    <p:sldId id="303" r:id="rId5"/>
    <p:sldId id="268" r:id="rId6"/>
    <p:sldId id="281" r:id="rId7"/>
    <p:sldId id="269" r:id="rId8"/>
    <p:sldId id="304" r:id="rId9"/>
    <p:sldId id="305" r:id="rId10"/>
    <p:sldId id="306" r:id="rId11"/>
    <p:sldId id="308" r:id="rId12"/>
    <p:sldId id="307" r:id="rId13"/>
    <p:sldId id="309" r:id="rId14"/>
    <p:sldId id="310" r:id="rId15"/>
    <p:sldId id="312" r:id="rId16"/>
    <p:sldId id="314" r:id="rId17"/>
    <p:sldId id="292" r:id="rId18"/>
    <p:sldId id="300" r:id="rId19"/>
    <p:sldId id="297" r:id="rId20"/>
    <p:sldId id="275" r:id="rId21"/>
    <p:sldId id="302" r:id="rId22"/>
    <p:sldId id="315" r:id="rId23"/>
    <p:sldId id="30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9019BB-7EB0-49CA-A5F4-87A5E17E8D1E}" v="124" dt="2024-09-30T18:56:01.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8" autoAdjust="0"/>
    <p:restoredTop sz="83013" autoAdjust="0"/>
  </p:normalViewPr>
  <p:slideViewPr>
    <p:cSldViewPr snapToGrid="0">
      <p:cViewPr varScale="1">
        <p:scale>
          <a:sx n="91" d="100"/>
          <a:sy n="91" d="100"/>
        </p:scale>
        <p:origin x="17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62AC9-2551-4AAB-9ADF-3B0C5F436497}" type="datetimeFigureOut">
              <a:rPr lang="en-US" smtClean="0"/>
              <a:t>10/1/2024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BDB55-F8C5-4A69-B340-8B15C6FEC355}" type="slidenum">
              <a:rPr lang="en-US" smtClean="0"/>
              <a:t>‹#›</a:t>
            </a:fld>
            <a:endParaRPr lang="en-US" dirty="0"/>
          </a:p>
        </p:txBody>
      </p:sp>
    </p:spTree>
    <p:extLst>
      <p:ext uri="{BB962C8B-B14F-4D97-AF65-F5344CB8AC3E}">
        <p14:creationId xmlns:p14="http://schemas.microsoft.com/office/powerpoint/2010/main" val="2696385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a:t>
            </a:fld>
            <a:endParaRPr lang="en-US" dirty="0"/>
          </a:p>
        </p:txBody>
      </p:sp>
    </p:spTree>
    <p:extLst>
      <p:ext uri="{BB962C8B-B14F-4D97-AF65-F5344CB8AC3E}">
        <p14:creationId xmlns:p14="http://schemas.microsoft.com/office/powerpoint/2010/main" val="417402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10</a:t>
            </a:fld>
            <a:endParaRPr lang="en-US" dirty="0"/>
          </a:p>
        </p:txBody>
      </p:sp>
    </p:spTree>
    <p:extLst>
      <p:ext uri="{BB962C8B-B14F-4D97-AF65-F5344CB8AC3E}">
        <p14:creationId xmlns:p14="http://schemas.microsoft.com/office/powerpoint/2010/main" val="165974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11</a:t>
            </a:fld>
            <a:endParaRPr lang="en-US" dirty="0"/>
          </a:p>
        </p:txBody>
      </p:sp>
    </p:spTree>
    <p:extLst>
      <p:ext uri="{BB962C8B-B14F-4D97-AF65-F5344CB8AC3E}">
        <p14:creationId xmlns:p14="http://schemas.microsoft.com/office/powerpoint/2010/main" val="2048277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12</a:t>
            </a:fld>
            <a:endParaRPr lang="en-US" dirty="0"/>
          </a:p>
        </p:txBody>
      </p:sp>
    </p:spTree>
    <p:extLst>
      <p:ext uri="{BB962C8B-B14F-4D97-AF65-F5344CB8AC3E}">
        <p14:creationId xmlns:p14="http://schemas.microsoft.com/office/powerpoint/2010/main" val="12773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13</a:t>
            </a:fld>
            <a:endParaRPr lang="en-US" dirty="0"/>
          </a:p>
        </p:txBody>
      </p:sp>
    </p:spTree>
    <p:extLst>
      <p:ext uri="{BB962C8B-B14F-4D97-AF65-F5344CB8AC3E}">
        <p14:creationId xmlns:p14="http://schemas.microsoft.com/office/powerpoint/2010/main" val="220752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14</a:t>
            </a:fld>
            <a:endParaRPr lang="en-US" dirty="0"/>
          </a:p>
        </p:txBody>
      </p:sp>
    </p:spTree>
    <p:extLst>
      <p:ext uri="{BB962C8B-B14F-4D97-AF65-F5344CB8AC3E}">
        <p14:creationId xmlns:p14="http://schemas.microsoft.com/office/powerpoint/2010/main" val="4271388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15</a:t>
            </a:fld>
            <a:endParaRPr lang="en-US" dirty="0"/>
          </a:p>
        </p:txBody>
      </p:sp>
    </p:spTree>
    <p:extLst>
      <p:ext uri="{BB962C8B-B14F-4D97-AF65-F5344CB8AC3E}">
        <p14:creationId xmlns:p14="http://schemas.microsoft.com/office/powerpoint/2010/main" val="1834190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5000"/>
              </a:lnSpc>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20</a:t>
            </a:fld>
            <a:endParaRPr lang="en-US" dirty="0"/>
          </a:p>
        </p:txBody>
      </p:sp>
    </p:spTree>
    <p:extLst>
      <p:ext uri="{BB962C8B-B14F-4D97-AF65-F5344CB8AC3E}">
        <p14:creationId xmlns:p14="http://schemas.microsoft.com/office/powerpoint/2010/main" val="380330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22</a:t>
            </a:fld>
            <a:endParaRPr lang="en-US" dirty="0"/>
          </a:p>
        </p:txBody>
      </p:sp>
    </p:spTree>
    <p:extLst>
      <p:ext uri="{BB962C8B-B14F-4D97-AF65-F5344CB8AC3E}">
        <p14:creationId xmlns:p14="http://schemas.microsoft.com/office/powerpoint/2010/main" val="254570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23</a:t>
            </a:fld>
            <a:endParaRPr lang="en-US" dirty="0"/>
          </a:p>
        </p:txBody>
      </p:sp>
    </p:spTree>
    <p:extLst>
      <p:ext uri="{BB962C8B-B14F-4D97-AF65-F5344CB8AC3E}">
        <p14:creationId xmlns:p14="http://schemas.microsoft.com/office/powerpoint/2010/main" val="502155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2</a:t>
            </a:fld>
            <a:endParaRPr lang="en-US" dirty="0"/>
          </a:p>
        </p:txBody>
      </p:sp>
    </p:spTree>
    <p:extLst>
      <p:ext uri="{BB962C8B-B14F-4D97-AF65-F5344CB8AC3E}">
        <p14:creationId xmlns:p14="http://schemas.microsoft.com/office/powerpoint/2010/main" val="262626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3</a:t>
            </a:fld>
            <a:endParaRPr lang="en-US" dirty="0"/>
          </a:p>
        </p:txBody>
      </p:sp>
    </p:spTree>
    <p:extLst>
      <p:ext uri="{BB962C8B-B14F-4D97-AF65-F5344CB8AC3E}">
        <p14:creationId xmlns:p14="http://schemas.microsoft.com/office/powerpoint/2010/main" val="161892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4</a:t>
            </a:fld>
            <a:endParaRPr lang="en-US" dirty="0"/>
          </a:p>
        </p:txBody>
      </p:sp>
    </p:spTree>
    <p:extLst>
      <p:ext uri="{BB962C8B-B14F-4D97-AF65-F5344CB8AC3E}">
        <p14:creationId xmlns:p14="http://schemas.microsoft.com/office/powerpoint/2010/main" val="390961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4BDB55-F8C5-4A69-B340-8B15C6FEC355}" type="slidenum">
              <a:rPr lang="en-US" smtClean="0"/>
              <a:t>5</a:t>
            </a:fld>
            <a:endParaRPr lang="en-US" dirty="0"/>
          </a:p>
        </p:txBody>
      </p:sp>
    </p:spTree>
    <p:extLst>
      <p:ext uri="{BB962C8B-B14F-4D97-AF65-F5344CB8AC3E}">
        <p14:creationId xmlns:p14="http://schemas.microsoft.com/office/powerpoint/2010/main" val="3619774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6</a:t>
            </a:fld>
            <a:endParaRPr lang="en-US" dirty="0"/>
          </a:p>
        </p:txBody>
      </p:sp>
    </p:spTree>
    <p:extLst>
      <p:ext uri="{BB962C8B-B14F-4D97-AF65-F5344CB8AC3E}">
        <p14:creationId xmlns:p14="http://schemas.microsoft.com/office/powerpoint/2010/main" val="305939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7</a:t>
            </a:fld>
            <a:endParaRPr lang="en-US" dirty="0"/>
          </a:p>
        </p:txBody>
      </p:sp>
    </p:spTree>
    <p:extLst>
      <p:ext uri="{BB962C8B-B14F-4D97-AF65-F5344CB8AC3E}">
        <p14:creationId xmlns:p14="http://schemas.microsoft.com/office/powerpoint/2010/main" val="4137213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24BDB55-F8C5-4A69-B340-8B15C6FEC355}" type="slidenum">
              <a:rPr lang="en-US" smtClean="0"/>
              <a:t>8</a:t>
            </a:fld>
            <a:endParaRPr lang="en-US" dirty="0"/>
          </a:p>
        </p:txBody>
      </p:sp>
    </p:spTree>
    <p:extLst>
      <p:ext uri="{BB962C8B-B14F-4D97-AF65-F5344CB8AC3E}">
        <p14:creationId xmlns:p14="http://schemas.microsoft.com/office/powerpoint/2010/main" val="191514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4BDB55-F8C5-4A69-B340-8B15C6FEC355}" type="slidenum">
              <a:rPr lang="en-US" smtClean="0"/>
              <a:t>9</a:t>
            </a:fld>
            <a:endParaRPr lang="en-US" dirty="0"/>
          </a:p>
        </p:txBody>
      </p:sp>
    </p:spTree>
    <p:extLst>
      <p:ext uri="{BB962C8B-B14F-4D97-AF65-F5344CB8AC3E}">
        <p14:creationId xmlns:p14="http://schemas.microsoft.com/office/powerpoint/2010/main" val="613220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5E7AA473-D82F-4EFF-9DF7-AE6D83C51288}" type="datetime1">
              <a:rPr lang="en-US" smtClean="0"/>
              <a:t>10/1/2024</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86881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4BCCD4-CEB1-405B-A443-DD9CBCBEA552}"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33949556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34BCCD4-CEB1-405B-A443-DD9CBCBEA552}"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6799220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34BCCD4-CEB1-405B-A443-DD9CBCBEA552}"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179868129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4BCCD4-CEB1-405B-A443-DD9CBCBEA552}"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8288217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4BCCD4-CEB1-405B-A443-DD9CBCBEA552}" type="datetime1">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6567383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4BCCD4-CEB1-405B-A443-DD9CBCBEA552}" type="datetime1">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335724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1E12F1F0-FE2D-4C1C-B320-8CB9BE735F0F}" type="datetime1">
              <a:rPr lang="en-US" smtClean="0"/>
              <a:t>10/1/2024</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1552948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1B96C-10FD-4EBC-9029-9652B7535D02}" type="datetime1">
              <a:rPr lang="en-US" smtClean="0"/>
              <a:t>10/1/2024</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115444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78474-CC00-4A95-9D50-A41C12D1EEC4}"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144477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38C8B4-7FBB-408F-BDB9-F0496874AFB2}"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21059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B8EE20-A5E2-47D3-8F6D-A2BA7AB2E093}"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37702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82CF99-132F-413F-B7EF-71A5C33F2ED6}" type="datetime1">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264666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17AE06-98E0-4D9F-A059-92C3548821BB}" type="datetime1">
              <a:rPr lang="en-US" smtClean="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89832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FFBA00CA-3DDC-4705-B840-978EF5EA0707}" type="datetime1">
              <a:rPr lang="en-US" smtClean="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74402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66D49-0BBA-4C5A-AD96-6448CA63451A}"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2845801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EB293-A316-472D-A8B4-6947CF1A12B7}"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FDF98CC-160E-494C-8C3C-8CDC5FA257DE}" type="slidenum">
              <a:rPr lang="en-US" smtClean="0"/>
              <a:t>‹#›</a:t>
            </a:fld>
            <a:endParaRPr lang="en-US" dirty="0"/>
          </a:p>
        </p:txBody>
      </p:sp>
    </p:spTree>
    <p:extLst>
      <p:ext uri="{BB962C8B-B14F-4D97-AF65-F5344CB8AC3E}">
        <p14:creationId xmlns:p14="http://schemas.microsoft.com/office/powerpoint/2010/main" val="324638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734BCCD4-CEB1-405B-A443-DD9CBCBEA552}" type="datetime1">
              <a:rPr lang="en-US" smtClean="0"/>
              <a:t>10/1/2024</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112351268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Lst>
  <p:hf sldNum="0"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notesSlide" Target="../notesSlides/notesSlide15.xml"/><Relationship Id="rId16"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1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F158F-0E9B-47AB-8BC4-1A7C0C2E2155}"/>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1" y="857247"/>
            <a:ext cx="9144001" cy="5143501"/>
          </a:xfrm>
          <a:prstGeom prst="rect">
            <a:avLst/>
          </a:prstGeom>
        </p:spPr>
      </p:pic>
      <p:sp>
        <p:nvSpPr>
          <p:cNvPr id="2" name="Title 1">
            <a:extLst>
              <a:ext uri="{FF2B5EF4-FFF2-40B4-BE49-F238E27FC236}">
                <a16:creationId xmlns:a16="http://schemas.microsoft.com/office/drawing/2014/main" id="{288743AA-0CDF-4AEF-8E6F-54938B9C9148}"/>
              </a:ext>
            </a:extLst>
          </p:cNvPr>
          <p:cNvSpPr>
            <a:spLocks noGrp="1"/>
          </p:cNvSpPr>
          <p:nvPr>
            <p:ph type="ctrTitle"/>
          </p:nvPr>
        </p:nvSpPr>
        <p:spPr>
          <a:xfrm>
            <a:off x="388404" y="1591056"/>
            <a:ext cx="2242204" cy="1671612"/>
          </a:xfrm>
        </p:spPr>
        <p:txBody>
          <a:bodyPr anchor="t">
            <a:normAutofit fontScale="90000"/>
          </a:bodyPr>
          <a:lstStyle/>
          <a:p>
            <a:r>
              <a:rPr lang="en-US" dirty="0">
                <a:solidFill>
                  <a:srgbClr val="FFFF00"/>
                </a:solidFill>
                <a:latin typeface="Amasis MT Pro Black" panose="020B0604020202020204" pitchFamily="18" charset="0"/>
              </a:rPr>
              <a:t>Safe Routes to School</a:t>
            </a:r>
            <a:br>
              <a:rPr lang="en-US" dirty="0">
                <a:solidFill>
                  <a:srgbClr val="FFFF00"/>
                </a:solidFill>
              </a:rPr>
            </a:br>
            <a:endParaRPr lang="en-US" dirty="0">
              <a:solidFill>
                <a:srgbClr val="FFFF00"/>
              </a:solidFill>
            </a:endParaRPr>
          </a:p>
        </p:txBody>
      </p:sp>
      <p:sp>
        <p:nvSpPr>
          <p:cNvPr id="3" name="Subtitle 2">
            <a:extLst>
              <a:ext uri="{FF2B5EF4-FFF2-40B4-BE49-F238E27FC236}">
                <a16:creationId xmlns:a16="http://schemas.microsoft.com/office/drawing/2014/main" id="{3FACA25C-A561-438A-BE22-DCFA407376CD}"/>
              </a:ext>
            </a:extLst>
          </p:cNvPr>
          <p:cNvSpPr>
            <a:spLocks noGrp="1"/>
          </p:cNvSpPr>
          <p:nvPr>
            <p:ph type="subTitle" idx="1"/>
          </p:nvPr>
        </p:nvSpPr>
        <p:spPr>
          <a:xfrm>
            <a:off x="5006003" y="3842988"/>
            <a:ext cx="3780589" cy="903250"/>
          </a:xfrm>
        </p:spPr>
        <p:txBody>
          <a:bodyPr anchor="b">
            <a:noAutofit/>
          </a:bodyPr>
          <a:lstStyle/>
          <a:p>
            <a:r>
              <a:rPr lang="en-US" sz="1500" dirty="0">
                <a:solidFill>
                  <a:srgbClr val="FFFFFF"/>
                </a:solidFill>
              </a:rPr>
              <a:t>Iowa DOT Commission   </a:t>
            </a:r>
          </a:p>
          <a:p>
            <a:r>
              <a:rPr lang="en-US" sz="1500" dirty="0">
                <a:solidFill>
                  <a:srgbClr val="FFFFFF"/>
                </a:solidFill>
              </a:rPr>
              <a:t>October 8</a:t>
            </a:r>
            <a:r>
              <a:rPr lang="en-US" sz="1500" baseline="30000" dirty="0">
                <a:solidFill>
                  <a:srgbClr val="FFFFFF"/>
                </a:solidFill>
              </a:rPr>
              <a:t>th</a:t>
            </a:r>
            <a:r>
              <a:rPr lang="en-US" sz="1500" dirty="0">
                <a:solidFill>
                  <a:srgbClr val="FFFFFF"/>
                </a:solidFill>
              </a:rPr>
              <a:t>, 2024</a:t>
            </a:r>
          </a:p>
          <a:p>
            <a:r>
              <a:rPr lang="en-US" sz="1500" dirty="0">
                <a:solidFill>
                  <a:srgbClr val="FFFFFF"/>
                </a:solidFill>
              </a:rPr>
              <a:t>April Bril</a:t>
            </a:r>
          </a:p>
        </p:txBody>
      </p:sp>
    </p:spTree>
    <p:extLst>
      <p:ext uri="{BB962C8B-B14F-4D97-AF65-F5344CB8AC3E}">
        <p14:creationId xmlns:p14="http://schemas.microsoft.com/office/powerpoint/2010/main" val="4028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par>
                                <p:cTn id="14" presetID="10" presetClass="entr" presetSubtype="0" fill="hold" grpId="0" nodeType="withEffect">
                                  <p:stCondLst>
                                    <p:cond delay="100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E550-FC40-4BDE-E7B0-D6D4DEE6B764}"/>
              </a:ext>
            </a:extLst>
          </p:cNvPr>
          <p:cNvSpPr>
            <a:spLocks noGrp="1"/>
          </p:cNvSpPr>
          <p:nvPr>
            <p:ph type="title"/>
          </p:nvPr>
        </p:nvSpPr>
        <p:spPr>
          <a:xfrm>
            <a:off x="1286470" y="1174560"/>
            <a:ext cx="6571060" cy="311149"/>
          </a:xfrm>
        </p:spPr>
        <p:txBody>
          <a:bodyPr/>
          <a:lstStyle/>
          <a:p>
            <a:pPr algn="ctr"/>
            <a:r>
              <a:rPr lang="en-US"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Bike Rodeos and Bike Safety Kits</a:t>
            </a:r>
            <a:endParaRPr lang="en-US" dirty="0"/>
          </a:p>
        </p:txBody>
      </p:sp>
      <p:pic>
        <p:nvPicPr>
          <p:cNvPr id="6" name="Picture 5" descr="A group of people posing for a photo&#10;&#10;Description automatically generated">
            <a:extLst>
              <a:ext uri="{FF2B5EF4-FFF2-40B4-BE49-F238E27FC236}">
                <a16:creationId xmlns:a16="http://schemas.microsoft.com/office/drawing/2014/main" id="{9476A1D2-FAD5-A85F-31D9-6FEABE8D2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6727" y="2712078"/>
            <a:ext cx="1625072" cy="1164499"/>
          </a:xfrm>
          <a:prstGeom prst="rect">
            <a:avLst/>
          </a:prstGeom>
        </p:spPr>
      </p:pic>
      <p:pic>
        <p:nvPicPr>
          <p:cNvPr id="8" name="Picture 7" descr="A picture containing car, orange&#10;&#10;Description automatically generated">
            <a:extLst>
              <a:ext uri="{FF2B5EF4-FFF2-40B4-BE49-F238E27FC236}">
                <a16:creationId xmlns:a16="http://schemas.microsoft.com/office/drawing/2014/main" id="{3B49DF1E-953E-D178-01D9-6826152E64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55" y="2645172"/>
            <a:ext cx="1625072" cy="1218804"/>
          </a:xfrm>
          <a:prstGeom prst="rect">
            <a:avLst/>
          </a:prstGeom>
        </p:spPr>
      </p:pic>
      <p:pic>
        <p:nvPicPr>
          <p:cNvPr id="10" name="Picture 9">
            <a:extLst>
              <a:ext uri="{FF2B5EF4-FFF2-40B4-BE49-F238E27FC236}">
                <a16:creationId xmlns:a16="http://schemas.microsoft.com/office/drawing/2014/main" id="{EA368869-82DC-861C-6E33-C1B969412E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1878" y="2748361"/>
            <a:ext cx="4518422" cy="2935079"/>
          </a:xfrm>
          <a:prstGeom prst="rect">
            <a:avLst/>
          </a:prstGeom>
        </p:spPr>
      </p:pic>
      <p:pic>
        <p:nvPicPr>
          <p:cNvPr id="12" name="Picture 11" descr="A group of people playing basketball&#10;&#10;Description automatically generated with medium confidence">
            <a:extLst>
              <a:ext uri="{FF2B5EF4-FFF2-40B4-BE49-F238E27FC236}">
                <a16:creationId xmlns:a16="http://schemas.microsoft.com/office/drawing/2014/main" id="{F1383C1C-2E03-B776-D755-EE1CBA8787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364" y="4092891"/>
            <a:ext cx="3007927" cy="1691959"/>
          </a:xfrm>
          <a:prstGeom prst="rect">
            <a:avLst/>
          </a:prstGeom>
        </p:spPr>
      </p:pic>
    </p:spTree>
    <p:extLst>
      <p:ext uri="{BB962C8B-B14F-4D97-AF65-F5344CB8AC3E}">
        <p14:creationId xmlns:p14="http://schemas.microsoft.com/office/powerpoint/2010/main" val="326100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8BBE-3E27-39D0-643C-EF3229C98323}"/>
              </a:ext>
            </a:extLst>
          </p:cNvPr>
          <p:cNvSpPr>
            <a:spLocks noGrp="1"/>
          </p:cNvSpPr>
          <p:nvPr>
            <p:ph type="title"/>
          </p:nvPr>
        </p:nvSpPr>
        <p:spPr>
          <a:xfrm>
            <a:off x="1217890" y="1037473"/>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Community Programs and Partnerships</a:t>
            </a:r>
            <a:endParaRPr lang="en-US" dirty="0"/>
          </a:p>
        </p:txBody>
      </p:sp>
      <p:sp>
        <p:nvSpPr>
          <p:cNvPr id="3" name="Content Placeholder 2">
            <a:extLst>
              <a:ext uri="{FF2B5EF4-FFF2-40B4-BE49-F238E27FC236}">
                <a16:creationId xmlns:a16="http://schemas.microsoft.com/office/drawing/2014/main" id="{7A471823-78EA-362D-37F7-B5305C4C9457}"/>
              </a:ext>
            </a:extLst>
          </p:cNvPr>
          <p:cNvSpPr>
            <a:spLocks noGrp="1"/>
          </p:cNvSpPr>
          <p:nvPr>
            <p:ph sz="half" idx="1"/>
          </p:nvPr>
        </p:nvSpPr>
        <p:spPr/>
        <p:txBody>
          <a:bodyPr/>
          <a:lstStyle/>
          <a:p>
            <a:pPr>
              <a:lnSpc>
                <a:spcPct val="200000"/>
              </a:lnSpc>
            </a:pPr>
            <a:r>
              <a:rPr lang="en-US" sz="1650" dirty="0">
                <a:solidFill>
                  <a:schemeClr val="accent1"/>
                </a:solidFill>
                <a:latin typeface="Amasis MT Pro Black" panose="02040A04050005020304" pitchFamily="18" charset="0"/>
              </a:rPr>
              <a:t>Community Walks</a:t>
            </a:r>
          </a:p>
          <a:p>
            <a:pPr>
              <a:lnSpc>
                <a:spcPct val="200000"/>
              </a:lnSpc>
            </a:pPr>
            <a:r>
              <a:rPr lang="en-US" sz="1650" dirty="0">
                <a:solidFill>
                  <a:schemeClr val="accent1"/>
                </a:solidFill>
                <a:latin typeface="Amasis MT Pro Black" panose="02040A04050005020304" pitchFamily="18" charset="0"/>
              </a:rPr>
              <a:t>Community Walking Supper</a:t>
            </a:r>
          </a:p>
          <a:p>
            <a:pPr>
              <a:lnSpc>
                <a:spcPct val="200000"/>
              </a:lnSpc>
            </a:pPr>
            <a:r>
              <a:rPr lang="en-US" sz="1650" dirty="0">
                <a:solidFill>
                  <a:schemeClr val="accent1"/>
                </a:solidFill>
                <a:latin typeface="Amasis MT Pro Black" panose="02040A04050005020304" pitchFamily="18" charset="0"/>
              </a:rPr>
              <a:t>Kindness Project</a:t>
            </a:r>
          </a:p>
          <a:p>
            <a:endParaRPr lang="en-US" dirty="0"/>
          </a:p>
        </p:txBody>
      </p:sp>
      <p:sp>
        <p:nvSpPr>
          <p:cNvPr id="4" name="Content Placeholder 3">
            <a:extLst>
              <a:ext uri="{FF2B5EF4-FFF2-40B4-BE49-F238E27FC236}">
                <a16:creationId xmlns:a16="http://schemas.microsoft.com/office/drawing/2014/main" id="{877CDCDA-BEBB-F589-D2B8-692CA5EF17E8}"/>
              </a:ext>
            </a:extLst>
          </p:cNvPr>
          <p:cNvSpPr>
            <a:spLocks noGrp="1"/>
          </p:cNvSpPr>
          <p:nvPr>
            <p:ph sz="half" idx="2"/>
          </p:nvPr>
        </p:nvSpPr>
        <p:spPr/>
        <p:txBody>
          <a:bodyPr/>
          <a:lstStyle/>
          <a:p>
            <a:pPr>
              <a:lnSpc>
                <a:spcPct val="200000"/>
              </a:lnSpc>
            </a:pPr>
            <a:r>
              <a:rPr lang="en-US" sz="1650" dirty="0">
                <a:solidFill>
                  <a:schemeClr val="accent1"/>
                </a:solidFill>
                <a:latin typeface="Amasis MT Pro Black" panose="02040A04050005020304" pitchFamily="18" charset="0"/>
              </a:rPr>
              <a:t>Walking Field Trips</a:t>
            </a:r>
          </a:p>
          <a:p>
            <a:pPr>
              <a:lnSpc>
                <a:spcPct val="200000"/>
              </a:lnSpc>
            </a:pPr>
            <a:r>
              <a:rPr lang="en-US" sz="1650" dirty="0">
                <a:solidFill>
                  <a:schemeClr val="accent1"/>
                </a:solidFill>
                <a:latin typeface="Amasis MT Pro Black" panose="02040A04050005020304" pitchFamily="18" charset="0"/>
              </a:rPr>
              <a:t>Biking Field Trips</a:t>
            </a:r>
          </a:p>
          <a:p>
            <a:pPr>
              <a:lnSpc>
                <a:spcPct val="200000"/>
              </a:lnSpc>
            </a:pPr>
            <a:r>
              <a:rPr lang="en-US" sz="1650" dirty="0">
                <a:solidFill>
                  <a:schemeClr val="accent1"/>
                </a:solidFill>
                <a:latin typeface="Amasis MT Pro Black" panose="02040A04050005020304" pitchFamily="18" charset="0"/>
              </a:rPr>
              <a:t>Winter Field Trips</a:t>
            </a:r>
          </a:p>
          <a:p>
            <a:endParaRPr lang="en-US" dirty="0"/>
          </a:p>
        </p:txBody>
      </p:sp>
    </p:spTree>
    <p:extLst>
      <p:ext uri="{BB962C8B-B14F-4D97-AF65-F5344CB8AC3E}">
        <p14:creationId xmlns:p14="http://schemas.microsoft.com/office/powerpoint/2010/main" val="166847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7905-0E20-6562-DA28-EE98C97346A1}"/>
              </a:ext>
            </a:extLst>
          </p:cNvPr>
          <p:cNvSpPr>
            <a:spLocks noGrp="1"/>
          </p:cNvSpPr>
          <p:nvPr>
            <p:ph type="title"/>
          </p:nvPr>
        </p:nvSpPr>
        <p:spPr>
          <a:xfrm>
            <a:off x="1286469" y="1022557"/>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Community Walks</a:t>
            </a:r>
            <a:endParaRPr lang="en-US" dirty="0"/>
          </a:p>
        </p:txBody>
      </p:sp>
      <p:pic>
        <p:nvPicPr>
          <p:cNvPr id="6" name="Picture 5">
            <a:extLst>
              <a:ext uri="{FF2B5EF4-FFF2-40B4-BE49-F238E27FC236}">
                <a16:creationId xmlns:a16="http://schemas.microsoft.com/office/drawing/2014/main" id="{E9E524E6-D729-1011-1B8E-DE8AC6A268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78379" y="2601303"/>
            <a:ext cx="1787240" cy="3352800"/>
          </a:xfrm>
          <a:prstGeom prst="rect">
            <a:avLst/>
          </a:prstGeom>
        </p:spPr>
      </p:pic>
      <p:pic>
        <p:nvPicPr>
          <p:cNvPr id="8" name="Picture 7">
            <a:extLst>
              <a:ext uri="{FF2B5EF4-FFF2-40B4-BE49-F238E27FC236}">
                <a16:creationId xmlns:a16="http://schemas.microsoft.com/office/drawing/2014/main" id="{710DFF64-5363-E437-276C-075EA3651D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548" y="3285157"/>
            <a:ext cx="2713882" cy="1246562"/>
          </a:xfrm>
          <a:prstGeom prst="rect">
            <a:avLst/>
          </a:prstGeom>
        </p:spPr>
      </p:pic>
      <p:pic>
        <p:nvPicPr>
          <p:cNvPr id="10" name="Picture 9">
            <a:extLst>
              <a:ext uri="{FF2B5EF4-FFF2-40B4-BE49-F238E27FC236}">
                <a16:creationId xmlns:a16="http://schemas.microsoft.com/office/drawing/2014/main" id="{AD19CF7C-29AB-806B-E96B-B6E0A9F7B3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599" y="4652749"/>
            <a:ext cx="3064306" cy="1286301"/>
          </a:xfrm>
          <a:prstGeom prst="rect">
            <a:avLst/>
          </a:prstGeom>
        </p:spPr>
      </p:pic>
      <p:pic>
        <p:nvPicPr>
          <p:cNvPr id="12" name="Picture 11">
            <a:extLst>
              <a:ext uri="{FF2B5EF4-FFF2-40B4-BE49-F238E27FC236}">
                <a16:creationId xmlns:a16="http://schemas.microsoft.com/office/drawing/2014/main" id="{993C9EC5-F07E-5C5A-6A4A-38112CA373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1499" y="1893741"/>
            <a:ext cx="1782459" cy="1246562"/>
          </a:xfrm>
          <a:prstGeom prst="rect">
            <a:avLst/>
          </a:prstGeom>
        </p:spPr>
      </p:pic>
      <p:pic>
        <p:nvPicPr>
          <p:cNvPr id="14" name="Picture 13">
            <a:extLst>
              <a:ext uri="{FF2B5EF4-FFF2-40B4-BE49-F238E27FC236}">
                <a16:creationId xmlns:a16="http://schemas.microsoft.com/office/drawing/2014/main" id="{A0D10752-0AA3-6794-A1E2-214E4DF7E20C}"/>
              </a:ext>
            </a:extLst>
          </p:cNvPr>
          <p:cNvPicPr>
            <a:picLocks noChangeAspect="1"/>
          </p:cNvPicPr>
          <p:nvPr/>
        </p:nvPicPr>
        <p:blipFill>
          <a:blip r:embed="rId7"/>
          <a:stretch>
            <a:fillRect/>
          </a:stretch>
        </p:blipFill>
        <p:spPr>
          <a:xfrm>
            <a:off x="5674289" y="4638674"/>
            <a:ext cx="3186113" cy="1314450"/>
          </a:xfrm>
          <a:prstGeom prst="rect">
            <a:avLst/>
          </a:prstGeom>
        </p:spPr>
      </p:pic>
      <p:pic>
        <p:nvPicPr>
          <p:cNvPr id="16" name="Picture 15">
            <a:extLst>
              <a:ext uri="{FF2B5EF4-FFF2-40B4-BE49-F238E27FC236}">
                <a16:creationId xmlns:a16="http://schemas.microsoft.com/office/drawing/2014/main" id="{D8CD2C33-3AC6-B1D5-B1D5-0857E3AA0A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96100" y="1751908"/>
            <a:ext cx="1676400" cy="1189811"/>
          </a:xfrm>
          <a:prstGeom prst="rect">
            <a:avLst/>
          </a:prstGeom>
        </p:spPr>
      </p:pic>
      <p:pic>
        <p:nvPicPr>
          <p:cNvPr id="18" name="Picture 17">
            <a:extLst>
              <a:ext uri="{FF2B5EF4-FFF2-40B4-BE49-F238E27FC236}">
                <a16:creationId xmlns:a16="http://schemas.microsoft.com/office/drawing/2014/main" id="{E9E4E997-AE61-FA2A-7C8A-E00C20B953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42934" y="3053658"/>
            <a:ext cx="2305049" cy="1385888"/>
          </a:xfrm>
          <a:prstGeom prst="rect">
            <a:avLst/>
          </a:prstGeom>
        </p:spPr>
      </p:pic>
    </p:spTree>
    <p:extLst>
      <p:ext uri="{BB962C8B-B14F-4D97-AF65-F5344CB8AC3E}">
        <p14:creationId xmlns:p14="http://schemas.microsoft.com/office/powerpoint/2010/main" val="1436671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7905-0E20-6562-DA28-EE98C97346A1}"/>
              </a:ext>
            </a:extLst>
          </p:cNvPr>
          <p:cNvSpPr>
            <a:spLocks noGrp="1"/>
          </p:cNvSpPr>
          <p:nvPr>
            <p:ph type="title"/>
          </p:nvPr>
        </p:nvSpPr>
        <p:spPr>
          <a:xfrm>
            <a:off x="1337269" y="1069435"/>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Community Walking Supper</a:t>
            </a:r>
            <a:endParaRPr lang="en-US" dirty="0"/>
          </a:p>
        </p:txBody>
      </p:sp>
      <p:pic>
        <p:nvPicPr>
          <p:cNvPr id="3" name="Picture 2">
            <a:extLst>
              <a:ext uri="{FF2B5EF4-FFF2-40B4-BE49-F238E27FC236}">
                <a16:creationId xmlns:a16="http://schemas.microsoft.com/office/drawing/2014/main" id="{BBC7D8BF-E85B-AA9C-3E8A-578E9BC759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156" y="2790897"/>
            <a:ext cx="2316638" cy="1310608"/>
          </a:xfrm>
          <a:prstGeom prst="rect">
            <a:avLst/>
          </a:prstGeom>
        </p:spPr>
      </p:pic>
      <p:pic>
        <p:nvPicPr>
          <p:cNvPr id="5" name="Picture 4">
            <a:extLst>
              <a:ext uri="{FF2B5EF4-FFF2-40B4-BE49-F238E27FC236}">
                <a16:creationId xmlns:a16="http://schemas.microsoft.com/office/drawing/2014/main" id="{87F5818F-3234-663F-82EE-223B0625FAD6}"/>
              </a:ext>
            </a:extLst>
          </p:cNvPr>
          <p:cNvPicPr>
            <a:picLocks noChangeAspect="1"/>
          </p:cNvPicPr>
          <p:nvPr/>
        </p:nvPicPr>
        <p:blipFill>
          <a:blip r:embed="rId4"/>
          <a:stretch>
            <a:fillRect/>
          </a:stretch>
        </p:blipFill>
        <p:spPr>
          <a:xfrm>
            <a:off x="4856295" y="4492325"/>
            <a:ext cx="1721644" cy="1171575"/>
          </a:xfrm>
          <a:prstGeom prst="rect">
            <a:avLst/>
          </a:prstGeom>
        </p:spPr>
      </p:pic>
      <p:pic>
        <p:nvPicPr>
          <p:cNvPr id="7" name="Picture 6">
            <a:extLst>
              <a:ext uri="{FF2B5EF4-FFF2-40B4-BE49-F238E27FC236}">
                <a16:creationId xmlns:a16="http://schemas.microsoft.com/office/drawing/2014/main" id="{CF5DD1AE-735B-AB9B-9455-0A92BEEF13F7}"/>
              </a:ext>
            </a:extLst>
          </p:cNvPr>
          <p:cNvPicPr>
            <a:picLocks noChangeAspect="1"/>
          </p:cNvPicPr>
          <p:nvPr/>
        </p:nvPicPr>
        <p:blipFill>
          <a:blip r:embed="rId5"/>
          <a:stretch>
            <a:fillRect/>
          </a:stretch>
        </p:blipFill>
        <p:spPr>
          <a:xfrm>
            <a:off x="2362911" y="2839640"/>
            <a:ext cx="1764506" cy="1178719"/>
          </a:xfrm>
          <a:prstGeom prst="rect">
            <a:avLst/>
          </a:prstGeom>
        </p:spPr>
      </p:pic>
      <p:pic>
        <p:nvPicPr>
          <p:cNvPr id="9" name="Picture 8">
            <a:extLst>
              <a:ext uri="{FF2B5EF4-FFF2-40B4-BE49-F238E27FC236}">
                <a16:creationId xmlns:a16="http://schemas.microsoft.com/office/drawing/2014/main" id="{30E1D8AA-8F4F-07C3-3822-ED9770894B58}"/>
              </a:ext>
            </a:extLst>
          </p:cNvPr>
          <p:cNvPicPr>
            <a:picLocks noChangeAspect="1"/>
          </p:cNvPicPr>
          <p:nvPr/>
        </p:nvPicPr>
        <p:blipFill>
          <a:blip r:embed="rId6"/>
          <a:stretch>
            <a:fillRect/>
          </a:stretch>
        </p:blipFill>
        <p:spPr>
          <a:xfrm>
            <a:off x="6681535" y="2640637"/>
            <a:ext cx="2316638" cy="1553843"/>
          </a:xfrm>
          <a:prstGeom prst="rect">
            <a:avLst/>
          </a:prstGeom>
        </p:spPr>
      </p:pic>
      <p:pic>
        <p:nvPicPr>
          <p:cNvPr id="10" name="Picture 9">
            <a:extLst>
              <a:ext uri="{FF2B5EF4-FFF2-40B4-BE49-F238E27FC236}">
                <a16:creationId xmlns:a16="http://schemas.microsoft.com/office/drawing/2014/main" id="{84257DF1-2C03-0020-531F-6CC8FAA4BD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828" y="4380361"/>
            <a:ext cx="2001768" cy="1501326"/>
          </a:xfrm>
          <a:prstGeom prst="rect">
            <a:avLst/>
          </a:prstGeom>
        </p:spPr>
      </p:pic>
      <p:pic>
        <p:nvPicPr>
          <p:cNvPr id="11" name="Picture 10">
            <a:extLst>
              <a:ext uri="{FF2B5EF4-FFF2-40B4-BE49-F238E27FC236}">
                <a16:creationId xmlns:a16="http://schemas.microsoft.com/office/drawing/2014/main" id="{0F92A7B3-3EF0-98D6-4BC5-4EC7D62E83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828" y="2686644"/>
            <a:ext cx="1979618" cy="1484713"/>
          </a:xfrm>
          <a:prstGeom prst="rect">
            <a:avLst/>
          </a:prstGeom>
        </p:spPr>
      </p:pic>
      <p:pic>
        <p:nvPicPr>
          <p:cNvPr id="12" name="Picture 11">
            <a:extLst>
              <a:ext uri="{FF2B5EF4-FFF2-40B4-BE49-F238E27FC236}">
                <a16:creationId xmlns:a16="http://schemas.microsoft.com/office/drawing/2014/main" id="{8BC8AA9C-05A4-5113-FB5A-73F5CAF420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07445" y="4310114"/>
            <a:ext cx="2001768" cy="1501326"/>
          </a:xfrm>
          <a:prstGeom prst="rect">
            <a:avLst/>
          </a:prstGeom>
        </p:spPr>
      </p:pic>
      <p:pic>
        <p:nvPicPr>
          <p:cNvPr id="13" name="Picture 12">
            <a:extLst>
              <a:ext uri="{FF2B5EF4-FFF2-40B4-BE49-F238E27FC236}">
                <a16:creationId xmlns:a16="http://schemas.microsoft.com/office/drawing/2014/main" id="{E28580C3-321A-7A10-E781-16A354B1806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06273" y="4380361"/>
            <a:ext cx="2345186" cy="1408204"/>
          </a:xfrm>
          <a:prstGeom prst="rect">
            <a:avLst/>
          </a:prstGeom>
        </p:spPr>
      </p:pic>
    </p:spTree>
    <p:extLst>
      <p:ext uri="{BB962C8B-B14F-4D97-AF65-F5344CB8AC3E}">
        <p14:creationId xmlns:p14="http://schemas.microsoft.com/office/powerpoint/2010/main" val="68954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7905-0E20-6562-DA28-EE98C97346A1}"/>
              </a:ext>
            </a:extLst>
          </p:cNvPr>
          <p:cNvSpPr>
            <a:spLocks noGrp="1"/>
          </p:cNvSpPr>
          <p:nvPr>
            <p:ph type="title"/>
          </p:nvPr>
        </p:nvSpPr>
        <p:spPr>
          <a:xfrm>
            <a:off x="1217815" y="1130225"/>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Walking School Bus Kindness Project</a:t>
            </a:r>
            <a:endParaRPr lang="en-US" dirty="0"/>
          </a:p>
        </p:txBody>
      </p:sp>
      <p:pic>
        <p:nvPicPr>
          <p:cNvPr id="6" name="Picture 5" descr="A group of people around a table&#10;&#10;Description automatically generated">
            <a:extLst>
              <a:ext uri="{FF2B5EF4-FFF2-40B4-BE49-F238E27FC236}">
                <a16:creationId xmlns:a16="http://schemas.microsoft.com/office/drawing/2014/main" id="{562CED0D-89AC-8CF6-B89B-9A384BF6C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605" y="4651934"/>
            <a:ext cx="1820540" cy="1024054"/>
          </a:xfrm>
          <a:prstGeom prst="rect">
            <a:avLst/>
          </a:prstGeom>
        </p:spPr>
      </p:pic>
      <p:pic>
        <p:nvPicPr>
          <p:cNvPr id="8" name="Picture 7" descr="A group of children sitting at a table&#10;&#10;Description automatically generated with low confidence">
            <a:extLst>
              <a:ext uri="{FF2B5EF4-FFF2-40B4-BE49-F238E27FC236}">
                <a16:creationId xmlns:a16="http://schemas.microsoft.com/office/drawing/2014/main" id="{7D930FA2-C4AF-E488-F194-18BA6E7073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855" y="4734485"/>
            <a:ext cx="1820540" cy="1024054"/>
          </a:xfrm>
          <a:prstGeom prst="rect">
            <a:avLst/>
          </a:prstGeom>
        </p:spPr>
      </p:pic>
      <p:pic>
        <p:nvPicPr>
          <p:cNvPr id="12" name="Picture 11" descr="A group of people posing for a photo in front of a brick building&#10;&#10;Description automatically generated">
            <a:extLst>
              <a:ext uri="{FF2B5EF4-FFF2-40B4-BE49-F238E27FC236}">
                <a16:creationId xmlns:a16="http://schemas.microsoft.com/office/drawing/2014/main" id="{BB3BA777-E631-A70E-8E57-886066663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5509" y="3914008"/>
            <a:ext cx="1856268" cy="672806"/>
          </a:xfrm>
          <a:prstGeom prst="rect">
            <a:avLst/>
          </a:prstGeom>
        </p:spPr>
      </p:pic>
      <p:pic>
        <p:nvPicPr>
          <p:cNvPr id="13" name="Picture 12">
            <a:extLst>
              <a:ext uri="{FF2B5EF4-FFF2-40B4-BE49-F238E27FC236}">
                <a16:creationId xmlns:a16="http://schemas.microsoft.com/office/drawing/2014/main" id="{18290AC3-C34C-9A37-D43B-B3994DB14D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7912" y="2486204"/>
            <a:ext cx="1400065" cy="2100610"/>
          </a:xfrm>
          <a:prstGeom prst="rect">
            <a:avLst/>
          </a:prstGeom>
        </p:spPr>
      </p:pic>
      <p:pic>
        <p:nvPicPr>
          <p:cNvPr id="14" name="Picture 13">
            <a:extLst>
              <a:ext uri="{FF2B5EF4-FFF2-40B4-BE49-F238E27FC236}">
                <a16:creationId xmlns:a16="http://schemas.microsoft.com/office/drawing/2014/main" id="{DCDC6C73-DC4D-229D-0448-5BCA401C83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6024" y="2486205"/>
            <a:ext cx="1400065" cy="2100610"/>
          </a:xfrm>
          <a:prstGeom prst="rect">
            <a:avLst/>
          </a:prstGeom>
        </p:spPr>
      </p:pic>
      <p:pic>
        <p:nvPicPr>
          <p:cNvPr id="15" name="Picture 14">
            <a:extLst>
              <a:ext uri="{FF2B5EF4-FFF2-40B4-BE49-F238E27FC236}">
                <a16:creationId xmlns:a16="http://schemas.microsoft.com/office/drawing/2014/main" id="{3D38356A-9F63-0ED7-3442-2B57361B53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4958" y="2592016"/>
            <a:ext cx="1329541" cy="1994798"/>
          </a:xfrm>
          <a:prstGeom prst="rect">
            <a:avLst/>
          </a:prstGeom>
        </p:spPr>
      </p:pic>
      <p:pic>
        <p:nvPicPr>
          <p:cNvPr id="16" name="Picture 15">
            <a:extLst>
              <a:ext uri="{FF2B5EF4-FFF2-40B4-BE49-F238E27FC236}">
                <a16:creationId xmlns:a16="http://schemas.microsoft.com/office/drawing/2014/main" id="{06792675-D53E-1700-BDC5-FE79076EE2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9502" y="2599660"/>
            <a:ext cx="1329540" cy="1994798"/>
          </a:xfrm>
          <a:prstGeom prst="rect">
            <a:avLst/>
          </a:prstGeom>
        </p:spPr>
      </p:pic>
      <p:pic>
        <p:nvPicPr>
          <p:cNvPr id="18" name="Picture 17" descr="A group of people in a room&#10;&#10;Description automatically generated with medium confidence">
            <a:extLst>
              <a:ext uri="{FF2B5EF4-FFF2-40B4-BE49-F238E27FC236}">
                <a16:creationId xmlns:a16="http://schemas.microsoft.com/office/drawing/2014/main" id="{783D94FE-F6C3-5911-2790-FF9166BACEF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65658" y="4796465"/>
            <a:ext cx="1818599" cy="900092"/>
          </a:xfrm>
          <a:prstGeom prst="rect">
            <a:avLst/>
          </a:prstGeom>
        </p:spPr>
      </p:pic>
      <p:pic>
        <p:nvPicPr>
          <p:cNvPr id="20" name="Picture 19">
            <a:extLst>
              <a:ext uri="{FF2B5EF4-FFF2-40B4-BE49-F238E27FC236}">
                <a16:creationId xmlns:a16="http://schemas.microsoft.com/office/drawing/2014/main" id="{0005F0BD-5557-AC1F-3B4C-E0E0608964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85509" y="2644111"/>
            <a:ext cx="1847742" cy="1194553"/>
          </a:xfrm>
          <a:prstGeom prst="rect">
            <a:avLst/>
          </a:prstGeom>
        </p:spPr>
      </p:pic>
      <p:pic>
        <p:nvPicPr>
          <p:cNvPr id="10" name="Picture 9" descr="A group of people walking down a street&#10;&#10;Description automatically generated with medium confidence">
            <a:extLst>
              <a:ext uri="{FF2B5EF4-FFF2-40B4-BE49-F238E27FC236}">
                <a16:creationId xmlns:a16="http://schemas.microsoft.com/office/drawing/2014/main" id="{16DDABAC-C00A-D0F1-FBE8-3958311C6E4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545171" y="4802606"/>
            <a:ext cx="1847742" cy="937319"/>
          </a:xfrm>
          <a:prstGeom prst="rect">
            <a:avLst/>
          </a:prstGeom>
        </p:spPr>
      </p:pic>
    </p:spTree>
    <p:extLst>
      <p:ext uri="{BB962C8B-B14F-4D97-AF65-F5344CB8AC3E}">
        <p14:creationId xmlns:p14="http://schemas.microsoft.com/office/powerpoint/2010/main" val="213230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7905-0E20-6562-DA28-EE98C97346A1}"/>
              </a:ext>
            </a:extLst>
          </p:cNvPr>
          <p:cNvSpPr>
            <a:spLocks noGrp="1"/>
          </p:cNvSpPr>
          <p:nvPr>
            <p:ph type="title"/>
          </p:nvPr>
        </p:nvSpPr>
        <p:spPr>
          <a:xfrm>
            <a:off x="1286470" y="1080572"/>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Walking and Biking Field Trips </a:t>
            </a:r>
            <a:endParaRPr lang="en-US" dirty="0"/>
          </a:p>
        </p:txBody>
      </p:sp>
      <p:pic>
        <p:nvPicPr>
          <p:cNvPr id="3" name="Picture 2">
            <a:extLst>
              <a:ext uri="{FF2B5EF4-FFF2-40B4-BE49-F238E27FC236}">
                <a16:creationId xmlns:a16="http://schemas.microsoft.com/office/drawing/2014/main" id="{70E7AD4C-0A42-86DC-4068-2B3306877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98" y="4405072"/>
            <a:ext cx="2167931" cy="1444934"/>
          </a:xfrm>
          <a:prstGeom prst="rect">
            <a:avLst/>
          </a:prstGeom>
        </p:spPr>
      </p:pic>
      <p:pic>
        <p:nvPicPr>
          <p:cNvPr id="4" name="Picture 3">
            <a:extLst>
              <a:ext uri="{FF2B5EF4-FFF2-40B4-BE49-F238E27FC236}">
                <a16:creationId xmlns:a16="http://schemas.microsoft.com/office/drawing/2014/main" id="{3E345672-CEDA-7ABE-BF84-C088751A60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44" t="-2444" r="-6164" b="-2153"/>
          <a:stretch/>
        </p:blipFill>
        <p:spPr>
          <a:xfrm>
            <a:off x="5164024" y="3977441"/>
            <a:ext cx="793010" cy="1160808"/>
          </a:xfrm>
          <a:prstGeom prst="rect">
            <a:avLst/>
          </a:prstGeom>
        </p:spPr>
      </p:pic>
      <p:pic>
        <p:nvPicPr>
          <p:cNvPr id="5" name="Picture 4">
            <a:extLst>
              <a:ext uri="{FF2B5EF4-FFF2-40B4-BE49-F238E27FC236}">
                <a16:creationId xmlns:a16="http://schemas.microsoft.com/office/drawing/2014/main" id="{48A73103-04EC-B846-AA58-95186C976D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563" b="-435"/>
          <a:stretch/>
        </p:blipFill>
        <p:spPr>
          <a:xfrm>
            <a:off x="7869640" y="2436870"/>
            <a:ext cx="1184281" cy="1812355"/>
          </a:xfrm>
          <a:prstGeom prst="rect">
            <a:avLst/>
          </a:prstGeom>
        </p:spPr>
      </p:pic>
      <p:pic>
        <p:nvPicPr>
          <p:cNvPr id="6" name="Picture 5">
            <a:extLst>
              <a:ext uri="{FF2B5EF4-FFF2-40B4-BE49-F238E27FC236}">
                <a16:creationId xmlns:a16="http://schemas.microsoft.com/office/drawing/2014/main" id="{83D94E03-C821-98E2-9B46-1A84B92DBC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99983" y="2603695"/>
            <a:ext cx="1487109" cy="679448"/>
          </a:xfrm>
          <a:prstGeom prst="rect">
            <a:avLst/>
          </a:prstGeom>
        </p:spPr>
      </p:pic>
      <p:pic>
        <p:nvPicPr>
          <p:cNvPr id="7" name="Picture 6">
            <a:extLst>
              <a:ext uri="{FF2B5EF4-FFF2-40B4-BE49-F238E27FC236}">
                <a16:creationId xmlns:a16="http://schemas.microsoft.com/office/drawing/2014/main" id="{20010344-A884-270E-AFB3-DB1C506091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03819" y="5079966"/>
            <a:ext cx="1796601" cy="835054"/>
          </a:xfrm>
          <a:prstGeom prst="rect">
            <a:avLst/>
          </a:prstGeom>
        </p:spPr>
      </p:pic>
      <p:pic>
        <p:nvPicPr>
          <p:cNvPr id="8" name="Picture 7">
            <a:extLst>
              <a:ext uri="{FF2B5EF4-FFF2-40B4-BE49-F238E27FC236}">
                <a16:creationId xmlns:a16="http://schemas.microsoft.com/office/drawing/2014/main" id="{7DA6D50F-D3D7-B2C5-1450-1A1495D70E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797" y="2436871"/>
            <a:ext cx="1221302" cy="1832400"/>
          </a:xfrm>
          <a:prstGeom prst="rect">
            <a:avLst/>
          </a:prstGeom>
        </p:spPr>
      </p:pic>
      <p:pic>
        <p:nvPicPr>
          <p:cNvPr id="9" name="Picture 8">
            <a:extLst>
              <a:ext uri="{FF2B5EF4-FFF2-40B4-BE49-F238E27FC236}">
                <a16:creationId xmlns:a16="http://schemas.microsoft.com/office/drawing/2014/main" id="{26799322-E252-C853-FA53-B32B1924B0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96582" y="3956686"/>
            <a:ext cx="1771776" cy="1180896"/>
          </a:xfrm>
          <a:prstGeom prst="rect">
            <a:avLst/>
          </a:prstGeom>
        </p:spPr>
      </p:pic>
      <p:pic>
        <p:nvPicPr>
          <p:cNvPr id="10" name="Picture 9">
            <a:extLst>
              <a:ext uri="{FF2B5EF4-FFF2-40B4-BE49-F238E27FC236}">
                <a16:creationId xmlns:a16="http://schemas.microsoft.com/office/drawing/2014/main" id="{F063F471-9255-ABC6-440A-C74647572E7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1700" y="4547134"/>
            <a:ext cx="773684" cy="1160808"/>
          </a:xfrm>
          <a:prstGeom prst="rect">
            <a:avLst/>
          </a:prstGeom>
        </p:spPr>
      </p:pic>
      <p:pic>
        <p:nvPicPr>
          <p:cNvPr id="11" name="Picture 10">
            <a:extLst>
              <a:ext uri="{FF2B5EF4-FFF2-40B4-BE49-F238E27FC236}">
                <a16:creationId xmlns:a16="http://schemas.microsoft.com/office/drawing/2014/main" id="{26E747F9-D3AF-B6BE-8F9D-03460F35231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150"/>
          <a:stretch/>
        </p:blipFill>
        <p:spPr>
          <a:xfrm>
            <a:off x="7847103" y="4311673"/>
            <a:ext cx="1184281" cy="1603347"/>
          </a:xfrm>
          <a:prstGeom prst="rect">
            <a:avLst/>
          </a:prstGeom>
        </p:spPr>
      </p:pic>
      <p:pic>
        <p:nvPicPr>
          <p:cNvPr id="12" name="Picture 11">
            <a:extLst>
              <a:ext uri="{FF2B5EF4-FFF2-40B4-BE49-F238E27FC236}">
                <a16:creationId xmlns:a16="http://schemas.microsoft.com/office/drawing/2014/main" id="{E845937E-5673-66CA-1D10-1A938CA5588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785222" y="2603695"/>
            <a:ext cx="988641" cy="1304753"/>
          </a:xfrm>
          <a:prstGeom prst="rect">
            <a:avLst/>
          </a:prstGeom>
        </p:spPr>
      </p:pic>
      <p:pic>
        <p:nvPicPr>
          <p:cNvPr id="15" name="Picture 14">
            <a:extLst>
              <a:ext uri="{FF2B5EF4-FFF2-40B4-BE49-F238E27FC236}">
                <a16:creationId xmlns:a16="http://schemas.microsoft.com/office/drawing/2014/main" id="{CF5B1AB3-CE99-36F7-6C45-E51D0FCB58C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39350" y="2629087"/>
            <a:ext cx="878647" cy="1256851"/>
          </a:xfrm>
          <a:prstGeom prst="rect">
            <a:avLst/>
          </a:prstGeom>
        </p:spPr>
      </p:pic>
      <p:pic>
        <p:nvPicPr>
          <p:cNvPr id="17" name="Picture 16">
            <a:extLst>
              <a:ext uri="{FF2B5EF4-FFF2-40B4-BE49-F238E27FC236}">
                <a16:creationId xmlns:a16="http://schemas.microsoft.com/office/drawing/2014/main" id="{18282BC8-314C-11EE-BF5E-CF6047A3BD8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95423" y="5194289"/>
            <a:ext cx="1060449" cy="706793"/>
          </a:xfrm>
          <a:prstGeom prst="rect">
            <a:avLst/>
          </a:prstGeom>
        </p:spPr>
      </p:pic>
      <p:pic>
        <p:nvPicPr>
          <p:cNvPr id="19" name="Picture 18">
            <a:extLst>
              <a:ext uri="{FF2B5EF4-FFF2-40B4-BE49-F238E27FC236}">
                <a16:creationId xmlns:a16="http://schemas.microsoft.com/office/drawing/2014/main" id="{55EC1098-BCAB-CDD3-CD87-78C8BD6866F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399984" y="3333695"/>
            <a:ext cx="1467326" cy="977978"/>
          </a:xfrm>
          <a:prstGeom prst="rect">
            <a:avLst/>
          </a:prstGeom>
        </p:spPr>
      </p:pic>
      <p:pic>
        <p:nvPicPr>
          <p:cNvPr id="21" name="Picture 20">
            <a:extLst>
              <a:ext uri="{FF2B5EF4-FFF2-40B4-BE49-F238E27FC236}">
                <a16:creationId xmlns:a16="http://schemas.microsoft.com/office/drawing/2014/main" id="{A55DBBB3-3207-4531-A3E0-8904B97548E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190056" y="3956686"/>
            <a:ext cx="1904388" cy="1058723"/>
          </a:xfrm>
          <a:prstGeom prst="rect">
            <a:avLst/>
          </a:prstGeom>
        </p:spPr>
      </p:pic>
      <p:pic>
        <p:nvPicPr>
          <p:cNvPr id="23" name="Picture 22">
            <a:extLst>
              <a:ext uri="{FF2B5EF4-FFF2-40B4-BE49-F238E27FC236}">
                <a16:creationId xmlns:a16="http://schemas.microsoft.com/office/drawing/2014/main" id="{33EBA460-7C55-30C6-74A7-E4138A22F42B}"/>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096001" y="2616781"/>
            <a:ext cx="593444" cy="1304753"/>
          </a:xfrm>
          <a:prstGeom prst="rect">
            <a:avLst/>
          </a:prstGeom>
        </p:spPr>
      </p:pic>
      <p:pic>
        <p:nvPicPr>
          <p:cNvPr id="24" name="Picture 23">
            <a:extLst>
              <a:ext uri="{FF2B5EF4-FFF2-40B4-BE49-F238E27FC236}">
                <a16:creationId xmlns:a16="http://schemas.microsoft.com/office/drawing/2014/main" id="{9EEB20DD-A34F-B2DC-5CE7-6EAF13C487B8}"/>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951585" y="2603696"/>
            <a:ext cx="2098374" cy="1304752"/>
          </a:xfrm>
          <a:prstGeom prst="rect">
            <a:avLst/>
          </a:prstGeom>
        </p:spPr>
      </p:pic>
      <p:pic>
        <p:nvPicPr>
          <p:cNvPr id="27" name="Picture 26">
            <a:extLst>
              <a:ext uri="{FF2B5EF4-FFF2-40B4-BE49-F238E27FC236}">
                <a16:creationId xmlns:a16="http://schemas.microsoft.com/office/drawing/2014/main" id="{7131BACB-F2CB-680F-6643-47F58F508109}"/>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501175" y="5185820"/>
            <a:ext cx="1110067" cy="757433"/>
          </a:xfrm>
          <a:prstGeom prst="rect">
            <a:avLst/>
          </a:prstGeom>
        </p:spPr>
      </p:pic>
    </p:spTree>
    <p:extLst>
      <p:ext uri="{BB962C8B-B14F-4D97-AF65-F5344CB8AC3E}">
        <p14:creationId xmlns:p14="http://schemas.microsoft.com/office/powerpoint/2010/main" val="983884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7905-0E20-6562-DA28-EE98C97346A1}"/>
              </a:ext>
            </a:extLst>
          </p:cNvPr>
          <p:cNvSpPr>
            <a:spLocks noGrp="1"/>
          </p:cNvSpPr>
          <p:nvPr>
            <p:ph type="title"/>
          </p:nvPr>
        </p:nvSpPr>
        <p:spPr>
          <a:xfrm>
            <a:off x="1286470" y="1006283"/>
            <a:ext cx="6571060" cy="530223"/>
          </a:xfrm>
        </p:spPr>
        <p:txBody>
          <a:bodyPr/>
          <a:lstStyle/>
          <a:p>
            <a:pPr algn="ctr"/>
            <a:r>
              <a:rPr lang="en-US" dirty="0">
                <a:solidFill>
                  <a:srgbClr val="FFFF00"/>
                </a:solidFill>
                <a:latin typeface="Amasis MT Pro Black" panose="02040A04050005020304" pitchFamily="18" charset="0"/>
                <a:cs typeface="Times New Roman" panose="02020603050405020304" pitchFamily="18" charset="0"/>
              </a:rPr>
              <a:t>Winter Field Trips </a:t>
            </a:r>
            <a:endParaRPr lang="en-US" dirty="0"/>
          </a:p>
        </p:txBody>
      </p:sp>
      <p:pic>
        <p:nvPicPr>
          <p:cNvPr id="7" name="Picture 6">
            <a:extLst>
              <a:ext uri="{FF2B5EF4-FFF2-40B4-BE49-F238E27FC236}">
                <a16:creationId xmlns:a16="http://schemas.microsoft.com/office/drawing/2014/main" id="{077B1916-087D-E287-AF36-2D4EB6E494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8291" y="2491384"/>
            <a:ext cx="1441186" cy="2162307"/>
          </a:xfrm>
          <a:prstGeom prst="rect">
            <a:avLst/>
          </a:prstGeom>
        </p:spPr>
      </p:pic>
      <p:pic>
        <p:nvPicPr>
          <p:cNvPr id="8" name="Picture 7">
            <a:extLst>
              <a:ext uri="{FF2B5EF4-FFF2-40B4-BE49-F238E27FC236}">
                <a16:creationId xmlns:a16="http://schemas.microsoft.com/office/drawing/2014/main" id="{25FAEA58-919C-5699-D73B-0EA47E619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432" y="2435285"/>
            <a:ext cx="1645214" cy="2126658"/>
          </a:xfrm>
          <a:prstGeom prst="rect">
            <a:avLst/>
          </a:prstGeom>
        </p:spPr>
      </p:pic>
      <p:pic>
        <p:nvPicPr>
          <p:cNvPr id="9" name="Picture 8">
            <a:extLst>
              <a:ext uri="{FF2B5EF4-FFF2-40B4-BE49-F238E27FC236}">
                <a16:creationId xmlns:a16="http://schemas.microsoft.com/office/drawing/2014/main" id="{3923715E-6359-6B89-954C-174098EE74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0508" y="4529410"/>
            <a:ext cx="1706341" cy="1137283"/>
          </a:xfrm>
          <a:prstGeom prst="rect">
            <a:avLst/>
          </a:prstGeom>
        </p:spPr>
      </p:pic>
      <p:pic>
        <p:nvPicPr>
          <p:cNvPr id="10" name="Picture 9">
            <a:extLst>
              <a:ext uri="{FF2B5EF4-FFF2-40B4-BE49-F238E27FC236}">
                <a16:creationId xmlns:a16="http://schemas.microsoft.com/office/drawing/2014/main" id="{793E5DC3-9E5E-BCFA-A8B3-579B0C60B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9273" y="4529409"/>
            <a:ext cx="1706342" cy="1137284"/>
          </a:xfrm>
          <a:prstGeom prst="rect">
            <a:avLst/>
          </a:prstGeom>
        </p:spPr>
      </p:pic>
      <p:pic>
        <p:nvPicPr>
          <p:cNvPr id="11" name="Picture 10">
            <a:extLst>
              <a:ext uri="{FF2B5EF4-FFF2-40B4-BE49-F238E27FC236}">
                <a16:creationId xmlns:a16="http://schemas.microsoft.com/office/drawing/2014/main" id="{57507E96-DD17-A4C2-15F3-A1F298D378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42926" y="2656499"/>
            <a:ext cx="1159649" cy="1583807"/>
          </a:xfrm>
          <a:prstGeom prst="rect">
            <a:avLst/>
          </a:prstGeom>
        </p:spPr>
      </p:pic>
      <p:pic>
        <p:nvPicPr>
          <p:cNvPr id="12" name="Picture 11">
            <a:extLst>
              <a:ext uri="{FF2B5EF4-FFF2-40B4-BE49-F238E27FC236}">
                <a16:creationId xmlns:a16="http://schemas.microsoft.com/office/drawing/2014/main" id="{716439C0-736C-E84B-D0E5-F989393448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19419" y="2658525"/>
            <a:ext cx="1441187" cy="1583807"/>
          </a:xfrm>
          <a:prstGeom prst="rect">
            <a:avLst/>
          </a:prstGeom>
        </p:spPr>
      </p:pic>
      <p:pic>
        <p:nvPicPr>
          <p:cNvPr id="14" name="Picture 13">
            <a:extLst>
              <a:ext uri="{FF2B5EF4-FFF2-40B4-BE49-F238E27FC236}">
                <a16:creationId xmlns:a16="http://schemas.microsoft.com/office/drawing/2014/main" id="{648D8822-64E0-EF9B-4989-EDCBB88A63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5458" y="4653691"/>
            <a:ext cx="1963273" cy="1308530"/>
          </a:xfrm>
          <a:prstGeom prst="rect">
            <a:avLst/>
          </a:prstGeom>
        </p:spPr>
      </p:pic>
      <p:pic>
        <p:nvPicPr>
          <p:cNvPr id="16" name="Picture 15">
            <a:extLst>
              <a:ext uri="{FF2B5EF4-FFF2-40B4-BE49-F238E27FC236}">
                <a16:creationId xmlns:a16="http://schemas.microsoft.com/office/drawing/2014/main" id="{B63431B6-1EA3-F714-D86C-80B35040DD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61499" y="2658525"/>
            <a:ext cx="2376290" cy="1583807"/>
          </a:xfrm>
          <a:prstGeom prst="rect">
            <a:avLst/>
          </a:prstGeom>
        </p:spPr>
      </p:pic>
      <p:pic>
        <p:nvPicPr>
          <p:cNvPr id="17" name="Picture 16">
            <a:extLst>
              <a:ext uri="{FF2B5EF4-FFF2-40B4-BE49-F238E27FC236}">
                <a16:creationId xmlns:a16="http://schemas.microsoft.com/office/drawing/2014/main" id="{FF634DEF-3D25-936C-32B1-A996FF72B1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43222" y="4390696"/>
            <a:ext cx="1139678" cy="1414709"/>
          </a:xfrm>
          <a:prstGeom prst="rect">
            <a:avLst/>
          </a:prstGeom>
        </p:spPr>
      </p:pic>
      <p:pic>
        <p:nvPicPr>
          <p:cNvPr id="18" name="Picture 17">
            <a:extLst>
              <a:ext uri="{FF2B5EF4-FFF2-40B4-BE49-F238E27FC236}">
                <a16:creationId xmlns:a16="http://schemas.microsoft.com/office/drawing/2014/main" id="{5B2C77AF-BA99-2095-2ECE-827E882A7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16797" y="4723540"/>
            <a:ext cx="1692680" cy="1128177"/>
          </a:xfrm>
          <a:prstGeom prst="rect">
            <a:avLst/>
          </a:prstGeom>
        </p:spPr>
      </p:pic>
    </p:spTree>
    <p:extLst>
      <p:ext uri="{BB962C8B-B14F-4D97-AF65-F5344CB8AC3E}">
        <p14:creationId xmlns:p14="http://schemas.microsoft.com/office/powerpoint/2010/main" val="393928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7CD08-A80C-4C70-9481-939CE96C71F9}"/>
              </a:ext>
            </a:extLst>
          </p:cNvPr>
          <p:cNvSpPr txBox="1"/>
          <p:nvPr/>
        </p:nvSpPr>
        <p:spPr>
          <a:xfrm>
            <a:off x="994641" y="1199070"/>
            <a:ext cx="7154717" cy="507831"/>
          </a:xfrm>
          <a:prstGeom prst="rect">
            <a:avLst/>
          </a:prstGeom>
          <a:noFill/>
        </p:spPr>
        <p:txBody>
          <a:bodyPr wrap="square">
            <a:spAutoFit/>
          </a:bodyPr>
          <a:lstStyle/>
          <a:p>
            <a:pPr algn="ctr"/>
            <a:r>
              <a:rPr lang="en-US" sz="270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Why Safe Routes to School is Important </a:t>
            </a:r>
            <a:endParaRPr lang="en-US" sz="27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8F236B5-E5F4-4303-98E4-9E14B1301E45}"/>
              </a:ext>
            </a:extLst>
          </p:cNvPr>
          <p:cNvSpPr txBox="1"/>
          <p:nvPr/>
        </p:nvSpPr>
        <p:spPr>
          <a:xfrm>
            <a:off x="128392" y="2620374"/>
            <a:ext cx="6986038" cy="3252172"/>
          </a:xfrm>
          <a:prstGeom prst="rect">
            <a:avLst/>
          </a:prstGeom>
          <a:noFill/>
          <a:ln w="6350">
            <a:solidFill>
              <a:schemeClr val="accent1"/>
            </a:solidFill>
          </a:ln>
          <a:effectLst>
            <a:glow rad="63500">
              <a:schemeClr val="accent1">
                <a:satMod val="175000"/>
                <a:alpha val="40000"/>
              </a:schemeClr>
            </a:glow>
          </a:effectLst>
        </p:spPr>
        <p:txBody>
          <a:bodyPr wrap="square">
            <a:spAutoFit/>
          </a:bodyPr>
          <a:lstStyle/>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Physical:</a:t>
            </a:r>
          </a:p>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Safe Routes to </a:t>
            </a:r>
            <a:r>
              <a:rPr lang="en-US" sz="1200" dirty="0">
                <a:latin typeface="Calibri" panose="020F0502020204030204" pitchFamily="34" charset="0"/>
                <a:ea typeface="Calibri" panose="020F0502020204030204" pitchFamily="34" charset="0"/>
                <a:cs typeface="Calibri" panose="020F0502020204030204" pitchFamily="34" charset="0"/>
              </a:rPr>
              <a:t>School supports increased physical activity, helps form healthy habits that can last a lifetime, and decreases the risk </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of chronic disease and obesity. </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sz="6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Academic:</a:t>
            </a:r>
          </a:p>
          <a:p>
            <a:pPr marL="214313" indent="-214313">
              <a:buFont typeface="Arial" panose="020B0604020202020204" pitchFamily="34" charset="0"/>
              <a:buChar char="•"/>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Quicker response to test questions with greater accuracy and also completed learning tasks faster and more accurately following physical activity.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ts val="1350"/>
              </a:lnSpc>
              <a:spcAft>
                <a:spcPts val="450"/>
              </a:spcAft>
              <a:buFont typeface="Arial" panose="020B060402020202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Better attendance rate. </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Environmental:</a:t>
            </a:r>
          </a:p>
          <a:p>
            <a:pPr marL="214313" indent="-214313">
              <a:buFont typeface="Arial" panose="020B0604020202020204" pitchFamily="34" charset="0"/>
              <a:buChar char="•"/>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Safe Routes to School programs can improve air quality by reducing vehicle trips and miles traveled.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ts val="1350"/>
              </a:lnSpc>
              <a:spcAft>
                <a:spcPts val="450"/>
              </a:spcAft>
              <a:buFont typeface="Arial" panose="020B060402020202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Private vehicles still account for half of school trips between 1/4 and 1/2 mile—a distance easily covered on foot or bike.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Financial:</a:t>
            </a:r>
          </a:p>
          <a:p>
            <a:pPr marL="214313" indent="-214313">
              <a:buFont typeface="Arial" panose="020B0604020202020204" pitchFamily="34" charset="0"/>
              <a:buChar char="•"/>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Safe Routes to school provides low-cost options for students to get to and from school, reducing the amount of money needed for personal vehicle use and busing.</a:t>
            </a:r>
          </a:p>
          <a:p>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Source: https://www.saferoutespartnership.org/safe-routes-school/101/benefits</a:t>
            </a:r>
          </a:p>
        </p:txBody>
      </p:sp>
      <p:pic>
        <p:nvPicPr>
          <p:cNvPr id="2" name="Picture 1">
            <a:extLst>
              <a:ext uri="{FF2B5EF4-FFF2-40B4-BE49-F238E27FC236}">
                <a16:creationId xmlns:a16="http://schemas.microsoft.com/office/drawing/2014/main" id="{221D0A8A-656C-4DCF-D90F-37E2E60078F7}"/>
              </a:ext>
            </a:extLst>
          </p:cNvPr>
          <p:cNvPicPr>
            <a:picLocks noChangeAspect="1"/>
          </p:cNvPicPr>
          <p:nvPr/>
        </p:nvPicPr>
        <p:blipFill>
          <a:blip r:embed="rId2"/>
          <a:stretch>
            <a:fillRect/>
          </a:stretch>
        </p:blipFill>
        <p:spPr>
          <a:xfrm>
            <a:off x="7283107" y="2620374"/>
            <a:ext cx="1732502" cy="2136569"/>
          </a:xfrm>
          <a:prstGeom prst="rect">
            <a:avLst/>
          </a:prstGeom>
          <a:ln>
            <a:noFill/>
          </a:ln>
          <a:effectLst>
            <a:reflection blurRad="6350" stA="50000" endA="300" endPos="55500" dist="101600" dir="5400000" sy="-100000" algn="bl" rotWithShape="0"/>
          </a:effectLst>
        </p:spPr>
      </p:pic>
    </p:spTree>
    <p:extLst>
      <p:ext uri="{BB962C8B-B14F-4D97-AF65-F5344CB8AC3E}">
        <p14:creationId xmlns:p14="http://schemas.microsoft.com/office/powerpoint/2010/main" val="61481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E6750-FEA2-463C-B277-11F9F502A6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3246" y="4473433"/>
            <a:ext cx="1719239" cy="1421245"/>
          </a:xfrm>
          <a:prstGeom prst="rect">
            <a:avLst/>
          </a:prstGeom>
        </p:spPr>
      </p:pic>
      <p:pic>
        <p:nvPicPr>
          <p:cNvPr id="5" name="Picture 4">
            <a:extLst>
              <a:ext uri="{FF2B5EF4-FFF2-40B4-BE49-F238E27FC236}">
                <a16:creationId xmlns:a16="http://schemas.microsoft.com/office/drawing/2014/main" id="{D1A8D63E-1496-4E70-A37B-6E5ABF0D45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2153" y="2636831"/>
            <a:ext cx="2734837" cy="1655797"/>
          </a:xfrm>
          <a:prstGeom prst="rect">
            <a:avLst/>
          </a:prstGeom>
        </p:spPr>
      </p:pic>
      <p:pic>
        <p:nvPicPr>
          <p:cNvPr id="10" name="Picture 9">
            <a:extLst>
              <a:ext uri="{FF2B5EF4-FFF2-40B4-BE49-F238E27FC236}">
                <a16:creationId xmlns:a16="http://schemas.microsoft.com/office/drawing/2014/main" id="{E087F58F-71D1-4484-9FA3-6244EEE656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447" y="4292628"/>
            <a:ext cx="1636295" cy="1570876"/>
          </a:xfrm>
          <a:prstGeom prst="rect">
            <a:avLst/>
          </a:prstGeom>
        </p:spPr>
      </p:pic>
      <p:pic>
        <p:nvPicPr>
          <p:cNvPr id="11" name="Picture 10">
            <a:extLst>
              <a:ext uri="{FF2B5EF4-FFF2-40B4-BE49-F238E27FC236}">
                <a16:creationId xmlns:a16="http://schemas.microsoft.com/office/drawing/2014/main" id="{6D9FEA75-0CDF-42B1-8738-39A394A1DD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7011" y="2570281"/>
            <a:ext cx="2523058" cy="1655645"/>
          </a:xfrm>
          <a:prstGeom prst="rect">
            <a:avLst/>
          </a:prstGeom>
        </p:spPr>
      </p:pic>
      <p:pic>
        <p:nvPicPr>
          <p:cNvPr id="12" name="Picture 11">
            <a:extLst>
              <a:ext uri="{FF2B5EF4-FFF2-40B4-BE49-F238E27FC236}">
                <a16:creationId xmlns:a16="http://schemas.microsoft.com/office/drawing/2014/main" id="{DBC6FD21-1197-4890-9F4A-84D445152B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7245" y="4287720"/>
            <a:ext cx="1973766" cy="1570876"/>
          </a:xfrm>
          <a:prstGeom prst="rect">
            <a:avLst/>
          </a:prstGeom>
        </p:spPr>
      </p:pic>
      <p:pic>
        <p:nvPicPr>
          <p:cNvPr id="13" name="Picture 12">
            <a:extLst>
              <a:ext uri="{FF2B5EF4-FFF2-40B4-BE49-F238E27FC236}">
                <a16:creationId xmlns:a16="http://schemas.microsoft.com/office/drawing/2014/main" id="{F209F570-4CB0-4D8F-BCEB-8172628403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46740" y="4473433"/>
            <a:ext cx="1679027" cy="1421245"/>
          </a:xfrm>
          <a:prstGeom prst="rect">
            <a:avLst/>
          </a:prstGeom>
        </p:spPr>
      </p:pic>
      <p:sp>
        <p:nvSpPr>
          <p:cNvPr id="15" name="TextBox 14">
            <a:extLst>
              <a:ext uri="{FF2B5EF4-FFF2-40B4-BE49-F238E27FC236}">
                <a16:creationId xmlns:a16="http://schemas.microsoft.com/office/drawing/2014/main" id="{3646CF06-5C81-4946-B3AD-7745E814ACA0}"/>
              </a:ext>
            </a:extLst>
          </p:cNvPr>
          <p:cNvSpPr txBox="1"/>
          <p:nvPr/>
        </p:nvSpPr>
        <p:spPr>
          <a:xfrm>
            <a:off x="3464447" y="2556477"/>
            <a:ext cx="2215106" cy="3487365"/>
          </a:xfrm>
          <a:prstGeom prst="rect">
            <a:avLst/>
          </a:prstGeom>
          <a:noFill/>
        </p:spPr>
        <p:txBody>
          <a:bodyPr wrap="square">
            <a:spAutoFit/>
          </a:bodyPr>
          <a:lstStyle/>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WE ARE THE WALKING BUS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MILL STREET, MECHANIC,</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THAT IS US!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 </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NIKA AND CHASE</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SAM, EMILY, BRIE,</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6 BODIES, 12 LEGS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ALL MOVING FREE.</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 </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WE STEP, HOP, SLIDE</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AND RUN</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WATCHING OUR STAR,</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THE RISING SUN.</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 </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SNOW CRUNCHING</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UNDER OUR FEET,</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WE WATCH AND LISTEN</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AT EVERY STREET.</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 </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WE WONDER AT PINECONES,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RIDDLES AND STONES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AS WE EXERCISE</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OUR MUSCLES AND BONES.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 </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HEADING FOR SCHOOL</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WE’RE THE WALKING BUS</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JULIE AND LISA</a:t>
            </a: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algn="ctr"/>
            <a:r>
              <a:rPr lang="en-US" sz="788" dirty="0">
                <a:latin typeface="Footlight MT Light" panose="0204060206030A020304" pitchFamily="18" charset="0"/>
                <a:ea typeface="Calibri" panose="020F0502020204030204" pitchFamily="34" charset="0"/>
                <a:cs typeface="Times New Roman" panose="02020603050405020304" pitchFamily="18" charset="0"/>
              </a:rPr>
              <a:t>DELIVER US</a:t>
            </a:r>
            <a:endParaRPr lang="en-US" sz="788"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BF2EA07-87DE-4FD8-AF29-501604F00E96}"/>
              </a:ext>
            </a:extLst>
          </p:cNvPr>
          <p:cNvSpPr txBox="1"/>
          <p:nvPr/>
        </p:nvSpPr>
        <p:spPr>
          <a:xfrm>
            <a:off x="2520144" y="1393871"/>
            <a:ext cx="4103711" cy="369332"/>
          </a:xfrm>
          <a:prstGeom prst="rect">
            <a:avLst/>
          </a:prstGeom>
          <a:noFill/>
        </p:spPr>
        <p:txBody>
          <a:bodyPr wrap="square">
            <a:spAutoFit/>
          </a:bodyPr>
          <a:lstStyle/>
          <a:p>
            <a:pPr algn="ct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Mechanic/Mill St. WSB</a:t>
            </a:r>
          </a:p>
        </p:txBody>
      </p:sp>
      <p:sp>
        <p:nvSpPr>
          <p:cNvPr id="3" name="TextBox 2">
            <a:extLst>
              <a:ext uri="{FF2B5EF4-FFF2-40B4-BE49-F238E27FC236}">
                <a16:creationId xmlns:a16="http://schemas.microsoft.com/office/drawing/2014/main" id="{3BE8EE2D-8E2C-A8F3-0E67-F1A48D0636D1}"/>
              </a:ext>
            </a:extLst>
          </p:cNvPr>
          <p:cNvSpPr txBox="1"/>
          <p:nvPr/>
        </p:nvSpPr>
        <p:spPr>
          <a:xfrm>
            <a:off x="2286000" y="996124"/>
            <a:ext cx="4572000" cy="507831"/>
          </a:xfrm>
          <a:prstGeom prst="rect">
            <a:avLst/>
          </a:prstGeom>
          <a:noFill/>
        </p:spPr>
        <p:txBody>
          <a:bodyPr wrap="square">
            <a:spAutoFit/>
          </a:bodyPr>
          <a:lstStyle/>
          <a:p>
            <a:pPr algn="ctr"/>
            <a:r>
              <a:rPr lang="en-US" sz="270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Success Storytime </a:t>
            </a:r>
            <a:endParaRPr lang="en-US" sz="135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747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065C36-C81A-4FA8-9739-A759BE00372D}"/>
              </a:ext>
            </a:extLst>
          </p:cNvPr>
          <p:cNvSpPr txBox="1"/>
          <p:nvPr/>
        </p:nvSpPr>
        <p:spPr>
          <a:xfrm>
            <a:off x="1429719" y="2585504"/>
            <a:ext cx="4847096" cy="1939634"/>
          </a:xfrm>
          <a:prstGeom prst="rect">
            <a:avLst/>
          </a:prstGeom>
          <a:noFill/>
          <a:ln w="3175">
            <a:solidFill>
              <a:schemeClr val="accent1"/>
            </a:solidFill>
          </a:ln>
          <a:effectLst>
            <a:glow rad="63500">
              <a:schemeClr val="accent1">
                <a:satMod val="175000"/>
                <a:alpha val="40000"/>
              </a:schemeClr>
            </a:glow>
          </a:effectLst>
        </p:spPr>
        <p:txBody>
          <a:bodyPr wrap="square">
            <a:spAutoFit/>
          </a:bodyPr>
          <a:lstStyle/>
          <a:p>
            <a:pPr>
              <a:lnSpc>
                <a:spcPct val="115000"/>
              </a:lnSpc>
              <a:spcAft>
                <a:spcPts val="750"/>
              </a:spcAft>
            </a:pPr>
            <a:r>
              <a:rPr lang="en-US" sz="1050" i="1" dirty="0">
                <a:latin typeface="Calibri" panose="020F0502020204030204" pitchFamily="34" charset="0"/>
                <a:ea typeface="Calibri" panose="020F0502020204030204" pitchFamily="34" charset="0"/>
                <a:cs typeface="Times New Roman" panose="02020603050405020304" pitchFamily="18" charset="0"/>
              </a:rPr>
              <a:t>As a Walking School Bus volunteer for the past four years, I appreciate and strongly support the Safe Routes message of active school travel and safe neighborhood routes. I am an advocate of physical activity for our children to encourage and preserve healthy lifestyles. I have witnessed the development of listening skills, teamwork, empathy, and flexibility as children engage in relationships created through neighborhood networking and educational programs. Learning these life skills at a young age enable our children to become tomorrow’s effective leaders. </a:t>
            </a:r>
            <a:r>
              <a:rPr lang="en-US" sz="1050" dirty="0">
                <a:latin typeface="Calibri" panose="020F0502020204030204" pitchFamily="34" charset="0"/>
                <a:ea typeface="Calibri" panose="020F0502020204030204" pitchFamily="34" charset="0"/>
                <a:cs typeface="Times New Roman" panose="02020603050405020304" pitchFamily="18" charset="0"/>
              </a:rPr>
              <a:t>					                                                                                                                                                                                                											-WSB Volunteer</a:t>
            </a:r>
          </a:p>
        </p:txBody>
      </p:sp>
      <p:sp>
        <p:nvSpPr>
          <p:cNvPr id="7" name="TextBox 6">
            <a:extLst>
              <a:ext uri="{FF2B5EF4-FFF2-40B4-BE49-F238E27FC236}">
                <a16:creationId xmlns:a16="http://schemas.microsoft.com/office/drawing/2014/main" id="{2A6034EB-9383-4FF5-AA48-92BF94423DBE}"/>
              </a:ext>
            </a:extLst>
          </p:cNvPr>
          <p:cNvSpPr txBox="1"/>
          <p:nvPr/>
        </p:nvSpPr>
        <p:spPr>
          <a:xfrm>
            <a:off x="6358181" y="2585503"/>
            <a:ext cx="2640016" cy="3273204"/>
          </a:xfrm>
          <a:prstGeom prst="rect">
            <a:avLst/>
          </a:prstGeom>
          <a:noFill/>
          <a:ln w="3175">
            <a:solidFill>
              <a:schemeClr val="accent1"/>
            </a:solidFill>
          </a:ln>
          <a:effectLst>
            <a:glow rad="63500">
              <a:schemeClr val="accent1">
                <a:satMod val="175000"/>
                <a:alpha val="40000"/>
              </a:schemeClr>
            </a:glow>
          </a:effectLst>
        </p:spPr>
        <p:txBody>
          <a:bodyPr wrap="square">
            <a:spAutoFit/>
          </a:bodyPr>
          <a:lstStyle/>
          <a:p>
            <a:pPr>
              <a:lnSpc>
                <a:spcPct val="107000"/>
              </a:lnSpc>
              <a:spcAft>
                <a:spcPts val="600"/>
              </a:spcAft>
            </a:pPr>
            <a:r>
              <a:rPr lang="en-US" sz="1050" i="1" kern="100" dirty="0">
                <a:latin typeface="Calibri" panose="020F0502020204030204" pitchFamily="34" charset="0"/>
                <a:ea typeface="Calibri" panose="020F0502020204030204" pitchFamily="34" charset="0"/>
                <a:cs typeface="Calibri" panose="020F0502020204030204" pitchFamily="34" charset="0"/>
              </a:rPr>
              <a:t>I am proud to be a Safe Routes supporter. I have seen first-hand the impact that the Walking School Bus program has had on my son and daughter the past four years. They are excited to walk to school every day, to feel connected to our community as they experience it on foot, and to build confidence in their ability to navigate the one mile walk through town. The skills they are learning in this program make them safer pedestrians at all times, and my son has now begun walking to school on his own. This would not be possible without their participation in this program, and I wish every child had the privilege to participate in such a positive, constructive program.                  </a:t>
            </a:r>
          </a:p>
          <a:p>
            <a:pPr>
              <a:lnSpc>
                <a:spcPct val="107000"/>
              </a:lnSpc>
              <a:spcAft>
                <a:spcPts val="600"/>
              </a:spcAft>
            </a:pPr>
            <a:r>
              <a:rPr lang="en-US" sz="1050" kern="100" dirty="0">
                <a:latin typeface="Calibri" panose="020F0502020204030204" pitchFamily="34" charset="0"/>
                <a:ea typeface="Calibri" panose="020F0502020204030204" pitchFamily="34" charset="0"/>
                <a:cs typeface="Calibri" panose="020F0502020204030204" pitchFamily="34" charset="0"/>
              </a:rPr>
              <a:t>				 -WSB Parent</a:t>
            </a: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91B8AB3-AFE5-6BAF-CBBC-B2736AD862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5042" y="4373629"/>
            <a:ext cx="4851773" cy="1338689"/>
          </a:xfrm>
          <a:prstGeom prst="rect">
            <a:avLst/>
          </a:prstGeom>
        </p:spPr>
      </p:pic>
      <p:sp>
        <p:nvSpPr>
          <p:cNvPr id="8" name="TextBox 7">
            <a:extLst>
              <a:ext uri="{FF2B5EF4-FFF2-40B4-BE49-F238E27FC236}">
                <a16:creationId xmlns:a16="http://schemas.microsoft.com/office/drawing/2014/main" id="{2E2F4B74-BEB0-D3DC-CB1B-34FCD02BE397}"/>
              </a:ext>
            </a:extLst>
          </p:cNvPr>
          <p:cNvSpPr txBox="1"/>
          <p:nvPr/>
        </p:nvSpPr>
        <p:spPr>
          <a:xfrm>
            <a:off x="2286000" y="1144407"/>
            <a:ext cx="4572000" cy="507831"/>
          </a:xfrm>
          <a:prstGeom prst="rect">
            <a:avLst/>
          </a:prstGeom>
          <a:noFill/>
        </p:spPr>
        <p:txBody>
          <a:bodyPr wrap="square">
            <a:spAutoFit/>
          </a:bodyPr>
          <a:lstStyle/>
          <a:p>
            <a:pPr algn="ctr"/>
            <a:r>
              <a:rPr lang="en-US" sz="270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Testimonials</a:t>
            </a:r>
            <a:r>
              <a:rPr lang="en-US" sz="135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 </a:t>
            </a:r>
            <a:endParaRPr lang="en-US" sz="135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C460E8-6AF9-2AE7-3B06-8A8066293759}"/>
              </a:ext>
            </a:extLst>
          </p:cNvPr>
          <p:cNvSpPr txBox="1"/>
          <p:nvPr/>
        </p:nvSpPr>
        <p:spPr>
          <a:xfrm>
            <a:off x="145804" y="2590920"/>
            <a:ext cx="1202549" cy="3157146"/>
          </a:xfrm>
          <a:prstGeom prst="rect">
            <a:avLst/>
          </a:prstGeom>
          <a:noFill/>
          <a:ln w="3175">
            <a:solidFill>
              <a:schemeClr val="accent1"/>
            </a:solidFill>
          </a:ln>
          <a:effectLst>
            <a:glow rad="63500">
              <a:schemeClr val="accent1">
                <a:satMod val="175000"/>
                <a:alpha val="40000"/>
              </a:schemeClr>
            </a:glow>
          </a:effectLst>
        </p:spPr>
        <p:txBody>
          <a:bodyPr wrap="square">
            <a:spAutoFit/>
          </a:bodyPr>
          <a:lstStyle/>
          <a:p>
            <a:pPr>
              <a:lnSpc>
                <a:spcPct val="115000"/>
              </a:lnSpc>
              <a:spcAft>
                <a:spcPts val="750"/>
              </a:spcAft>
            </a:pPr>
            <a:r>
              <a:rPr lang="en-US" sz="1050" i="1" dirty="0">
                <a:solidFill>
                  <a:srgbClr val="050505"/>
                </a:solidFill>
                <a:latin typeface="Calibri" panose="020F0502020204030204" pitchFamily="34" charset="0"/>
                <a:ea typeface="Calibri" panose="020F0502020204030204" pitchFamily="34" charset="0"/>
                <a:cs typeface="Calibri" panose="020F0502020204030204" pitchFamily="34" charset="0"/>
              </a:rPr>
              <a:t>The WSB has helped develop a sense of community and social companionship with walking members. Volunteers each share different perspectives and I appreciate their diversity.</a:t>
            </a:r>
            <a:r>
              <a:rPr lang="en-US" sz="1050" i="1" dirty="0">
                <a:latin typeface="Calibri" panose="020F0502020204030204" pitchFamily="34" charset="0"/>
                <a:ea typeface="Calibri" panose="020F0502020204030204" pitchFamily="34" charset="0"/>
                <a:cs typeface="Calibri" panose="020F0502020204030204" pitchFamily="34" charset="0"/>
              </a:rPr>
              <a:t>    </a:t>
            </a:r>
          </a:p>
          <a:p>
            <a:pPr>
              <a:lnSpc>
                <a:spcPct val="115000"/>
              </a:lnSpc>
              <a:spcAft>
                <a:spcPts val="750"/>
              </a:spcAft>
            </a:pPr>
            <a:r>
              <a:rPr lang="en-US" sz="1050" i="1" dirty="0">
                <a:latin typeface="Calibri" panose="020F0502020204030204" pitchFamily="34" charset="0"/>
                <a:ea typeface="Calibri" panose="020F0502020204030204" pitchFamily="34" charset="0"/>
                <a:cs typeface="Calibri" panose="020F0502020204030204" pitchFamily="34" charset="0"/>
              </a:rPr>
              <a:t>                                                  	</a:t>
            </a:r>
            <a:r>
              <a:rPr lang="en-US" sz="1050" dirty="0">
                <a:solidFill>
                  <a:srgbClr val="050505"/>
                </a:solidFill>
                <a:latin typeface="Calibri" panose="020F0502020204030204" pitchFamily="34" charset="0"/>
                <a:ea typeface="Calibri" panose="020F0502020204030204" pitchFamily="34" charset="0"/>
                <a:cs typeface="Calibri" panose="020F0502020204030204" pitchFamily="34" charset="0"/>
              </a:rPr>
              <a:t>- WSB Parent</a:t>
            </a:r>
            <a:endParaRPr lang="en-US" sz="105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948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1DD1643-A8F4-7B22-6D2A-4332611F70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835051" y="922065"/>
            <a:ext cx="3875004" cy="50138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6153072-3110-D207-D221-FE853D739766}"/>
              </a:ext>
            </a:extLst>
          </p:cNvPr>
          <p:cNvSpPr>
            <a:spLocks noGrp="1"/>
          </p:cNvSpPr>
          <p:nvPr>
            <p:ph type="body" sz="half" idx="2"/>
          </p:nvPr>
        </p:nvSpPr>
        <p:spPr>
          <a:xfrm>
            <a:off x="439615" y="1507881"/>
            <a:ext cx="2910254" cy="3333867"/>
          </a:xfrm>
        </p:spPr>
        <p:txBody>
          <a:bodyPr>
            <a:normAutofit/>
          </a:bodyPr>
          <a:lstStyle/>
          <a:p>
            <a:pPr marL="257175" indent="-257175">
              <a:buFont typeface="Wingdings" panose="05000000000000000000" pitchFamily="2" charset="2"/>
              <a:buChar char="Ø"/>
            </a:pPr>
            <a:r>
              <a:rPr lang="en-US" sz="2100" b="1" dirty="0">
                <a:solidFill>
                  <a:srgbClr val="FFFF00"/>
                </a:solidFill>
                <a:latin typeface="Amasis MT Pro Black" panose="02040A04050005020304" pitchFamily="18" charset="0"/>
              </a:rPr>
              <a:t>Iowa Safe Routes Partnership</a:t>
            </a:r>
          </a:p>
          <a:p>
            <a:pPr marL="600067" lvl="1" indent="-257175">
              <a:buFont typeface="Wingdings" panose="05000000000000000000" pitchFamily="2" charset="2"/>
              <a:buChar char="Ø"/>
            </a:pPr>
            <a:r>
              <a:rPr lang="en-US" sz="1500" b="1" dirty="0">
                <a:solidFill>
                  <a:srgbClr val="FFFF00"/>
                </a:solidFill>
                <a:latin typeface="Amasis MT Pro Black" panose="02040A04050005020304" pitchFamily="18" charset="0"/>
              </a:rPr>
              <a:t>Bicycle Coalition</a:t>
            </a:r>
          </a:p>
          <a:p>
            <a:pPr marL="600067" lvl="1" indent="-257175">
              <a:buFont typeface="Wingdings" panose="05000000000000000000" pitchFamily="2" charset="2"/>
              <a:buChar char="Ø"/>
            </a:pPr>
            <a:r>
              <a:rPr lang="en-US" sz="1500" b="1" dirty="0">
                <a:solidFill>
                  <a:srgbClr val="FFFF00"/>
                </a:solidFill>
                <a:latin typeface="Amasis MT Pro Black" panose="02040A04050005020304" pitchFamily="18" charset="0"/>
              </a:rPr>
              <a:t>Iowa Northland Regional Planning Commission</a:t>
            </a:r>
          </a:p>
          <a:p>
            <a:pPr marL="600067" lvl="1" indent="-257175">
              <a:buFont typeface="Wingdings" panose="05000000000000000000" pitchFamily="2" charset="2"/>
              <a:buChar char="Ø"/>
            </a:pPr>
            <a:r>
              <a:rPr lang="en-US" sz="1500" b="1" dirty="0">
                <a:solidFill>
                  <a:srgbClr val="FFFF00"/>
                </a:solidFill>
                <a:latin typeface="Amasis MT Pro Black" panose="02040A04050005020304" pitchFamily="18" charset="0"/>
              </a:rPr>
              <a:t>Upper </a:t>
            </a:r>
            <a:r>
              <a:rPr lang="en-US" sz="1500" b="1" dirty="0" err="1">
                <a:solidFill>
                  <a:srgbClr val="FFFF00"/>
                </a:solidFill>
                <a:latin typeface="Amasis MT Pro Black" panose="02040A04050005020304" pitchFamily="18" charset="0"/>
              </a:rPr>
              <a:t>Explorerland</a:t>
            </a:r>
            <a:r>
              <a:rPr lang="en-US" sz="1500" b="1" dirty="0">
                <a:solidFill>
                  <a:srgbClr val="FFFF00"/>
                </a:solidFill>
                <a:latin typeface="Amasis MT Pro Black" panose="02040A04050005020304" pitchFamily="18" charset="0"/>
              </a:rPr>
              <a:t> Regional Planning Commission (UERPC)</a:t>
            </a:r>
          </a:p>
        </p:txBody>
      </p:sp>
    </p:spTree>
    <p:extLst>
      <p:ext uri="{BB962C8B-B14F-4D97-AF65-F5344CB8AC3E}">
        <p14:creationId xmlns:p14="http://schemas.microsoft.com/office/powerpoint/2010/main" val="288382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EF9967-7890-4B62-8986-6AD3D484A101}"/>
              </a:ext>
            </a:extLst>
          </p:cNvPr>
          <p:cNvSpPr txBox="1"/>
          <p:nvPr/>
        </p:nvSpPr>
        <p:spPr>
          <a:xfrm>
            <a:off x="1461590" y="1192061"/>
            <a:ext cx="6220820" cy="507831"/>
          </a:xfrm>
          <a:prstGeom prst="rect">
            <a:avLst/>
          </a:prstGeom>
          <a:noFill/>
        </p:spPr>
        <p:txBody>
          <a:bodyPr wrap="square">
            <a:spAutoFit/>
          </a:bodyPr>
          <a:lstStyle/>
          <a:p>
            <a:pPr algn="ctr"/>
            <a:r>
              <a:rPr lang="en-US" sz="270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Volunteers and Families </a:t>
            </a:r>
            <a:endParaRPr lang="en-US" sz="27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C466342-26B9-4011-B903-AD6318964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115" y="2791576"/>
            <a:ext cx="1291284" cy="1291284"/>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814C2FAC-6BFC-D9EF-770B-71394469E1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6280" y="4490934"/>
            <a:ext cx="1472981" cy="1259068"/>
          </a:xfrm>
          <a:prstGeom prst="rect">
            <a:avLst/>
          </a:prstGeom>
        </p:spPr>
      </p:pic>
      <p:pic>
        <p:nvPicPr>
          <p:cNvPr id="7" name="Picture 6">
            <a:extLst>
              <a:ext uri="{FF2B5EF4-FFF2-40B4-BE49-F238E27FC236}">
                <a16:creationId xmlns:a16="http://schemas.microsoft.com/office/drawing/2014/main" id="{D0B5A006-754B-D20F-65EE-A346E7B012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28421" y="2745501"/>
            <a:ext cx="2487158" cy="1496575"/>
          </a:xfrm>
          <a:prstGeom prst="rect">
            <a:avLst/>
          </a:prstGeom>
        </p:spPr>
      </p:pic>
      <p:pic>
        <p:nvPicPr>
          <p:cNvPr id="8" name="Picture 7">
            <a:extLst>
              <a:ext uri="{FF2B5EF4-FFF2-40B4-BE49-F238E27FC236}">
                <a16:creationId xmlns:a16="http://schemas.microsoft.com/office/drawing/2014/main" id="{5E16FFF1-0B10-22E9-5F92-B47E0FA2F4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7878" y="4426154"/>
            <a:ext cx="2397701" cy="1348706"/>
          </a:xfrm>
          <a:prstGeom prst="rect">
            <a:avLst/>
          </a:prstGeom>
        </p:spPr>
      </p:pic>
      <p:pic>
        <p:nvPicPr>
          <p:cNvPr id="17" name="Picture 16">
            <a:extLst>
              <a:ext uri="{FF2B5EF4-FFF2-40B4-BE49-F238E27FC236}">
                <a16:creationId xmlns:a16="http://schemas.microsoft.com/office/drawing/2014/main" id="{6F666998-FE9F-209A-7022-A5DC70E6FF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256" y="2784296"/>
            <a:ext cx="877022" cy="1352146"/>
          </a:xfrm>
          <a:prstGeom prst="rect">
            <a:avLst/>
          </a:prstGeom>
        </p:spPr>
      </p:pic>
      <p:pic>
        <p:nvPicPr>
          <p:cNvPr id="21" name="Picture 20">
            <a:extLst>
              <a:ext uri="{FF2B5EF4-FFF2-40B4-BE49-F238E27FC236}">
                <a16:creationId xmlns:a16="http://schemas.microsoft.com/office/drawing/2014/main" id="{AB7A8515-1FDA-9BB2-2C47-97EC753602C5}"/>
              </a:ext>
            </a:extLst>
          </p:cNvPr>
          <p:cNvPicPr>
            <a:picLocks noChangeAspect="1"/>
          </p:cNvPicPr>
          <p:nvPr/>
        </p:nvPicPr>
        <p:blipFill>
          <a:blip r:embed="rId8"/>
          <a:stretch>
            <a:fillRect/>
          </a:stretch>
        </p:blipFill>
        <p:spPr>
          <a:xfrm>
            <a:off x="174682" y="2712931"/>
            <a:ext cx="1472981" cy="3037070"/>
          </a:xfrm>
          <a:prstGeom prst="rect">
            <a:avLst/>
          </a:prstGeom>
        </p:spPr>
      </p:pic>
      <p:pic>
        <p:nvPicPr>
          <p:cNvPr id="22" name="Picture 21">
            <a:extLst>
              <a:ext uri="{FF2B5EF4-FFF2-40B4-BE49-F238E27FC236}">
                <a16:creationId xmlns:a16="http://schemas.microsoft.com/office/drawing/2014/main" id="{0773EF61-1332-3032-905B-BAE628ECB4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4226" y="4426155"/>
            <a:ext cx="1051991" cy="1388627"/>
          </a:xfrm>
          <a:prstGeom prst="rect">
            <a:avLst/>
          </a:prstGeom>
        </p:spPr>
      </p:pic>
      <p:pic>
        <p:nvPicPr>
          <p:cNvPr id="23" name="Picture 22">
            <a:extLst>
              <a:ext uri="{FF2B5EF4-FFF2-40B4-BE49-F238E27FC236}">
                <a16:creationId xmlns:a16="http://schemas.microsoft.com/office/drawing/2014/main" id="{830BED6D-4095-4D13-4204-F2C7646904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50811" y="4405357"/>
            <a:ext cx="1862778" cy="1399026"/>
          </a:xfrm>
          <a:prstGeom prst="rect">
            <a:avLst/>
          </a:prstGeom>
        </p:spPr>
      </p:pic>
      <p:pic>
        <p:nvPicPr>
          <p:cNvPr id="24" name="Picture 23">
            <a:extLst>
              <a:ext uri="{FF2B5EF4-FFF2-40B4-BE49-F238E27FC236}">
                <a16:creationId xmlns:a16="http://schemas.microsoft.com/office/drawing/2014/main" id="{C6F08082-96FF-C7A5-2A19-49BE3184901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24412" y="2760084"/>
            <a:ext cx="2058359" cy="1321777"/>
          </a:xfrm>
          <a:prstGeom prst="rect">
            <a:avLst/>
          </a:prstGeom>
        </p:spPr>
      </p:pic>
    </p:spTree>
    <p:extLst>
      <p:ext uri="{BB962C8B-B14F-4D97-AF65-F5344CB8AC3E}">
        <p14:creationId xmlns:p14="http://schemas.microsoft.com/office/powerpoint/2010/main" val="93147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EEA087-3B6B-4364-A21F-A782670F554C}"/>
              </a:ext>
            </a:extLst>
          </p:cNvPr>
          <p:cNvSpPr txBox="1"/>
          <p:nvPr/>
        </p:nvSpPr>
        <p:spPr>
          <a:xfrm>
            <a:off x="271220" y="1086051"/>
            <a:ext cx="8601560" cy="4708981"/>
          </a:xfrm>
          <a:prstGeom prst="rect">
            <a:avLst/>
          </a:prstGeom>
          <a:solidFill>
            <a:schemeClr val="bg1"/>
          </a:solidFill>
          <a:ln w="6350">
            <a:solidFill>
              <a:schemeClr val="accent1"/>
            </a:solidFill>
          </a:ln>
          <a:effectLst>
            <a:glow rad="228600">
              <a:schemeClr val="accent1">
                <a:satMod val="175000"/>
                <a:alpha val="40000"/>
              </a:schemeClr>
            </a:glow>
          </a:effectLst>
        </p:spPr>
        <p:txBody>
          <a:bodyPr wrap="square">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Dear WSB and BSB Volunteers (within our region and beyond), </a:t>
            </a:r>
            <a:br>
              <a:rPr lang="en-US" sz="1500" dirty="0">
                <a:latin typeface="Calibri" panose="020F0502020204030204" pitchFamily="34" charset="0"/>
                <a:ea typeface="Calibri" panose="020F0502020204030204" pitchFamily="34" charset="0"/>
                <a:cs typeface="Calibri" panose="020F0502020204030204" pitchFamily="34" charset="0"/>
              </a:rPr>
            </a:b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We truly appreciate each and every one of you. Day in and day out, you take time out of your busy lives to corral a peppy, zany, silly, squirrel-y gaggle of kids. Your “job” as a WSB or BSB volunteer seems so straightforward—and on the surface, it is—just a simple walk or bike to school with neighborhood kids. But dig a little deeper, and we begin to realize that you are doing SO much more for our kids than just simply getting them to or from school:</a:t>
            </a:r>
            <a:br>
              <a:rPr lang="en-US" sz="1500" dirty="0">
                <a:latin typeface="Calibri" panose="020F0502020204030204" pitchFamily="34" charset="0"/>
                <a:ea typeface="Calibri" panose="020F0502020204030204" pitchFamily="34" charset="0"/>
                <a:cs typeface="Calibri" panose="020F0502020204030204" pitchFamily="34" charset="0"/>
              </a:rPr>
            </a:b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YOU are instilling in our kids a lifelong love of daily movement</a:t>
            </a: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YOU are helping our kids develop a sense of independence and responsibility</a:t>
            </a: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YOU are introducing our kids to the magical wonders of nature</a:t>
            </a: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YOU are teaching our kids about personal safety and community awareness</a:t>
            </a: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YOU are a mentor and friendly face for our kids to love and learn from</a:t>
            </a: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And YOU are inspiring our communities to make positive changes for a brighter future</a:t>
            </a:r>
            <a:br>
              <a:rPr lang="en-US" sz="1500" dirty="0">
                <a:latin typeface="Calibri" panose="020F0502020204030204" pitchFamily="34" charset="0"/>
                <a:ea typeface="Calibri" panose="020F0502020204030204" pitchFamily="34" charset="0"/>
                <a:cs typeface="Calibri" panose="020F0502020204030204" pitchFamily="34" charset="0"/>
              </a:rPr>
            </a:b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And on those days when your gaggle of kids is just a little too loosey goosey, try and remember that even when it doesn't seem like it, you really are making a difference in the lives of these kids, their families and their communities. YOU are leading the next generation of leaders. </a:t>
            </a:r>
          </a:p>
          <a:p>
            <a:endParaRPr lang="en-US" sz="1500" dirty="0">
              <a:latin typeface="Calibri" panose="020F0502020204030204" pitchFamily="34" charset="0"/>
              <a:ea typeface="Calibri" panose="020F0502020204030204" pitchFamily="34" charset="0"/>
              <a:cs typeface="Calibri" panose="020F0502020204030204" pitchFamily="34" charset="0"/>
            </a:endParaRPr>
          </a:p>
          <a:p>
            <a:pPr algn="ctr"/>
            <a:r>
              <a:rPr lang="en-US" sz="1500" dirty="0">
                <a:latin typeface="Calibri" panose="020F0502020204030204" pitchFamily="34" charset="0"/>
                <a:ea typeface="Calibri" panose="020F0502020204030204" pitchFamily="34" charset="0"/>
                <a:cs typeface="Calibri" panose="020F0502020204030204" pitchFamily="34" charset="0"/>
              </a:rPr>
              <a:t>THANK YOU!</a:t>
            </a:r>
            <a:endParaRPr lang="en-US" sz="2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509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5A1F-D0D9-4FCE-E165-6DC9555DC085}"/>
              </a:ext>
            </a:extLst>
          </p:cNvPr>
          <p:cNvSpPr>
            <a:spLocks noGrp="1"/>
          </p:cNvSpPr>
          <p:nvPr>
            <p:ph type="title"/>
          </p:nvPr>
        </p:nvSpPr>
        <p:spPr>
          <a:xfrm>
            <a:off x="1260069" y="1330529"/>
            <a:ext cx="6623862" cy="935392"/>
          </a:xfrm>
        </p:spPr>
        <p:txBody>
          <a:bodyPr/>
          <a:lstStyle/>
          <a:p>
            <a:pPr algn="ctr"/>
            <a:r>
              <a:rPr lang="en-US" sz="2700" dirty="0">
                <a:solidFill>
                  <a:srgbClr val="FFFF00"/>
                </a:solidFill>
                <a:latin typeface="Amasis MT Pro Black" panose="02040A04050005020304" pitchFamily="18" charset="0"/>
              </a:rPr>
              <a:t>How to Get Involved? </a:t>
            </a:r>
          </a:p>
        </p:txBody>
      </p:sp>
      <p:sp>
        <p:nvSpPr>
          <p:cNvPr id="3" name="Text Placeholder 2">
            <a:extLst>
              <a:ext uri="{FF2B5EF4-FFF2-40B4-BE49-F238E27FC236}">
                <a16:creationId xmlns:a16="http://schemas.microsoft.com/office/drawing/2014/main" id="{3524E939-AD70-022B-DFE9-EBC48782AF45}"/>
              </a:ext>
            </a:extLst>
          </p:cNvPr>
          <p:cNvSpPr>
            <a:spLocks noGrp="1"/>
          </p:cNvSpPr>
          <p:nvPr>
            <p:ph type="body" sz="half" idx="2"/>
          </p:nvPr>
        </p:nvSpPr>
        <p:spPr>
          <a:xfrm>
            <a:off x="1264687" y="2869562"/>
            <a:ext cx="6619244" cy="1857375"/>
          </a:xfrm>
        </p:spPr>
        <p:txBody>
          <a:bodyPr/>
          <a:lstStyle/>
          <a:p>
            <a:pPr algn="ctr"/>
            <a:r>
              <a:rPr lang="en-US" b="0" i="1" dirty="0">
                <a:solidFill>
                  <a:schemeClr val="accent1"/>
                </a:solidFill>
                <a:effectLst/>
                <a:latin typeface="Open Sans" panose="020B0606030504020204" pitchFamily="34" charset="0"/>
              </a:rPr>
              <a:t>“Too often we underestimate the power of a touch, a smile, a kind word, a listening ear, an honest compliment, or the smallest act of caring, all of which have the potential to turn a life around.”</a:t>
            </a:r>
            <a:r>
              <a:rPr lang="en-US" b="0" i="0" dirty="0">
                <a:solidFill>
                  <a:schemeClr val="accent1"/>
                </a:solidFill>
                <a:effectLst/>
                <a:latin typeface="Open Sans" panose="020B0606030504020204" pitchFamily="34" charset="0"/>
              </a:rPr>
              <a:t> </a:t>
            </a:r>
            <a:r>
              <a:rPr lang="en-US" i="0" dirty="0">
                <a:solidFill>
                  <a:schemeClr val="accent1"/>
                </a:solidFill>
                <a:effectLst/>
                <a:latin typeface="Open Sans" panose="020B0606030504020204" pitchFamily="34" charset="0"/>
              </a:rPr>
              <a:t>– Leo </a:t>
            </a:r>
            <a:r>
              <a:rPr lang="en-US" i="0" dirty="0" err="1">
                <a:solidFill>
                  <a:schemeClr val="accent1"/>
                </a:solidFill>
                <a:effectLst/>
                <a:latin typeface="Open Sans" panose="020B0606030504020204" pitchFamily="34" charset="0"/>
              </a:rPr>
              <a:t>Buscaglia</a:t>
            </a:r>
            <a:endParaRPr lang="en-US" dirty="0">
              <a:solidFill>
                <a:schemeClr val="accent1"/>
              </a:solidFill>
            </a:endParaRPr>
          </a:p>
        </p:txBody>
      </p:sp>
      <p:pic>
        <p:nvPicPr>
          <p:cNvPr id="5" name="Picture 4">
            <a:extLst>
              <a:ext uri="{FF2B5EF4-FFF2-40B4-BE49-F238E27FC236}">
                <a16:creationId xmlns:a16="http://schemas.microsoft.com/office/drawing/2014/main" id="{6E7D7881-CB06-D85F-BDA0-883751D908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943" y="4352108"/>
            <a:ext cx="1613855" cy="1398993"/>
          </a:xfrm>
          <a:prstGeom prst="rect">
            <a:avLst/>
          </a:prstGeom>
        </p:spPr>
      </p:pic>
      <p:pic>
        <p:nvPicPr>
          <p:cNvPr id="6" name="Picture 5">
            <a:extLst>
              <a:ext uri="{FF2B5EF4-FFF2-40B4-BE49-F238E27FC236}">
                <a16:creationId xmlns:a16="http://schemas.microsoft.com/office/drawing/2014/main" id="{09F10A27-11F4-DA05-C68C-ACAE83113E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418" y="4352108"/>
            <a:ext cx="2149389" cy="1385104"/>
          </a:xfrm>
          <a:prstGeom prst="rect">
            <a:avLst/>
          </a:prstGeom>
        </p:spPr>
      </p:pic>
      <p:pic>
        <p:nvPicPr>
          <p:cNvPr id="7" name="Picture 6">
            <a:extLst>
              <a:ext uri="{FF2B5EF4-FFF2-40B4-BE49-F238E27FC236}">
                <a16:creationId xmlns:a16="http://schemas.microsoft.com/office/drawing/2014/main" id="{460C209C-335E-0B9F-D474-999761C320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3889" y="4352107"/>
            <a:ext cx="1850849" cy="1385105"/>
          </a:xfrm>
          <a:prstGeom prst="rect">
            <a:avLst/>
          </a:prstGeom>
        </p:spPr>
      </p:pic>
      <p:sp>
        <p:nvSpPr>
          <p:cNvPr id="10" name="Title 1">
            <a:extLst>
              <a:ext uri="{FF2B5EF4-FFF2-40B4-BE49-F238E27FC236}">
                <a16:creationId xmlns:a16="http://schemas.microsoft.com/office/drawing/2014/main" id="{E77D283B-7B63-57ED-DB3F-35974D6DFCA9}"/>
              </a:ext>
            </a:extLst>
          </p:cNvPr>
          <p:cNvSpPr txBox="1">
            <a:spLocks/>
          </p:cNvSpPr>
          <p:nvPr/>
        </p:nvSpPr>
        <p:spPr bwMode="gray">
          <a:xfrm>
            <a:off x="2246938" y="2187033"/>
            <a:ext cx="6623862" cy="935392"/>
          </a:xfrm>
          <a:prstGeom prst="rect">
            <a:avLst/>
          </a:prstGeom>
        </p:spPr>
        <p:txBody>
          <a:bodyPr vert="horz" lIns="68580" tIns="34290" rIns="68580" bIns="34290" rtlCol="0" anchor="ctr">
            <a:noAutofit/>
          </a:bodyPr>
          <a:lstStyle>
            <a:lvl1pPr algn="l" defTabSz="457189" rtl="0" eaLnBrk="1" latinLnBrk="0" hangingPunct="1">
              <a:spcBef>
                <a:spcPct val="0"/>
              </a:spcBef>
              <a:buNone/>
              <a:defRPr sz="40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500" dirty="0">
                <a:solidFill>
                  <a:srgbClr val="FFFF00"/>
                </a:solidFill>
                <a:latin typeface="Amasis MT Pro Black" panose="02040A04050005020304" pitchFamily="18" charset="0"/>
              </a:rPr>
              <a:t>*Volunteer                             *Spread the Word</a:t>
            </a:r>
          </a:p>
          <a:p>
            <a:endParaRPr lang="en-US" sz="1500" dirty="0">
              <a:solidFill>
                <a:srgbClr val="FFFF00"/>
              </a:solidFill>
              <a:latin typeface="Amasis MT Pro Black" panose="02040A04050005020304" pitchFamily="18" charset="0"/>
            </a:endParaRPr>
          </a:p>
          <a:p>
            <a:r>
              <a:rPr lang="en-US" sz="1500" dirty="0">
                <a:solidFill>
                  <a:srgbClr val="FFFF00"/>
                </a:solidFill>
                <a:latin typeface="Amasis MT Pro Black" panose="02040A04050005020304" pitchFamily="18" charset="0"/>
              </a:rPr>
              <a:t>                        *Collaborate </a:t>
            </a:r>
          </a:p>
        </p:txBody>
      </p:sp>
      <p:pic>
        <p:nvPicPr>
          <p:cNvPr id="8" name="Picture 7">
            <a:extLst>
              <a:ext uri="{FF2B5EF4-FFF2-40B4-BE49-F238E27FC236}">
                <a16:creationId xmlns:a16="http://schemas.microsoft.com/office/drawing/2014/main" id="{AD41FA34-D9FB-C5A2-2981-430E2FBB9F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2821" y="4352108"/>
            <a:ext cx="2189555" cy="1385104"/>
          </a:xfrm>
          <a:prstGeom prst="rect">
            <a:avLst/>
          </a:prstGeom>
        </p:spPr>
      </p:pic>
    </p:spTree>
    <p:extLst>
      <p:ext uri="{BB962C8B-B14F-4D97-AF65-F5344CB8AC3E}">
        <p14:creationId xmlns:p14="http://schemas.microsoft.com/office/powerpoint/2010/main" val="1232088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4B85B-A68D-49CA-8480-87AABC11C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61737"/>
            <a:ext cx="9143999" cy="5534527"/>
          </a:xfrm>
          <a:prstGeom prst="rect">
            <a:avLst/>
          </a:prstGeom>
        </p:spPr>
      </p:pic>
    </p:spTree>
    <p:extLst>
      <p:ext uri="{BB962C8B-B14F-4D97-AF65-F5344CB8AC3E}">
        <p14:creationId xmlns:p14="http://schemas.microsoft.com/office/powerpoint/2010/main" val="236647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BF6A-4B92-4655-F994-46757A0CDDBE}"/>
              </a:ext>
            </a:extLst>
          </p:cNvPr>
          <p:cNvSpPr>
            <a:spLocks noGrp="1"/>
          </p:cNvSpPr>
          <p:nvPr>
            <p:ph type="title"/>
          </p:nvPr>
        </p:nvSpPr>
        <p:spPr>
          <a:xfrm>
            <a:off x="870899" y="988182"/>
            <a:ext cx="7402202" cy="530223"/>
          </a:xfrm>
        </p:spPr>
        <p:txBody>
          <a:bodyPr/>
          <a:lstStyle/>
          <a:p>
            <a:pPr algn="ctr"/>
            <a:r>
              <a:rPr lang="en-US" dirty="0">
                <a:solidFill>
                  <a:srgbClr val="FFFF00"/>
                </a:solidFill>
                <a:latin typeface="Amasis MT Pro Black" panose="02040A04050005020304" pitchFamily="18" charset="0"/>
              </a:rPr>
              <a:t>Upper </a:t>
            </a:r>
            <a:r>
              <a:rPr lang="en-US" dirty="0" err="1">
                <a:solidFill>
                  <a:srgbClr val="FFFF00"/>
                </a:solidFill>
                <a:latin typeface="Amasis MT Pro Black" panose="02040A04050005020304" pitchFamily="18" charset="0"/>
              </a:rPr>
              <a:t>Explorerland</a:t>
            </a:r>
            <a:r>
              <a:rPr lang="en-US" dirty="0">
                <a:solidFill>
                  <a:srgbClr val="FFFF00"/>
                </a:solidFill>
                <a:latin typeface="Amasis MT Pro Black" panose="02040A04050005020304" pitchFamily="18" charset="0"/>
              </a:rPr>
              <a:t> </a:t>
            </a:r>
            <a:br>
              <a:rPr lang="en-US" dirty="0">
                <a:solidFill>
                  <a:srgbClr val="FFFF00"/>
                </a:solidFill>
                <a:latin typeface="Amasis MT Pro Black" panose="02040A04050005020304" pitchFamily="18" charset="0"/>
              </a:rPr>
            </a:br>
            <a:r>
              <a:rPr lang="en-US" dirty="0">
                <a:solidFill>
                  <a:srgbClr val="FFFF00"/>
                </a:solidFill>
                <a:latin typeface="Amasis MT Pro Black" panose="02040A04050005020304" pitchFamily="18" charset="0"/>
              </a:rPr>
              <a:t>Regional Planning Commission </a:t>
            </a:r>
          </a:p>
        </p:txBody>
      </p:sp>
      <p:pic>
        <p:nvPicPr>
          <p:cNvPr id="5" name="Picture 4">
            <a:extLst>
              <a:ext uri="{FF2B5EF4-FFF2-40B4-BE49-F238E27FC236}">
                <a16:creationId xmlns:a16="http://schemas.microsoft.com/office/drawing/2014/main" id="{38E73F23-997C-B099-2C8F-05E80D40E4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404" y="2652188"/>
            <a:ext cx="2215299" cy="1475424"/>
          </a:xfrm>
          <a:prstGeom prst="rect">
            <a:avLst/>
          </a:prstGeom>
        </p:spPr>
      </p:pic>
      <p:pic>
        <p:nvPicPr>
          <p:cNvPr id="7" name="Picture 6">
            <a:extLst>
              <a:ext uri="{FF2B5EF4-FFF2-40B4-BE49-F238E27FC236}">
                <a16:creationId xmlns:a16="http://schemas.microsoft.com/office/drawing/2014/main" id="{C55FF881-49EC-4627-F467-7DECF4A2AA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0828" y="2663228"/>
            <a:ext cx="2215299" cy="1531544"/>
          </a:xfrm>
          <a:prstGeom prst="rect">
            <a:avLst/>
          </a:prstGeom>
        </p:spPr>
      </p:pic>
      <p:pic>
        <p:nvPicPr>
          <p:cNvPr id="8" name="Picture 7">
            <a:extLst>
              <a:ext uri="{FF2B5EF4-FFF2-40B4-BE49-F238E27FC236}">
                <a16:creationId xmlns:a16="http://schemas.microsoft.com/office/drawing/2014/main" id="{C1AAA007-55AD-FB20-4CF5-802AFEE1C9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8988" y="4434740"/>
            <a:ext cx="2536166" cy="1435078"/>
          </a:xfrm>
          <a:prstGeom prst="rect">
            <a:avLst/>
          </a:prstGeom>
        </p:spPr>
      </p:pic>
      <p:pic>
        <p:nvPicPr>
          <p:cNvPr id="9" name="Picture 8">
            <a:extLst>
              <a:ext uri="{FF2B5EF4-FFF2-40B4-BE49-F238E27FC236}">
                <a16:creationId xmlns:a16="http://schemas.microsoft.com/office/drawing/2014/main" id="{0105C2C8-2C75-3A62-8F40-55C11BB4B9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2438" y="4394393"/>
            <a:ext cx="2213689" cy="1475424"/>
          </a:xfrm>
          <a:prstGeom prst="rect">
            <a:avLst/>
          </a:prstGeom>
        </p:spPr>
      </p:pic>
      <p:pic>
        <p:nvPicPr>
          <p:cNvPr id="10" name="Picture 9">
            <a:extLst>
              <a:ext uri="{FF2B5EF4-FFF2-40B4-BE49-F238E27FC236}">
                <a16:creationId xmlns:a16="http://schemas.microsoft.com/office/drawing/2014/main" id="{7F5F7813-C930-27FE-17DE-E333FC467660}"/>
              </a:ext>
            </a:extLst>
          </p:cNvPr>
          <p:cNvPicPr>
            <a:picLocks noChangeAspect="1"/>
          </p:cNvPicPr>
          <p:nvPr/>
        </p:nvPicPr>
        <p:blipFill>
          <a:blip r:embed="rId7"/>
          <a:stretch>
            <a:fillRect/>
          </a:stretch>
        </p:blipFill>
        <p:spPr>
          <a:xfrm>
            <a:off x="553582" y="4394393"/>
            <a:ext cx="2218121" cy="1475424"/>
          </a:xfrm>
          <a:prstGeom prst="rect">
            <a:avLst/>
          </a:prstGeom>
        </p:spPr>
      </p:pic>
      <p:pic>
        <p:nvPicPr>
          <p:cNvPr id="1026" name="Picture 2">
            <a:extLst>
              <a:ext uri="{FF2B5EF4-FFF2-40B4-BE49-F238E27FC236}">
                <a16:creationId xmlns:a16="http://schemas.microsoft.com/office/drawing/2014/main" id="{406CC420-7FF4-E143-6518-6E1C2B8A74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316" y="2818210"/>
            <a:ext cx="2077857" cy="140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88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38DA-8A79-D840-A7AD-A4959465CA0E}"/>
              </a:ext>
            </a:extLst>
          </p:cNvPr>
          <p:cNvSpPr>
            <a:spLocks noGrp="1"/>
          </p:cNvSpPr>
          <p:nvPr>
            <p:ph type="title"/>
          </p:nvPr>
        </p:nvSpPr>
        <p:spPr>
          <a:xfrm>
            <a:off x="866440" y="1407475"/>
            <a:ext cx="7137400" cy="530223"/>
          </a:xfrm>
        </p:spPr>
        <p:txBody>
          <a:bodyPr/>
          <a:lstStyle/>
          <a:p>
            <a:pPr algn="ctr"/>
            <a:r>
              <a:rPr lang="en-US"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Upper </a:t>
            </a:r>
            <a:r>
              <a:rPr lang="en-US" dirty="0" err="1">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Explorerland’s</a:t>
            </a:r>
            <a:r>
              <a:rPr lang="en-US"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 Safe Routes to School (SRTS)</a:t>
            </a:r>
            <a:br>
              <a:rPr lang="en-US" dirty="0">
                <a:solidFill>
                  <a:schemeClr val="bg1">
                    <a:lumMod val="85000"/>
                  </a:schemeClr>
                </a:solidFill>
                <a:latin typeface="Century Gothic" panose="020B050202020202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A24F3EA2-08D1-2B08-0B09-7269EC3236CA}"/>
              </a:ext>
            </a:extLst>
          </p:cNvPr>
          <p:cNvSpPr>
            <a:spLocks noGrp="1"/>
          </p:cNvSpPr>
          <p:nvPr>
            <p:ph type="body" idx="1"/>
          </p:nvPr>
        </p:nvSpPr>
        <p:spPr/>
        <p:txBody>
          <a:bodyPr/>
          <a:lstStyle/>
          <a:p>
            <a:r>
              <a:rPr lang="en-US"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Walking and Biking School Buses</a:t>
            </a:r>
            <a:endParaRPr lang="en-US" dirty="0">
              <a:solidFill>
                <a:schemeClr val="accent1"/>
              </a:solidFill>
            </a:endParaRPr>
          </a:p>
        </p:txBody>
      </p:sp>
      <p:sp>
        <p:nvSpPr>
          <p:cNvPr id="5" name="Text Placeholder 4">
            <a:extLst>
              <a:ext uri="{FF2B5EF4-FFF2-40B4-BE49-F238E27FC236}">
                <a16:creationId xmlns:a16="http://schemas.microsoft.com/office/drawing/2014/main" id="{B97D7161-DB95-C20C-6601-5408FD644C3E}"/>
              </a:ext>
            </a:extLst>
          </p:cNvPr>
          <p:cNvSpPr>
            <a:spLocks noGrp="1"/>
          </p:cNvSpPr>
          <p:nvPr>
            <p:ph type="body" sz="quarter" idx="3"/>
          </p:nvPr>
        </p:nvSpPr>
        <p:spPr/>
        <p:txBody>
          <a:bodyPr/>
          <a:lstStyle/>
          <a:p>
            <a:r>
              <a:rPr lang="en-US"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Bicycle/Pedestrian Safety Education</a:t>
            </a:r>
          </a:p>
        </p:txBody>
      </p:sp>
      <p:sp>
        <p:nvSpPr>
          <p:cNvPr id="7" name="Text Placeholder 6">
            <a:extLst>
              <a:ext uri="{FF2B5EF4-FFF2-40B4-BE49-F238E27FC236}">
                <a16:creationId xmlns:a16="http://schemas.microsoft.com/office/drawing/2014/main" id="{3B6CA10A-3D1D-63E7-DAB8-22248E3E6966}"/>
              </a:ext>
            </a:extLst>
          </p:cNvPr>
          <p:cNvSpPr>
            <a:spLocks noGrp="1"/>
          </p:cNvSpPr>
          <p:nvPr>
            <p:ph type="body" sz="quarter" idx="13"/>
          </p:nvPr>
        </p:nvSpPr>
        <p:spPr>
          <a:xfrm>
            <a:off x="5916101" y="2809876"/>
            <a:ext cx="2669099" cy="432197"/>
          </a:xfrm>
        </p:spPr>
        <p:txBody>
          <a:bodyPr/>
          <a:lstStyle/>
          <a:p>
            <a:r>
              <a:rPr lang="en-US" dirty="0">
                <a:solidFill>
                  <a:schemeClr val="accent1"/>
                </a:solidFill>
                <a:latin typeface="Century Gothic" panose="020B0502020202020204" pitchFamily="34" charset="0"/>
                <a:ea typeface="Calibri" panose="020F0502020204030204" pitchFamily="34" charset="0"/>
                <a:cs typeface="Times New Roman" panose="02020603050405020304" pitchFamily="18" charset="0"/>
              </a:rPr>
              <a:t>Community Programs/Partnerships</a:t>
            </a:r>
          </a:p>
        </p:txBody>
      </p:sp>
      <p:pic>
        <p:nvPicPr>
          <p:cNvPr id="10" name="Picture 9">
            <a:extLst>
              <a:ext uri="{FF2B5EF4-FFF2-40B4-BE49-F238E27FC236}">
                <a16:creationId xmlns:a16="http://schemas.microsoft.com/office/drawing/2014/main" id="{17973361-68C4-67E9-B552-FA6EB199C5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91872" y="3521319"/>
            <a:ext cx="2360257" cy="1609944"/>
          </a:xfrm>
          <a:prstGeom prst="rect">
            <a:avLst/>
          </a:prstGeom>
        </p:spPr>
      </p:pic>
      <p:pic>
        <p:nvPicPr>
          <p:cNvPr id="11" name="Picture 10">
            <a:extLst>
              <a:ext uri="{FF2B5EF4-FFF2-40B4-BE49-F238E27FC236}">
                <a16:creationId xmlns:a16="http://schemas.microsoft.com/office/drawing/2014/main" id="{5B7D4779-8FA3-D7C3-354F-AC40481FA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7896" y="3521319"/>
            <a:ext cx="2137829" cy="1452439"/>
          </a:xfrm>
          <a:prstGeom prst="rect">
            <a:avLst/>
          </a:prstGeom>
        </p:spPr>
      </p:pic>
      <p:pic>
        <p:nvPicPr>
          <p:cNvPr id="4" name="Picture 3">
            <a:extLst>
              <a:ext uri="{FF2B5EF4-FFF2-40B4-BE49-F238E27FC236}">
                <a16:creationId xmlns:a16="http://schemas.microsoft.com/office/drawing/2014/main" id="{0D2E0DCC-EA42-AEDF-50E8-3DD0100AA4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444" y="3521319"/>
            <a:ext cx="2311660" cy="1347052"/>
          </a:xfrm>
          <a:prstGeom prst="rect">
            <a:avLst/>
          </a:prstGeom>
        </p:spPr>
      </p:pic>
    </p:spTree>
    <p:extLst>
      <p:ext uri="{BB962C8B-B14F-4D97-AF65-F5344CB8AC3E}">
        <p14:creationId xmlns:p14="http://schemas.microsoft.com/office/powerpoint/2010/main" val="261505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1A77-A96A-472F-8ECE-08A08913DC03}"/>
              </a:ext>
            </a:extLst>
          </p:cNvPr>
          <p:cNvSpPr>
            <a:spLocks noGrp="1"/>
          </p:cNvSpPr>
          <p:nvPr>
            <p:ph type="title"/>
          </p:nvPr>
        </p:nvSpPr>
        <p:spPr>
          <a:xfrm>
            <a:off x="1101915" y="1159430"/>
            <a:ext cx="6571060" cy="530223"/>
          </a:xfrm>
        </p:spPr>
        <p:txBody>
          <a:bodyPr/>
          <a:lstStyle/>
          <a:p>
            <a:pPr algn="ctr"/>
            <a:r>
              <a:rPr lang="en-US" dirty="0">
                <a:solidFill>
                  <a:srgbClr val="FFFF00"/>
                </a:solidFill>
                <a:latin typeface="Amasis MT Pro Black" panose="02040A04050005020304" pitchFamily="18" charset="0"/>
              </a:rPr>
              <a:t>Walking School Bus</a:t>
            </a:r>
          </a:p>
        </p:txBody>
      </p:sp>
      <p:pic>
        <p:nvPicPr>
          <p:cNvPr id="9" name="Picture 8">
            <a:extLst>
              <a:ext uri="{FF2B5EF4-FFF2-40B4-BE49-F238E27FC236}">
                <a16:creationId xmlns:a16="http://schemas.microsoft.com/office/drawing/2014/main" id="{755B34F9-AD62-402D-8D80-B06CCABBA5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4093" y="2643512"/>
            <a:ext cx="2176442" cy="1570977"/>
          </a:xfrm>
          <a:prstGeom prst="rect">
            <a:avLst/>
          </a:prstGeom>
        </p:spPr>
      </p:pic>
      <p:pic>
        <p:nvPicPr>
          <p:cNvPr id="14" name="Picture 13">
            <a:extLst>
              <a:ext uri="{FF2B5EF4-FFF2-40B4-BE49-F238E27FC236}">
                <a16:creationId xmlns:a16="http://schemas.microsoft.com/office/drawing/2014/main" id="{4C2420F5-7469-417E-BFD4-A7868895C2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4092" y="4302116"/>
            <a:ext cx="2036618" cy="1553352"/>
          </a:xfrm>
          <a:prstGeom prst="rect">
            <a:avLst/>
          </a:prstGeom>
        </p:spPr>
      </p:pic>
      <p:pic>
        <p:nvPicPr>
          <p:cNvPr id="15" name="Picture 14">
            <a:extLst>
              <a:ext uri="{FF2B5EF4-FFF2-40B4-BE49-F238E27FC236}">
                <a16:creationId xmlns:a16="http://schemas.microsoft.com/office/drawing/2014/main" id="{EC7EF35B-E574-47AC-97EA-64C2E5E9F6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594" y="4214490"/>
            <a:ext cx="2180316" cy="1640980"/>
          </a:xfrm>
          <a:prstGeom prst="rect">
            <a:avLst/>
          </a:prstGeom>
        </p:spPr>
      </p:pic>
      <p:pic>
        <p:nvPicPr>
          <p:cNvPr id="4" name="Picture 3">
            <a:extLst>
              <a:ext uri="{FF2B5EF4-FFF2-40B4-BE49-F238E27FC236}">
                <a16:creationId xmlns:a16="http://schemas.microsoft.com/office/drawing/2014/main" id="{9F592521-D12C-E1BD-5FD6-0D5818A8F6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9594" y="2643511"/>
            <a:ext cx="2176442" cy="1452239"/>
          </a:xfrm>
          <a:prstGeom prst="rect">
            <a:avLst/>
          </a:prstGeom>
        </p:spPr>
      </p:pic>
      <p:pic>
        <p:nvPicPr>
          <p:cNvPr id="1026" name="Picture 2" descr="May be an image of 5 people, people standing and outdoors">
            <a:extLst>
              <a:ext uri="{FF2B5EF4-FFF2-40B4-BE49-F238E27FC236}">
                <a16:creationId xmlns:a16="http://schemas.microsoft.com/office/drawing/2014/main" id="{869947AA-9B6D-3415-56AD-145A5CCEB43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81867" y="3096889"/>
            <a:ext cx="2980267"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7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1A77-A96A-472F-8ECE-08A08913DC03}"/>
              </a:ext>
            </a:extLst>
          </p:cNvPr>
          <p:cNvSpPr>
            <a:spLocks noGrp="1"/>
          </p:cNvSpPr>
          <p:nvPr>
            <p:ph type="title"/>
          </p:nvPr>
        </p:nvSpPr>
        <p:spPr>
          <a:xfrm>
            <a:off x="1086936" y="1057713"/>
            <a:ext cx="6571060" cy="530223"/>
          </a:xfrm>
        </p:spPr>
        <p:txBody>
          <a:bodyPr/>
          <a:lstStyle/>
          <a:p>
            <a:pPr algn="ctr"/>
            <a:r>
              <a:rPr lang="en-US" dirty="0">
                <a:solidFill>
                  <a:srgbClr val="FFFF00"/>
                </a:solidFill>
                <a:latin typeface="Amasis MT Pro Black" panose="02040A04050005020304" pitchFamily="18" charset="0"/>
              </a:rPr>
              <a:t>Biking School Bus</a:t>
            </a:r>
          </a:p>
        </p:txBody>
      </p:sp>
      <p:pic>
        <p:nvPicPr>
          <p:cNvPr id="5" name="Picture 4">
            <a:extLst>
              <a:ext uri="{FF2B5EF4-FFF2-40B4-BE49-F238E27FC236}">
                <a16:creationId xmlns:a16="http://schemas.microsoft.com/office/drawing/2014/main" id="{1128EADD-DA42-4BD9-A59A-D92AF2E3D0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0506" y="2829664"/>
            <a:ext cx="1523920" cy="1075587"/>
          </a:xfrm>
          <a:prstGeom prst="rect">
            <a:avLst/>
          </a:prstGeom>
        </p:spPr>
      </p:pic>
      <p:pic>
        <p:nvPicPr>
          <p:cNvPr id="6" name="Picture 5">
            <a:extLst>
              <a:ext uri="{FF2B5EF4-FFF2-40B4-BE49-F238E27FC236}">
                <a16:creationId xmlns:a16="http://schemas.microsoft.com/office/drawing/2014/main" id="{4B590AD8-1F30-4893-B26E-E62B1A3A75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2071" y="2875740"/>
            <a:ext cx="1894394" cy="1343981"/>
          </a:xfrm>
          <a:prstGeom prst="rect">
            <a:avLst/>
          </a:prstGeom>
        </p:spPr>
      </p:pic>
      <p:pic>
        <p:nvPicPr>
          <p:cNvPr id="8" name="Picture 7">
            <a:extLst>
              <a:ext uri="{FF2B5EF4-FFF2-40B4-BE49-F238E27FC236}">
                <a16:creationId xmlns:a16="http://schemas.microsoft.com/office/drawing/2014/main" id="{639E247F-0E84-4940-8D45-DEA3E2D70C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1604" y="4527787"/>
            <a:ext cx="3369992" cy="1246658"/>
          </a:xfrm>
          <a:prstGeom prst="rect">
            <a:avLst/>
          </a:prstGeom>
        </p:spPr>
      </p:pic>
      <p:pic>
        <p:nvPicPr>
          <p:cNvPr id="10" name="Picture 9">
            <a:extLst>
              <a:ext uri="{FF2B5EF4-FFF2-40B4-BE49-F238E27FC236}">
                <a16:creationId xmlns:a16="http://schemas.microsoft.com/office/drawing/2014/main" id="{2E1A3331-58AB-4758-946C-AD9C0EA01B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5546" y="2875740"/>
            <a:ext cx="3376049" cy="1451198"/>
          </a:xfrm>
          <a:prstGeom prst="rect">
            <a:avLst/>
          </a:prstGeom>
        </p:spPr>
      </p:pic>
      <p:pic>
        <p:nvPicPr>
          <p:cNvPr id="11" name="Picture 10">
            <a:extLst>
              <a:ext uri="{FF2B5EF4-FFF2-40B4-BE49-F238E27FC236}">
                <a16:creationId xmlns:a16="http://schemas.microsoft.com/office/drawing/2014/main" id="{B3143B63-413D-4A4A-852D-B9F85EDF75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00820" y="2843848"/>
            <a:ext cx="1478200" cy="1061403"/>
          </a:xfrm>
          <a:prstGeom prst="rect">
            <a:avLst/>
          </a:prstGeom>
        </p:spPr>
      </p:pic>
      <p:pic>
        <p:nvPicPr>
          <p:cNvPr id="3" name="Picture 2">
            <a:extLst>
              <a:ext uri="{FF2B5EF4-FFF2-40B4-BE49-F238E27FC236}">
                <a16:creationId xmlns:a16="http://schemas.microsoft.com/office/drawing/2014/main" id="{6C1744C3-675E-42CC-9A31-B93C377058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1836" y="948812"/>
            <a:ext cx="2467426" cy="1847657"/>
          </a:xfrm>
          <a:prstGeom prst="rect">
            <a:avLst/>
          </a:prstGeom>
        </p:spPr>
      </p:pic>
      <p:pic>
        <p:nvPicPr>
          <p:cNvPr id="12" name="Picture 11">
            <a:extLst>
              <a:ext uri="{FF2B5EF4-FFF2-40B4-BE49-F238E27FC236}">
                <a16:creationId xmlns:a16="http://schemas.microsoft.com/office/drawing/2014/main" id="{0C433F43-14BB-4FA3-B3A9-8BFC641117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34169" y="4327431"/>
            <a:ext cx="2738229" cy="1464269"/>
          </a:xfrm>
          <a:prstGeom prst="rect">
            <a:avLst/>
          </a:prstGeom>
        </p:spPr>
      </p:pic>
      <p:pic>
        <p:nvPicPr>
          <p:cNvPr id="13" name="Picture 12">
            <a:extLst>
              <a:ext uri="{FF2B5EF4-FFF2-40B4-BE49-F238E27FC236}">
                <a16:creationId xmlns:a16="http://schemas.microsoft.com/office/drawing/2014/main" id="{D899F4B4-F5C2-4868-879F-D7B4E16945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78908" y="948812"/>
            <a:ext cx="2177824" cy="1854117"/>
          </a:xfrm>
          <a:prstGeom prst="rect">
            <a:avLst/>
          </a:prstGeom>
        </p:spPr>
      </p:pic>
      <p:pic>
        <p:nvPicPr>
          <p:cNvPr id="2050" name="Picture 2" descr="May be an image of 5 people, people standing, people riding bicycles, bicycle and outdoors">
            <a:extLst>
              <a:ext uri="{FF2B5EF4-FFF2-40B4-BE49-F238E27FC236}">
                <a16:creationId xmlns:a16="http://schemas.microsoft.com/office/drawing/2014/main" id="{86FB1F2F-1353-1580-8AD8-4B172CE77E5E}"/>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833565" y="3952630"/>
            <a:ext cx="2108632" cy="184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7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4F9CE-C37D-352E-F888-725BAF9CAA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3633" y="2508803"/>
            <a:ext cx="2745776" cy="1635531"/>
          </a:xfrm>
          <a:prstGeom prst="rect">
            <a:avLst/>
          </a:prstGeom>
        </p:spPr>
      </p:pic>
      <p:sp>
        <p:nvSpPr>
          <p:cNvPr id="6" name="TextBox 5">
            <a:extLst>
              <a:ext uri="{FF2B5EF4-FFF2-40B4-BE49-F238E27FC236}">
                <a16:creationId xmlns:a16="http://schemas.microsoft.com/office/drawing/2014/main" id="{F5EF9967-7890-4B62-8986-6AD3D484A101}"/>
              </a:ext>
            </a:extLst>
          </p:cNvPr>
          <p:cNvSpPr txBox="1"/>
          <p:nvPr/>
        </p:nvSpPr>
        <p:spPr>
          <a:xfrm>
            <a:off x="1461590" y="976315"/>
            <a:ext cx="6220820" cy="923330"/>
          </a:xfrm>
          <a:prstGeom prst="rect">
            <a:avLst/>
          </a:prstGeom>
          <a:noFill/>
        </p:spPr>
        <p:txBody>
          <a:bodyPr wrap="square">
            <a:spAutoFit/>
          </a:bodyPr>
          <a:lstStyle/>
          <a:p>
            <a:pPr algn="ctr"/>
            <a:r>
              <a:rPr lang="en-US" sz="2700"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Alternative Walking and Biking School Buses</a:t>
            </a:r>
          </a:p>
        </p:txBody>
      </p:sp>
      <p:pic>
        <p:nvPicPr>
          <p:cNvPr id="12" name="Picture 11">
            <a:extLst>
              <a:ext uri="{FF2B5EF4-FFF2-40B4-BE49-F238E27FC236}">
                <a16:creationId xmlns:a16="http://schemas.microsoft.com/office/drawing/2014/main" id="{2CF9B2DE-EBDB-4D10-B962-F386CD8A3F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580" y="2578242"/>
            <a:ext cx="2856554" cy="1635531"/>
          </a:xfrm>
          <a:prstGeom prst="rect">
            <a:avLst/>
          </a:prstGeom>
        </p:spPr>
      </p:pic>
      <p:pic>
        <p:nvPicPr>
          <p:cNvPr id="13" name="Picture 12">
            <a:extLst>
              <a:ext uri="{FF2B5EF4-FFF2-40B4-BE49-F238E27FC236}">
                <a16:creationId xmlns:a16="http://schemas.microsoft.com/office/drawing/2014/main" id="{E9B7E369-2D51-474A-8B6A-8A4B70A59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51384" y="4425950"/>
            <a:ext cx="1641232" cy="1447580"/>
          </a:xfrm>
          <a:prstGeom prst="rect">
            <a:avLst/>
          </a:prstGeom>
        </p:spPr>
      </p:pic>
      <p:pic>
        <p:nvPicPr>
          <p:cNvPr id="2" name="Picture 1">
            <a:extLst>
              <a:ext uri="{FF2B5EF4-FFF2-40B4-BE49-F238E27FC236}">
                <a16:creationId xmlns:a16="http://schemas.microsoft.com/office/drawing/2014/main" id="{47706E5A-BD4F-EE46-2D10-95E332721F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399" y="4172014"/>
            <a:ext cx="2268688" cy="1701516"/>
          </a:xfrm>
          <a:prstGeom prst="rect">
            <a:avLst/>
          </a:prstGeom>
        </p:spPr>
      </p:pic>
      <p:pic>
        <p:nvPicPr>
          <p:cNvPr id="4" name="Picture 3">
            <a:extLst>
              <a:ext uri="{FF2B5EF4-FFF2-40B4-BE49-F238E27FC236}">
                <a16:creationId xmlns:a16="http://schemas.microsoft.com/office/drawing/2014/main" id="{E12B3347-6BC6-4782-E6E3-296A501F0D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3378" y="4172015"/>
            <a:ext cx="2478064" cy="1701516"/>
          </a:xfrm>
          <a:prstGeom prst="rect">
            <a:avLst/>
          </a:prstGeom>
        </p:spPr>
      </p:pic>
      <p:pic>
        <p:nvPicPr>
          <p:cNvPr id="5" name="Picture 4">
            <a:extLst>
              <a:ext uri="{FF2B5EF4-FFF2-40B4-BE49-F238E27FC236}">
                <a16:creationId xmlns:a16="http://schemas.microsoft.com/office/drawing/2014/main" id="{64D7C857-8B81-A55A-F13E-57DF968886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66543" y="2627731"/>
            <a:ext cx="3143042" cy="1701516"/>
          </a:xfrm>
          <a:prstGeom prst="rect">
            <a:avLst/>
          </a:prstGeom>
        </p:spPr>
      </p:pic>
    </p:spTree>
    <p:extLst>
      <p:ext uri="{BB962C8B-B14F-4D97-AF65-F5344CB8AC3E}">
        <p14:creationId xmlns:p14="http://schemas.microsoft.com/office/powerpoint/2010/main" val="348532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7C01-FD07-5054-1A88-67DAE6A971F4}"/>
              </a:ext>
            </a:extLst>
          </p:cNvPr>
          <p:cNvSpPr>
            <a:spLocks noGrp="1"/>
          </p:cNvSpPr>
          <p:nvPr>
            <p:ph type="title"/>
          </p:nvPr>
        </p:nvSpPr>
        <p:spPr>
          <a:xfrm>
            <a:off x="1199555" y="1378016"/>
            <a:ext cx="6571060" cy="530223"/>
          </a:xfrm>
        </p:spPr>
        <p:txBody>
          <a:bodyPr/>
          <a:lstStyle/>
          <a:p>
            <a:pPr algn="ctr"/>
            <a:r>
              <a:rPr lang="en-US"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Bicycle and Pedestrian Safety Education </a:t>
            </a:r>
            <a:br>
              <a:rPr lang="en-US" sz="2100" dirty="0">
                <a:solidFill>
                  <a:schemeClr val="bg1">
                    <a:lumMod val="8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9615CFF-A890-9565-C281-E74E45317A32}"/>
              </a:ext>
            </a:extLst>
          </p:cNvPr>
          <p:cNvSpPr>
            <a:spLocks noGrp="1"/>
          </p:cNvSpPr>
          <p:nvPr>
            <p:ph sz="half" idx="1"/>
          </p:nvPr>
        </p:nvSpPr>
        <p:spPr>
          <a:xfrm>
            <a:off x="866216" y="2809877"/>
            <a:ext cx="3618869" cy="530224"/>
          </a:xfrm>
        </p:spPr>
        <p:txBody>
          <a:bodyPr>
            <a:normAutofit/>
          </a:bodyPr>
          <a:lstStyle/>
          <a:p>
            <a:r>
              <a:rPr lang="en-US" sz="1500" dirty="0">
                <a:solidFill>
                  <a:schemeClr val="accent1"/>
                </a:solidFill>
                <a:latin typeface="Amasis MT Pro Black" panose="02040A04050005020304" pitchFamily="18" charset="0"/>
              </a:rPr>
              <a:t>Classroom Bike Safety Lessons</a:t>
            </a:r>
          </a:p>
        </p:txBody>
      </p:sp>
      <p:sp>
        <p:nvSpPr>
          <p:cNvPr id="4" name="Content Placeholder 3">
            <a:extLst>
              <a:ext uri="{FF2B5EF4-FFF2-40B4-BE49-F238E27FC236}">
                <a16:creationId xmlns:a16="http://schemas.microsoft.com/office/drawing/2014/main" id="{DD9B82DA-0EFC-0DE7-C3FE-32665067BA10}"/>
              </a:ext>
            </a:extLst>
          </p:cNvPr>
          <p:cNvSpPr>
            <a:spLocks noGrp="1"/>
          </p:cNvSpPr>
          <p:nvPr>
            <p:ph sz="half" idx="2"/>
          </p:nvPr>
        </p:nvSpPr>
        <p:spPr>
          <a:xfrm>
            <a:off x="4656536" y="2809875"/>
            <a:ext cx="3618869" cy="619125"/>
          </a:xfrm>
        </p:spPr>
        <p:txBody>
          <a:bodyPr>
            <a:normAutofit/>
          </a:bodyPr>
          <a:lstStyle/>
          <a:p>
            <a:r>
              <a:rPr lang="en-US" sz="1500" dirty="0">
                <a:solidFill>
                  <a:schemeClr val="accent1"/>
                </a:solidFill>
                <a:latin typeface="Amasis MT Pro Black" panose="02040A04050005020304" pitchFamily="18" charset="0"/>
              </a:rPr>
              <a:t>Bike Rodeos and Bike Safety Kits</a:t>
            </a:r>
          </a:p>
        </p:txBody>
      </p:sp>
      <p:pic>
        <p:nvPicPr>
          <p:cNvPr id="6" name="Picture 5" descr="A picture containing floor, indoor, group&#10;&#10;Description automatically generated">
            <a:extLst>
              <a:ext uri="{FF2B5EF4-FFF2-40B4-BE49-F238E27FC236}">
                <a16:creationId xmlns:a16="http://schemas.microsoft.com/office/drawing/2014/main" id="{E74CA933-9735-2817-2A4B-18A7DCC2FE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1961" y="3340100"/>
            <a:ext cx="2928017" cy="1962150"/>
          </a:xfrm>
          <a:prstGeom prst="rect">
            <a:avLst/>
          </a:prstGeom>
        </p:spPr>
      </p:pic>
      <p:pic>
        <p:nvPicPr>
          <p:cNvPr id="7" name="Picture 6">
            <a:extLst>
              <a:ext uri="{FF2B5EF4-FFF2-40B4-BE49-F238E27FC236}">
                <a16:creationId xmlns:a16="http://schemas.microsoft.com/office/drawing/2014/main" id="{8FEA7849-AD87-20D0-5F36-72C3FE7484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6020" y="3340100"/>
            <a:ext cx="3139259" cy="1962150"/>
          </a:xfrm>
          <a:prstGeom prst="rect">
            <a:avLst/>
          </a:prstGeom>
        </p:spPr>
      </p:pic>
    </p:spTree>
    <p:extLst>
      <p:ext uri="{BB962C8B-B14F-4D97-AF65-F5344CB8AC3E}">
        <p14:creationId xmlns:p14="http://schemas.microsoft.com/office/powerpoint/2010/main" val="198719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406C53-0ADA-A4BA-2967-DBD912F22702}"/>
              </a:ext>
            </a:extLst>
          </p:cNvPr>
          <p:cNvSpPr>
            <a:spLocks noGrp="1"/>
          </p:cNvSpPr>
          <p:nvPr>
            <p:ph type="title"/>
          </p:nvPr>
        </p:nvSpPr>
        <p:spPr>
          <a:xfrm>
            <a:off x="1286470" y="982166"/>
            <a:ext cx="6571060" cy="531019"/>
          </a:xfrm>
        </p:spPr>
        <p:txBody>
          <a:bodyPr/>
          <a:lstStyle/>
          <a:p>
            <a:pPr algn="ctr"/>
            <a:r>
              <a:rPr lang="en-US" dirty="0">
                <a:solidFill>
                  <a:srgbClr val="FFFF00"/>
                </a:solidFill>
                <a:latin typeface="Amasis MT Pro Black" panose="02040A04050005020304" pitchFamily="18" charset="0"/>
                <a:ea typeface="Calibri" panose="020F0502020204030204" pitchFamily="34" charset="0"/>
                <a:cs typeface="Times New Roman" panose="02020603050405020304" pitchFamily="18" charset="0"/>
              </a:rPr>
              <a:t>Classroom Bicycle and Pedestrian Safety Education</a:t>
            </a:r>
            <a:endParaRPr lang="en-US" dirty="0"/>
          </a:p>
        </p:txBody>
      </p:sp>
      <p:pic>
        <p:nvPicPr>
          <p:cNvPr id="4" name="Picture 3">
            <a:extLst>
              <a:ext uri="{FF2B5EF4-FFF2-40B4-BE49-F238E27FC236}">
                <a16:creationId xmlns:a16="http://schemas.microsoft.com/office/drawing/2014/main" id="{070FE3BE-5A57-66BE-D6AA-069B2E40DB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8275" y="2691022"/>
            <a:ext cx="2280164" cy="1051970"/>
          </a:xfrm>
          <a:prstGeom prst="rect">
            <a:avLst/>
          </a:prstGeom>
        </p:spPr>
      </p:pic>
      <p:pic>
        <p:nvPicPr>
          <p:cNvPr id="5" name="Picture 4">
            <a:extLst>
              <a:ext uri="{FF2B5EF4-FFF2-40B4-BE49-F238E27FC236}">
                <a16:creationId xmlns:a16="http://schemas.microsoft.com/office/drawing/2014/main" id="{D8F26266-676B-2EBA-5DAF-110BC7E35F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886" y="3917626"/>
            <a:ext cx="2533977" cy="1692698"/>
          </a:xfrm>
          <a:prstGeom prst="rect">
            <a:avLst/>
          </a:prstGeom>
        </p:spPr>
      </p:pic>
      <p:pic>
        <p:nvPicPr>
          <p:cNvPr id="6" name="Picture 5">
            <a:extLst>
              <a:ext uri="{FF2B5EF4-FFF2-40B4-BE49-F238E27FC236}">
                <a16:creationId xmlns:a16="http://schemas.microsoft.com/office/drawing/2014/main" id="{12B3F76D-53B5-73E9-A08D-8AACFAA3F1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4762" y="2575775"/>
            <a:ext cx="2256929" cy="1282464"/>
          </a:xfrm>
          <a:prstGeom prst="rect">
            <a:avLst/>
          </a:prstGeom>
        </p:spPr>
      </p:pic>
      <p:pic>
        <p:nvPicPr>
          <p:cNvPr id="7" name="Picture 6">
            <a:extLst>
              <a:ext uri="{FF2B5EF4-FFF2-40B4-BE49-F238E27FC236}">
                <a16:creationId xmlns:a16="http://schemas.microsoft.com/office/drawing/2014/main" id="{70AF9164-E9C7-39C1-BC43-3065B90CA2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4687" y="3917626"/>
            <a:ext cx="2256929" cy="1692698"/>
          </a:xfrm>
          <a:prstGeom prst="rect">
            <a:avLst/>
          </a:prstGeom>
        </p:spPr>
      </p:pic>
    </p:spTree>
    <p:extLst>
      <p:ext uri="{BB962C8B-B14F-4D97-AF65-F5344CB8AC3E}">
        <p14:creationId xmlns:p14="http://schemas.microsoft.com/office/powerpoint/2010/main" val="28330737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15302</TotalTime>
  <Words>1029</Words>
  <Application>Microsoft Office PowerPoint</Application>
  <PresentationFormat>On-screen Show (4:3)</PresentationFormat>
  <Paragraphs>114</Paragraphs>
  <Slides>23</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Amasis MT Pro Black</vt:lpstr>
      <vt:lpstr>Arial</vt:lpstr>
      <vt:lpstr>Calibri</vt:lpstr>
      <vt:lpstr>Century Gothic</vt:lpstr>
      <vt:lpstr>Footlight MT Light</vt:lpstr>
      <vt:lpstr>Open Sans</vt:lpstr>
      <vt:lpstr>Wingdings</vt:lpstr>
      <vt:lpstr>Wingdings 3</vt:lpstr>
      <vt:lpstr>Ion Boardroom</vt:lpstr>
      <vt:lpstr>Safe Routes to School </vt:lpstr>
      <vt:lpstr>PowerPoint Presentation</vt:lpstr>
      <vt:lpstr>Upper Explorerland  Regional Planning Commission </vt:lpstr>
      <vt:lpstr>Upper Explorerland’s Safe Routes to School (SRTS) </vt:lpstr>
      <vt:lpstr>Walking School Bus</vt:lpstr>
      <vt:lpstr>Biking School Bus</vt:lpstr>
      <vt:lpstr>PowerPoint Presentation</vt:lpstr>
      <vt:lpstr>Bicycle and Pedestrian Safety Education  </vt:lpstr>
      <vt:lpstr>Classroom Bicycle and Pedestrian Safety Education</vt:lpstr>
      <vt:lpstr>Bike Rodeos and Bike Safety Kits</vt:lpstr>
      <vt:lpstr>Community Programs and Partnerships</vt:lpstr>
      <vt:lpstr>Community Walks</vt:lpstr>
      <vt:lpstr>Community Walking Supper</vt:lpstr>
      <vt:lpstr>Walking School Bus Kindness Project</vt:lpstr>
      <vt:lpstr>Walking and Biking Field Trips </vt:lpstr>
      <vt:lpstr>Winter Field Trips </vt:lpstr>
      <vt:lpstr>PowerPoint Presentation</vt:lpstr>
      <vt:lpstr>PowerPoint Presentation</vt:lpstr>
      <vt:lpstr>PowerPoint Presentation</vt:lpstr>
      <vt:lpstr>PowerPoint Presentation</vt:lpstr>
      <vt:lpstr>PowerPoint Presentation</vt:lpstr>
      <vt:lpstr>How to Get Involved?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School Buses</dc:title>
  <dc:creator>April Bril</dc:creator>
  <cp:lastModifiedBy>Anderson, Stuart</cp:lastModifiedBy>
  <cp:revision>3</cp:revision>
  <dcterms:created xsi:type="dcterms:W3CDTF">2022-01-21T18:08:01Z</dcterms:created>
  <dcterms:modified xsi:type="dcterms:W3CDTF">2024-10-01T12:43:24Z</dcterms:modified>
</cp:coreProperties>
</file>