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4"/>
  </p:sldMasterIdLst>
  <p:notesMasterIdLst>
    <p:notesMasterId r:id="rId22"/>
  </p:notesMasterIdLst>
  <p:sldIdLst>
    <p:sldId id="290" r:id="rId5"/>
    <p:sldId id="355" r:id="rId6"/>
    <p:sldId id="349" r:id="rId7"/>
    <p:sldId id="344" r:id="rId8"/>
    <p:sldId id="350" r:id="rId9"/>
    <p:sldId id="351" r:id="rId10"/>
    <p:sldId id="353" r:id="rId11"/>
    <p:sldId id="342" r:id="rId12"/>
    <p:sldId id="358" r:id="rId13"/>
    <p:sldId id="357" r:id="rId14"/>
    <p:sldId id="329" r:id="rId15"/>
    <p:sldId id="356" r:id="rId16"/>
    <p:sldId id="340" r:id="rId17"/>
    <p:sldId id="287" r:id="rId18"/>
    <p:sldId id="347" r:id="rId19"/>
    <p:sldId id="346" r:id="rId20"/>
    <p:sldId id="359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aylor" initials="SS" lastIdx="4" clrIdx="0">
    <p:extLst>
      <p:ext uri="{19B8F6BF-5375-455C-9EA6-DF929625EA0E}">
        <p15:presenceInfo xmlns:p15="http://schemas.microsoft.com/office/powerpoint/2012/main" userId="S::ssaylor@whks.com::6ecac2cb-8161-43c1-84c5-7300db901f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247"/>
    <a:srgbClr val="7FCCF2"/>
    <a:srgbClr val="253750"/>
    <a:srgbClr val="EAF7FC"/>
    <a:srgbClr val="708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E2E02-AB14-4E63-9384-7A23DD118C88}" v="116" dt="2021-10-05T16:12:38.338"/>
    <p1510:client id="{62D3AF53-0749-4D75-B960-528BD010C121}" v="2" dt="2021-10-05T16:29:01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781" autoAdjust="0"/>
  </p:normalViewPr>
  <p:slideViewPr>
    <p:cSldViewPr snapToGrid="0">
      <p:cViewPr varScale="1">
        <p:scale>
          <a:sx n="94" d="100"/>
          <a:sy n="94" d="100"/>
        </p:scale>
        <p:origin x="20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45CEDC-9525-42E7-9B94-5C09B142411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0E4D04-D1DD-4AB7-A23A-D4A361C8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54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4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5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7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3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E4D04-D1DD-4AB7-A23A-D4A361C8F4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0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12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37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E4D04-D1DD-4AB7-A23A-D4A361C8F4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0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1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5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9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E4D04-D1DD-4AB7-A23A-D4A361C8F4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85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9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7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724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2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1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26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DFC6-F7A9-40F2-B2F1-4DF884877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609601"/>
            <a:ext cx="6447501" cy="6788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84C92-2435-496A-BAD4-ECD5B1B4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B18EC-212E-487A-9816-3DDF905C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49D5B-8697-4460-8B29-378B2AE2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4CD9400-937E-46DD-8134-33086A64CF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1249" y="1514474"/>
            <a:ext cx="3699921" cy="445769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23C71C7-F412-4404-AFD8-85378ED7F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397" y="1514475"/>
            <a:ext cx="2727722" cy="4457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2274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2388E8-434B-4E93-9557-34B73CE7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1" y="609601"/>
            <a:ext cx="6447501" cy="6871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0052F3-CD3C-440A-98F9-092C3D0B9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1" y="1479520"/>
            <a:ext cx="2585243" cy="4462087"/>
          </a:xfrm>
        </p:spPr>
        <p:txBody>
          <a:bodyPr>
            <a:noAutofit/>
          </a:bodyPr>
          <a:lstStyle>
            <a:lvl1pPr>
              <a:spcBef>
                <a:spcPts val="450"/>
              </a:spcBef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List of Services</a:t>
            </a:r>
          </a:p>
          <a:p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BA56BAB-5473-40F7-B7E3-6D202375AE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18372" y="1479519"/>
            <a:ext cx="1887140" cy="21690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8B1F526-1FA7-4A47-A2E1-2FA90A291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01090" y="1479518"/>
            <a:ext cx="1887140" cy="21690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93FBD141-20E1-4635-8A83-AD93B962C1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18371" y="3772534"/>
            <a:ext cx="1887140" cy="21690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83EAE864-E520-4C67-8379-6231EAEF57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01090" y="3772534"/>
            <a:ext cx="1887140" cy="21690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03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 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DFC6-F7A9-40F2-B2F1-4DF884877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609601"/>
            <a:ext cx="6447501" cy="6788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Office Locations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84C92-2435-496A-BAD4-ECD5B1B4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B18EC-212E-487A-9816-3DDF905C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49D5B-8697-4460-8B29-378B2AE2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4CD9400-937E-46DD-8134-33086A64CF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5581" y="1490663"/>
            <a:ext cx="3699921" cy="4197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DD8787-D822-4BEA-BAA5-096BD8468B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001" y="1490663"/>
            <a:ext cx="2553890" cy="419735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WHKS Office Locations:</a:t>
            </a:r>
          </a:p>
        </p:txBody>
      </p:sp>
    </p:spTree>
    <p:extLst>
      <p:ext uri="{BB962C8B-B14F-4D97-AF65-F5344CB8AC3E}">
        <p14:creationId xmlns:p14="http://schemas.microsoft.com/office/powerpoint/2010/main" val="2560906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64B6-4001-485F-95A7-F46651ADE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609600"/>
            <a:ext cx="6447501" cy="7869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Project Team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2C693-7252-4A5B-9203-D36B03CB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6734C-62C5-4B84-9DDB-49148C0B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66761-42E3-418D-B9D3-2388997F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4896717-472E-4CE5-A75E-01AE7F443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001" y="1797130"/>
            <a:ext cx="726948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D6C3590-C42B-418F-A17D-9595051400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8001" y="3122602"/>
            <a:ext cx="726948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276EA3A-D9C0-4124-B78E-5945B5B83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8001" y="4450714"/>
            <a:ext cx="726948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5ABF5A-15A1-45BB-8517-334B44AD0A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9688" y="1797653"/>
            <a:ext cx="2113360" cy="12152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–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1C1502F-C0B0-4994-BAF6-FAB4F8070B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9687" y="3122603"/>
            <a:ext cx="2113360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– Title </a:t>
            </a:r>
          </a:p>
          <a:p>
            <a:pPr lvl="0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1DF0856-6046-4743-8B42-642BC5B58C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687" y="4447553"/>
            <a:ext cx="2113360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- Title</a:t>
            </a:r>
          </a:p>
          <a:p>
            <a:pPr lvl="0"/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FA04C8ED-7D66-4E64-9675-EBC0AE1273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40455" y="1796735"/>
            <a:ext cx="726948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C5E2353-2DF7-470E-BED7-B0CBEFFC0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2142" y="1797258"/>
            <a:ext cx="2113360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– Title </a:t>
            </a:r>
          </a:p>
          <a:p>
            <a:pPr lvl="0"/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0E79807F-F1D0-40D9-9117-39A9BAF365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40455" y="3122538"/>
            <a:ext cx="726948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617823-FC23-4A94-991C-3DC85B2ABA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2141" y="3122603"/>
            <a:ext cx="2113360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– Title </a:t>
            </a:r>
          </a:p>
          <a:p>
            <a:pPr lvl="0"/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27FA79C3-CE03-4FBD-825E-CC3F4A7F73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40455" y="4447030"/>
            <a:ext cx="726948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562998F-624E-4605-B76F-699F3FF7F4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2141" y="4447031"/>
            <a:ext cx="2113360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-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6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64B6-4001-485F-95A7-F46651ADE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609600"/>
            <a:ext cx="6447501" cy="7869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Issues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2C693-7252-4A5B-9203-D36B03CB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6734C-62C5-4B84-9DDB-49148C0B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66761-42E3-418D-B9D3-2388997F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1C7A55-A25A-4D04-81F0-3424AEC2D9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397" y="1514475"/>
            <a:ext cx="4285059" cy="4457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AFEC6E-A03A-4879-844B-ECE3290EDD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12389" y="1514476"/>
            <a:ext cx="2043113" cy="21431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35A5A3C5-05B4-4731-ADFA-A00D685B89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12389" y="3829051"/>
            <a:ext cx="2043113" cy="214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09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D844-5878-497B-A52C-B1653AE41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609600"/>
            <a:ext cx="6447501" cy="828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About 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54A47-F5FA-4EBC-9224-0CA17434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763BC-B7FA-4C48-AAD0-64E4537F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9A9B8-3E04-41E5-8839-0ACFE991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24A78B-A2F2-4296-BFF5-E99C0B297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398" y="2171700"/>
            <a:ext cx="3649265" cy="3657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42E22F9-0190-4D82-A72C-F34C308B3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3401" y="2171700"/>
            <a:ext cx="2612231" cy="3657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98CFB5-3E89-4261-BB73-3831B90B439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8001" y="1489201"/>
            <a:ext cx="6447501" cy="55308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Shaping the Horizon</a:t>
            </a:r>
          </a:p>
        </p:txBody>
      </p:sp>
    </p:spTree>
    <p:extLst>
      <p:ext uri="{BB962C8B-B14F-4D97-AF65-F5344CB8AC3E}">
        <p14:creationId xmlns:p14="http://schemas.microsoft.com/office/powerpoint/2010/main" val="346167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9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8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3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8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5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46128D3-49B2-6F3D-6310-9D725511844C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381923" y="6342611"/>
            <a:ext cx="120133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64" r:id="rId18"/>
    <p:sldLayoutId id="2147483668" r:id="rId19"/>
    <p:sldLayoutId id="2147483670" r:id="rId20"/>
    <p:sldLayoutId id="2147483669" r:id="rId21"/>
    <p:sldLayoutId id="2147483672" r:id="rId22"/>
    <p:sldLayoutId id="2147483671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10F8-9B26-4925-B134-68B0F6A4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4146050"/>
            <a:ext cx="8192729" cy="98823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50" dirty="0">
                <a:solidFill>
                  <a:schemeClr val="tx1"/>
                </a:solidFill>
              </a:rPr>
              <a:t>Iowa Highway 122 West Corridor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EE63F-DDBA-4F92-B8C0-185B6AA42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134282"/>
            <a:ext cx="8192729" cy="39083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Iowa DOT Commission – October 8,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F31E6-F31B-4856-B426-0B5FED31B8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41" b="6241"/>
          <a:stretch/>
        </p:blipFill>
        <p:spPr>
          <a:xfrm>
            <a:off x="361128" y="994538"/>
            <a:ext cx="5019220" cy="3394396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31DF663-EFB6-4F0B-BA11-7CDC9386D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655" y="4968759"/>
            <a:ext cx="2902980" cy="82746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081CC9F-486E-42FB-86EB-9CF3C3FB4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017" y="2659652"/>
            <a:ext cx="1962619" cy="148423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B73A376-2B11-45E0-A309-75127F5EB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025" y="1249741"/>
            <a:ext cx="2768610" cy="7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46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500332"/>
          </a:xfrm>
        </p:spPr>
        <p:txBody>
          <a:bodyPr>
            <a:normAutofit fontScale="90000"/>
          </a:bodyPr>
          <a:lstStyle/>
          <a:p>
            <a:r>
              <a:rPr lang="en-US" dirty="0"/>
              <a:t>Grant and Funding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18299"/>
            <a:ext cx="6786418" cy="35540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Mason City recently applied for an Active Transportation Infrastructure Investment Program (ATIIP) Grant</a:t>
            </a:r>
          </a:p>
          <a:p>
            <a:pPr lvl="1"/>
            <a:r>
              <a:rPr lang="en-US" dirty="0"/>
              <a:t>$2 million dollars were requested in the application, requiring a $400,000 match by the City</a:t>
            </a:r>
          </a:p>
          <a:p>
            <a:pPr lvl="1"/>
            <a:r>
              <a:rPr lang="en-US" dirty="0"/>
              <a:t>The application specified that the City would be open to a reduced, scalable award should funding be insufficient to grant the requested $2 million</a:t>
            </a:r>
          </a:p>
          <a:p>
            <a:pPr lvl="1"/>
            <a:r>
              <a:rPr lang="en-US" dirty="0"/>
              <a:t>ATIIP funding would pay for the NEPA process, Survey and Preliminary Design of the IA 122 West Section Project</a:t>
            </a:r>
          </a:p>
          <a:p>
            <a:r>
              <a:rPr lang="en-US" dirty="0"/>
              <a:t>We hope to receive notification of grant awards in the next 2 months, to help fund the design of the IA 122 West Section Project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3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500332"/>
          </a:xfrm>
        </p:spPr>
        <p:txBody>
          <a:bodyPr>
            <a:normAutofit fontScale="90000"/>
          </a:bodyPr>
          <a:lstStyle/>
          <a:p>
            <a:r>
              <a:rPr lang="en-US" dirty="0"/>
              <a:t>IA 122 West Section Project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18300"/>
            <a:ext cx="6447501" cy="2141507"/>
          </a:xfrm>
        </p:spPr>
        <p:txBody>
          <a:bodyPr numCol="1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A6DB3E4-C6A4-4AB4-B6DC-DE8814C2B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2" y="1885427"/>
            <a:ext cx="6107545" cy="36855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600262-608D-4600-9CE4-FC5FF03AC96F}"/>
              </a:ext>
            </a:extLst>
          </p:cNvPr>
          <p:cNvSpPr/>
          <p:nvPr/>
        </p:nvSpPr>
        <p:spPr>
          <a:xfrm>
            <a:off x="767694" y="3784455"/>
            <a:ext cx="1989792" cy="1767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883A2-DC89-484C-8B28-15AFFD77565A}"/>
              </a:ext>
            </a:extLst>
          </p:cNvPr>
          <p:cNvSpPr txBox="1"/>
          <p:nvPr/>
        </p:nvSpPr>
        <p:spPr>
          <a:xfrm>
            <a:off x="1189388" y="4469161"/>
            <a:ext cx="1146404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Project Location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F1766D-1BAE-44FA-95EB-28803182090F}"/>
              </a:ext>
            </a:extLst>
          </p:cNvPr>
          <p:cNvCxnSpPr>
            <a:cxnSpLocks/>
          </p:cNvCxnSpPr>
          <p:nvPr/>
        </p:nvCxnSpPr>
        <p:spPr>
          <a:xfrm flipV="1">
            <a:off x="1762590" y="3966935"/>
            <a:ext cx="0" cy="5022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BAAFF0-2318-4369-8DAB-823560EE3CA8}"/>
              </a:ext>
            </a:extLst>
          </p:cNvPr>
          <p:cNvSpPr txBox="1"/>
          <p:nvPr/>
        </p:nvSpPr>
        <p:spPr>
          <a:xfrm>
            <a:off x="3196425" y="2008354"/>
            <a:ext cx="1297123" cy="2539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</a:rPr>
              <a:t>City of Mason 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1DAC65-B787-4629-BEF5-AFC1439B4608}"/>
              </a:ext>
            </a:extLst>
          </p:cNvPr>
          <p:cNvSpPr txBox="1"/>
          <p:nvPr/>
        </p:nvSpPr>
        <p:spPr>
          <a:xfrm>
            <a:off x="6734276" y="3728221"/>
            <a:ext cx="1511398" cy="2539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College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BCEF3-5718-45B8-9874-52B6C2FBB3A0}"/>
              </a:ext>
            </a:extLst>
          </p:cNvPr>
          <p:cNvSpPr txBox="1"/>
          <p:nvPr/>
        </p:nvSpPr>
        <p:spPr>
          <a:xfrm rot="10800000">
            <a:off x="7703449" y="3693596"/>
            <a:ext cx="56327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  <a:sym typeface="Wingdings" panose="05000000000000000000" pitchFamily="2" charset="2"/>
              </a:rPr>
              <a:t></a:t>
            </a:r>
            <a:endParaRPr 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5E392-CFBE-41BD-9C6A-266503C30DA8}"/>
              </a:ext>
            </a:extLst>
          </p:cNvPr>
          <p:cNvSpPr txBox="1"/>
          <p:nvPr/>
        </p:nvSpPr>
        <p:spPr>
          <a:xfrm>
            <a:off x="384508" y="3263708"/>
            <a:ext cx="875332" cy="2539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  <a:sym typeface="Wingdings" panose="05000000000000000000" pitchFamily="2" charset="2"/>
              </a:rPr>
              <a:t></a:t>
            </a:r>
            <a:r>
              <a:rPr lang="en-US" sz="1050" dirty="0">
                <a:sym typeface="Wingdings" panose="05000000000000000000" pitchFamily="2" charset="2"/>
              </a:rPr>
              <a:t>  </a:t>
            </a: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</a:t>
            </a:r>
            <a:endParaRPr lang="en-US" sz="105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263D14-51F1-409F-BFDC-FE61002C61C0}"/>
              </a:ext>
            </a:extLst>
          </p:cNvPr>
          <p:cNvSpPr txBox="1"/>
          <p:nvPr/>
        </p:nvSpPr>
        <p:spPr>
          <a:xfrm>
            <a:off x="3079188" y="3669038"/>
            <a:ext cx="791772" cy="25391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</a:rPr>
              <a:t>Hospital</a:t>
            </a:r>
          </a:p>
        </p:txBody>
      </p:sp>
    </p:spTree>
    <p:extLst>
      <p:ext uri="{BB962C8B-B14F-4D97-AF65-F5344CB8AC3E}">
        <p14:creationId xmlns:p14="http://schemas.microsoft.com/office/powerpoint/2010/main" val="754200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1" y="765810"/>
            <a:ext cx="6794211" cy="500332"/>
          </a:xfrm>
        </p:spPr>
        <p:txBody>
          <a:bodyPr>
            <a:normAutofit fontScale="90000"/>
          </a:bodyPr>
          <a:lstStyle/>
          <a:p>
            <a:r>
              <a:rPr lang="en-US" dirty="0"/>
              <a:t>IA 122 West Section Study and Proposed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18299"/>
            <a:ext cx="6447501" cy="2837995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/>
              <a:t>West entrance to the community, Lark Avenue to Winnebago Way</a:t>
            </a:r>
          </a:p>
          <a:p>
            <a:r>
              <a:rPr lang="en-US" dirty="0"/>
              <a:t>Many businesses along the corridor, including small retail, large commercial, hospitality, health and personal services</a:t>
            </a:r>
          </a:p>
          <a:p>
            <a:pPr lvl="1"/>
            <a:r>
              <a:rPr lang="en-US" dirty="0"/>
              <a:t>Hospital is just east of the study limits on Iowa Highway 122</a:t>
            </a:r>
          </a:p>
          <a:p>
            <a:r>
              <a:rPr lang="en-US" dirty="0"/>
              <a:t>Expands upon the 2020 Traffic Engineering Assistance Program (TEAP) study</a:t>
            </a:r>
          </a:p>
          <a:p>
            <a:r>
              <a:rPr lang="en-US" dirty="0"/>
              <a:t>Continues Improvements to the Iowa Highway 122 Corridor through Mason 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8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26770"/>
            <a:ext cx="7628081" cy="500332"/>
          </a:xfrm>
        </p:spPr>
        <p:txBody>
          <a:bodyPr>
            <a:normAutofit fontScale="90000"/>
          </a:bodyPr>
          <a:lstStyle/>
          <a:p>
            <a:r>
              <a:rPr lang="en-US" dirty="0"/>
              <a:t>IA 122 West Section Existing Project Corridor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18300"/>
            <a:ext cx="6835775" cy="3708377"/>
          </a:xfrm>
        </p:spPr>
        <p:txBody>
          <a:bodyPr>
            <a:normAutofit lnSpcReduction="10000"/>
          </a:bodyPr>
          <a:lstStyle/>
          <a:p>
            <a:r>
              <a:rPr lang="en-US" sz="1425" dirty="0"/>
              <a:t>Mason City hired WHKS to Complete a Corridor Feasibility Study of 2.6 miles of Iowa Highway 122</a:t>
            </a:r>
          </a:p>
          <a:p>
            <a:pPr lvl="1"/>
            <a:r>
              <a:rPr lang="en-US" sz="1425" dirty="0"/>
              <a:t>DOT District 2 Staff participated in the Study</a:t>
            </a:r>
            <a:endParaRPr lang="en-US" sz="1425" b="1" dirty="0"/>
          </a:p>
          <a:p>
            <a:r>
              <a:rPr lang="en-US" sz="1425" dirty="0"/>
              <a:t>Four-lane divided roadway, consistent with a rural corridor</a:t>
            </a:r>
          </a:p>
          <a:p>
            <a:r>
              <a:rPr lang="en-US" sz="1425" dirty="0"/>
              <a:t>Open Ditch drainage system, with granular shoulders</a:t>
            </a:r>
          </a:p>
          <a:p>
            <a:r>
              <a:rPr lang="en-US" sz="1425" dirty="0"/>
              <a:t>6 major intersections with non-coordinated traffic signals</a:t>
            </a:r>
          </a:p>
          <a:p>
            <a:r>
              <a:rPr lang="en-US" sz="1425" dirty="0"/>
              <a:t>No longitudinal pedestrian or trail facilities</a:t>
            </a:r>
          </a:p>
          <a:p>
            <a:r>
              <a:rPr lang="en-US" sz="1425" dirty="0"/>
              <a:t>No pedestrian signals or crossings</a:t>
            </a:r>
          </a:p>
          <a:p>
            <a:r>
              <a:rPr lang="en-US" sz="1425" dirty="0"/>
              <a:t>2017 Average Daily Traffic = 18,100 vpd</a:t>
            </a:r>
          </a:p>
          <a:p>
            <a:r>
              <a:rPr lang="en-US" sz="1425" dirty="0"/>
              <a:t>Incomplete frontage road system</a:t>
            </a:r>
          </a:p>
          <a:p>
            <a:r>
              <a:rPr lang="en-US" sz="1425" dirty="0"/>
              <a:t>Inconsistent access points</a:t>
            </a:r>
          </a:p>
          <a:p>
            <a:r>
              <a:rPr lang="en-US" sz="1425" dirty="0"/>
              <a:t>Commercial, retail, health and service corridor serving North Iowa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high angle view of a road&#10;&#10;Description automatically generated with low confidence">
            <a:extLst>
              <a:ext uri="{FF2B5EF4-FFF2-40B4-BE49-F238E27FC236}">
                <a16:creationId xmlns:a16="http://schemas.microsoft.com/office/drawing/2014/main" id="{53EB615F-57CF-4AD5-93D7-8497D7721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963" y="2297535"/>
            <a:ext cx="3052780" cy="250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C034F0-CDC6-49EA-A617-88BECB02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1" y="924561"/>
            <a:ext cx="6447501" cy="678873"/>
          </a:xfrm>
        </p:spPr>
        <p:txBody>
          <a:bodyPr/>
          <a:lstStyle/>
          <a:p>
            <a:r>
              <a:rPr lang="en-US" dirty="0"/>
              <a:t>IA 122 West Project Scope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FB437A-C0B4-491C-92FA-98278897E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397" y="1993106"/>
            <a:ext cx="6700297" cy="3343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Full reconstruction of the pavement</a:t>
            </a:r>
          </a:p>
          <a:p>
            <a:pPr lvl="1"/>
            <a:r>
              <a:rPr lang="en-US" dirty="0"/>
              <a:t>Original pavement is more than </a:t>
            </a:r>
            <a:r>
              <a:rPr lang="en-US" b="1" i="1" dirty="0"/>
              <a:t>60 years old</a:t>
            </a:r>
          </a:p>
          <a:p>
            <a:r>
              <a:rPr lang="en-US" dirty="0"/>
              <a:t>Replace 5 signalized intersections with </a:t>
            </a:r>
            <a:r>
              <a:rPr lang="en-US" b="1" i="1" dirty="0"/>
              <a:t>Roundabouts</a:t>
            </a:r>
          </a:p>
          <a:p>
            <a:pPr lvl="1"/>
            <a:r>
              <a:rPr lang="en-US" dirty="0"/>
              <a:t>To improve </a:t>
            </a:r>
            <a:r>
              <a:rPr lang="en-US" b="1" i="1" dirty="0"/>
              <a:t>safety</a:t>
            </a:r>
            <a:r>
              <a:rPr lang="en-US" dirty="0"/>
              <a:t>, </a:t>
            </a:r>
            <a:r>
              <a:rPr lang="en-US" b="1" i="1" dirty="0"/>
              <a:t>efficiency</a:t>
            </a:r>
            <a:r>
              <a:rPr lang="en-US" dirty="0"/>
              <a:t> and </a:t>
            </a:r>
            <a:r>
              <a:rPr lang="en-US" b="1" i="1" dirty="0"/>
              <a:t>operation</a:t>
            </a:r>
            <a:r>
              <a:rPr lang="en-US" dirty="0"/>
              <a:t> of traffic through the Corridor</a:t>
            </a:r>
          </a:p>
          <a:p>
            <a:r>
              <a:rPr lang="en-US" dirty="0"/>
              <a:t>Provide shared use path and sidewalk to improve pedestrian and bike </a:t>
            </a:r>
            <a:r>
              <a:rPr lang="en-US" b="1" i="1" dirty="0"/>
              <a:t>mobility</a:t>
            </a:r>
          </a:p>
          <a:p>
            <a:r>
              <a:rPr lang="en-US" dirty="0"/>
              <a:t>Maintain or improve </a:t>
            </a:r>
            <a:r>
              <a:rPr lang="en-US" b="1" i="1" dirty="0"/>
              <a:t>access</a:t>
            </a:r>
            <a:r>
              <a:rPr lang="en-US" dirty="0"/>
              <a:t> to surrounding properties to support </a:t>
            </a:r>
            <a:r>
              <a:rPr lang="en-US" b="1" i="1" dirty="0"/>
              <a:t>vibrancy</a:t>
            </a:r>
            <a:r>
              <a:rPr lang="en-US" dirty="0"/>
              <a:t> of businesses located adjacent to the corridor</a:t>
            </a:r>
          </a:p>
          <a:p>
            <a:r>
              <a:rPr lang="en-US"/>
              <a:t>Improve drainage along </a:t>
            </a:r>
            <a:r>
              <a:rPr lang="en-US" dirty="0"/>
              <a:t>the corridor to provide a </a:t>
            </a:r>
            <a:r>
              <a:rPr lang="en-US" b="1" i="1" dirty="0"/>
              <a:t>sustainable</a:t>
            </a:r>
            <a:r>
              <a:rPr lang="en-US" dirty="0"/>
              <a:t> and </a:t>
            </a:r>
            <a:r>
              <a:rPr lang="en-US" b="1" i="1" dirty="0"/>
              <a:t>resilient</a:t>
            </a:r>
            <a:r>
              <a:rPr lang="en-US" dirty="0"/>
              <a:t> corridor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1" y="775970"/>
            <a:ext cx="6447501" cy="500332"/>
          </a:xfrm>
        </p:spPr>
        <p:txBody>
          <a:bodyPr>
            <a:normAutofit fontScale="90000"/>
          </a:bodyPr>
          <a:lstStyle/>
          <a:p>
            <a:r>
              <a:rPr lang="en-US" dirty="0"/>
              <a:t>IA 122 West Section Reconstruction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18299"/>
            <a:ext cx="3202289" cy="355408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Roundabouts replace Signalized Intersections, with new pavement (curb and gutter), additional turn lanes between intersections for improved access</a:t>
            </a:r>
          </a:p>
          <a:p>
            <a:r>
              <a:rPr lang="en-US" dirty="0"/>
              <a:t>Separated trail and sidewalk facilities</a:t>
            </a:r>
          </a:p>
          <a:p>
            <a:r>
              <a:rPr lang="en-US" dirty="0"/>
              <a:t>Resilient and Sustainable – does not require electrical power during an outage and lowers emissions</a:t>
            </a:r>
          </a:p>
          <a:p>
            <a:r>
              <a:rPr lang="en-US" dirty="0"/>
              <a:t>Gateway Enhancement Opportunities</a:t>
            </a:r>
          </a:p>
          <a:p>
            <a:r>
              <a:rPr lang="en-US" dirty="0"/>
              <a:t>Estimated at $7 million for Engineering and Construction Engineering and $42 million for construction</a:t>
            </a:r>
          </a:p>
        </p:txBody>
      </p:sp>
      <p:pic>
        <p:nvPicPr>
          <p:cNvPr id="6" name="Picture 5" descr="A map of a road with many roads&#10;&#10;Description automatically generated with medium confidence">
            <a:extLst>
              <a:ext uri="{FF2B5EF4-FFF2-40B4-BE49-F238E27FC236}">
                <a16:creationId xmlns:a16="http://schemas.microsoft.com/office/drawing/2014/main" id="{9BFD3C4D-84D3-FADB-D2AE-0F6444FB8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290" y="1814782"/>
            <a:ext cx="4938698" cy="413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4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982" y="1314450"/>
            <a:ext cx="3207519" cy="990600"/>
          </a:xfrm>
        </p:spPr>
        <p:txBody>
          <a:bodyPr anchor="ctr">
            <a:normAutofit/>
          </a:bodyPr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247" y="2524451"/>
            <a:ext cx="5059136" cy="28264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Complete the SS4A Safety Plan</a:t>
            </a:r>
          </a:p>
          <a:p>
            <a:pPr lvl="1"/>
            <a:r>
              <a:rPr lang="en-US" dirty="0"/>
              <a:t>City to apply for an SS4A Implementation Grant</a:t>
            </a:r>
          </a:p>
          <a:p>
            <a:r>
              <a:rPr lang="en-US" dirty="0"/>
              <a:t>Begin Survey, NEPA and Design of the IA 122 West Corridor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Respectfully, we request to partner with the Iowa Department of Transportation to advance the project by including it in the Iowa DOT 5-year Program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Graphic 6" descr="Handshake">
            <a:extLst>
              <a:ext uri="{FF2B5EF4-FFF2-40B4-BE49-F238E27FC236}">
                <a16:creationId xmlns:a16="http://schemas.microsoft.com/office/drawing/2014/main" id="{7A928616-8708-D84A-E183-5406EAB08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819" y="1911850"/>
            <a:ext cx="2896429" cy="28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9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714844-9D42-4908-8A7C-729711C6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979" y="5388040"/>
            <a:ext cx="2267945" cy="61271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F6C975D-5363-4D15-880E-ECD22BB60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511" y="4977870"/>
            <a:ext cx="1278082" cy="9665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CA1434-DDA8-4E7C-A474-511043A353EE}"/>
              </a:ext>
            </a:extLst>
          </p:cNvPr>
          <p:cNvSpPr txBox="1">
            <a:spLocks/>
          </p:cNvSpPr>
          <p:nvPr/>
        </p:nvSpPr>
        <p:spPr>
          <a:xfrm>
            <a:off x="584201" y="1111056"/>
            <a:ext cx="2966243" cy="63201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Speakers:</a:t>
            </a:r>
          </a:p>
          <a:p>
            <a:r>
              <a:rPr lang="en-US" sz="1050" dirty="0"/>
              <a:t>Bill </a:t>
            </a:r>
            <a:r>
              <a:rPr lang="en-US" sz="1050" dirty="0" err="1"/>
              <a:t>Schickel</a:t>
            </a:r>
            <a:r>
              <a:rPr lang="en-US" sz="1050" dirty="0"/>
              <a:t>, Mason City Mayor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5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615208-CF5A-45CC-BD23-446326E607FD}"/>
              </a:ext>
            </a:extLst>
          </p:cNvPr>
          <p:cNvSpPr txBox="1">
            <a:spLocks/>
          </p:cNvSpPr>
          <p:nvPr/>
        </p:nvSpPr>
        <p:spPr>
          <a:xfrm>
            <a:off x="584202" y="1663939"/>
            <a:ext cx="3151979" cy="1232094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dirty="0"/>
              <a:t>Aaron Burnett, Mason City Administrator</a:t>
            </a:r>
          </a:p>
          <a:p>
            <a:r>
              <a:rPr lang="en-US" sz="1125" dirty="0"/>
              <a:t>	10 First Street NW</a:t>
            </a:r>
          </a:p>
          <a:p>
            <a:r>
              <a:rPr lang="en-US" sz="1125" dirty="0"/>
              <a:t>	Mason City, IA 50401</a:t>
            </a:r>
          </a:p>
          <a:p>
            <a:r>
              <a:rPr lang="en-US" sz="1125" dirty="0"/>
              <a:t>	(641) 421-3600</a:t>
            </a:r>
          </a:p>
          <a:p>
            <a:r>
              <a:rPr lang="en-US" sz="1125" dirty="0"/>
              <a:t>	aburnett@masoncity.net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5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948E27-5005-41AF-AA46-9CD0EE4F743C}"/>
              </a:ext>
            </a:extLst>
          </p:cNvPr>
          <p:cNvSpPr txBox="1">
            <a:spLocks/>
          </p:cNvSpPr>
          <p:nvPr/>
        </p:nvSpPr>
        <p:spPr>
          <a:xfrm>
            <a:off x="584201" y="2903240"/>
            <a:ext cx="3327977" cy="123879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Fouad Daoud, President and CEO WHKS &amp; Co.</a:t>
            </a:r>
          </a:p>
          <a:p>
            <a:r>
              <a:rPr lang="en-US" sz="1050" dirty="0"/>
              <a:t>	1412 6</a:t>
            </a:r>
            <a:r>
              <a:rPr lang="en-US" sz="1050" baseline="30000" dirty="0"/>
              <a:t>th</a:t>
            </a:r>
            <a:r>
              <a:rPr lang="en-US" sz="1050" dirty="0"/>
              <a:t> Street SW, PO Box 1467</a:t>
            </a:r>
          </a:p>
          <a:p>
            <a:r>
              <a:rPr lang="en-US" sz="1050" dirty="0"/>
              <a:t>	Mason City, IA 504025</a:t>
            </a:r>
          </a:p>
          <a:p>
            <a:r>
              <a:rPr lang="en-US" sz="1050" dirty="0"/>
              <a:t>	(641) 423-8271</a:t>
            </a:r>
          </a:p>
          <a:p>
            <a:r>
              <a:rPr lang="en-US" sz="1050" dirty="0"/>
              <a:t>	fdaoud@whks.com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68F39-0208-0412-CFE9-EC1572DFCBE6}"/>
              </a:ext>
            </a:extLst>
          </p:cNvPr>
          <p:cNvSpPr txBox="1">
            <a:spLocks/>
          </p:cNvSpPr>
          <p:nvPr/>
        </p:nvSpPr>
        <p:spPr>
          <a:xfrm>
            <a:off x="4312879" y="1663939"/>
            <a:ext cx="4327451" cy="257765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Delegation:</a:t>
            </a:r>
          </a:p>
          <a:p>
            <a:r>
              <a:rPr lang="en-US" sz="1050" dirty="0"/>
              <a:t>Mark Rahm, City Engineer, Mason City</a:t>
            </a:r>
          </a:p>
          <a:p>
            <a:r>
              <a:rPr lang="en-US" sz="1050" dirty="0"/>
              <a:t>Chad Schreck, President &amp; CEO, North Iowa Corridor</a:t>
            </a:r>
          </a:p>
          <a:p>
            <a:r>
              <a:rPr lang="en-US" sz="1050" dirty="0"/>
              <a:t>Lindsey James, Executive Director, Visit Mason City</a:t>
            </a:r>
          </a:p>
          <a:p>
            <a:r>
              <a:rPr lang="en-US" sz="1050" dirty="0"/>
              <a:t>Colleen </a:t>
            </a:r>
            <a:r>
              <a:rPr lang="en-US" sz="1050" dirty="0" err="1"/>
              <a:t>Frein</a:t>
            </a:r>
            <a:r>
              <a:rPr lang="en-US" sz="1050" dirty="0"/>
              <a:t>, President &amp; CEO, Mason City Chamber of Commerce</a:t>
            </a:r>
          </a:p>
          <a:p>
            <a:r>
              <a:rPr lang="en-US" sz="1050" dirty="0"/>
              <a:t>Chad </a:t>
            </a:r>
            <a:r>
              <a:rPr lang="en-US" sz="1050" dirty="0" err="1"/>
              <a:t>Boore</a:t>
            </a:r>
            <a:r>
              <a:rPr lang="en-US" sz="1050" dirty="0"/>
              <a:t>, Chief Operating Officer, </a:t>
            </a:r>
            <a:r>
              <a:rPr lang="en-US" sz="1050" dirty="0" err="1"/>
              <a:t>MercyOne</a:t>
            </a:r>
            <a:r>
              <a:rPr lang="en-US" sz="1050" dirty="0"/>
              <a:t> North Iowa</a:t>
            </a:r>
          </a:p>
          <a:p>
            <a:r>
              <a:rPr lang="en-US" sz="1050" dirty="0"/>
              <a:t>Scott Curtis, Vice President, </a:t>
            </a:r>
            <a:r>
              <a:rPr lang="en-US" sz="1050" dirty="0" err="1"/>
              <a:t>MercyOne</a:t>
            </a:r>
            <a:r>
              <a:rPr lang="en-US" sz="1050" dirty="0"/>
              <a:t> North Iowa</a:t>
            </a:r>
          </a:p>
          <a:p>
            <a:r>
              <a:rPr lang="en-US" sz="1050" dirty="0"/>
              <a:t>Ben Kofoot, Vice President, </a:t>
            </a:r>
            <a:r>
              <a:rPr lang="en-US" sz="1050" dirty="0" err="1"/>
              <a:t>MercyOne</a:t>
            </a:r>
            <a:r>
              <a:rPr lang="en-US" sz="1050" dirty="0"/>
              <a:t> North Iowa</a:t>
            </a:r>
          </a:p>
          <a:p>
            <a:r>
              <a:rPr lang="en-US" sz="1050" dirty="0"/>
              <a:t>Scott Sweet, WHKS &amp; Co.</a:t>
            </a:r>
          </a:p>
          <a:p>
            <a:r>
              <a:rPr lang="en-US" sz="1050" dirty="0"/>
              <a:t>Chase Holien, WHKS &amp; Co.</a:t>
            </a:r>
          </a:p>
          <a:p>
            <a:endParaRPr lang="en-US" sz="825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5372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500332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new in Mason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18300"/>
            <a:ext cx="6447501" cy="2141507"/>
          </a:xfrm>
        </p:spPr>
        <p:txBody>
          <a:bodyPr numCol="1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D3ECFB-8187-BDF2-919C-70BE3296EE07}"/>
              </a:ext>
            </a:extLst>
          </p:cNvPr>
          <p:cNvSpPr txBox="1">
            <a:spLocks/>
          </p:cNvSpPr>
          <p:nvPr/>
        </p:nvSpPr>
        <p:spPr>
          <a:xfrm>
            <a:off x="508001" y="1918299"/>
            <a:ext cx="7113731" cy="3625251"/>
          </a:xfrm>
          <a:prstGeom prst="rect">
            <a:avLst/>
          </a:prstGeom>
        </p:spPr>
        <p:txBody>
          <a:bodyPr vert="horz" lIns="68580" tIns="34290" rIns="68580" bIns="34290" numCol="1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/>
              <a:t>Several exciting projects in Mason City</a:t>
            </a:r>
          </a:p>
          <a:p>
            <a:pPr lvl="1"/>
            <a:r>
              <a:rPr lang="en-US" sz="1650" dirty="0"/>
              <a:t>Destination Iowa trail projects are underway across the city</a:t>
            </a:r>
          </a:p>
          <a:p>
            <a:pPr lvl="1"/>
            <a:r>
              <a:rPr lang="en-US" sz="1650" dirty="0"/>
              <a:t>Riverwalk along Willow Creek in the downtown area is underway</a:t>
            </a:r>
          </a:p>
          <a:p>
            <a:pPr lvl="1"/>
            <a:r>
              <a:rPr lang="en-US" sz="1650" dirty="0"/>
              <a:t>Proposed Hotel in the Southbridge Mall parking Lot</a:t>
            </a:r>
          </a:p>
          <a:p>
            <a:pPr lvl="1"/>
            <a:r>
              <a:rPr lang="en-US" sz="1650" dirty="0"/>
              <a:t>Developed 93 multi-unit and upper story living spaces in the vibrant downtown, creating a total of 228 new housing units downtown over a 3-year period</a:t>
            </a:r>
          </a:p>
          <a:p>
            <a:pPr lvl="1"/>
            <a:r>
              <a:rPr lang="en-US" sz="1650" dirty="0"/>
              <a:t>50,000 sq ft Amazon Last Mile Distribution Facility under construction</a:t>
            </a:r>
          </a:p>
          <a:p>
            <a:pPr lvl="1"/>
            <a:r>
              <a:rPr lang="en-US" sz="1650" dirty="0"/>
              <a:t>Reconstruction of about 1.5 miles of US 65 in South Portion of Mason City</a:t>
            </a:r>
          </a:p>
          <a:p>
            <a:pPr lvl="1"/>
            <a:r>
              <a:rPr lang="en-US" sz="1650" dirty="0"/>
              <a:t>New $18 million Airport Terminal opened on July 31</a:t>
            </a:r>
          </a:p>
          <a:p>
            <a:pPr lvl="1"/>
            <a:r>
              <a:rPr lang="en-US" sz="1650" dirty="0"/>
              <a:t>Several new Restaurants and Other Developments</a:t>
            </a:r>
          </a:p>
        </p:txBody>
      </p:sp>
    </p:spTree>
    <p:extLst>
      <p:ext uri="{BB962C8B-B14F-4D97-AF65-F5344CB8AC3E}">
        <p14:creationId xmlns:p14="http://schemas.microsoft.com/office/powerpoint/2010/main" val="405757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500332"/>
          </a:xfrm>
        </p:spPr>
        <p:txBody>
          <a:bodyPr>
            <a:normAutofit fontScale="90000"/>
          </a:bodyPr>
          <a:lstStyle/>
          <a:p>
            <a:r>
              <a:rPr lang="en-US" dirty="0"/>
              <a:t>IA 122 Projects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BAAFF0-2318-4369-8DAB-823560EE3CA8}"/>
              </a:ext>
            </a:extLst>
          </p:cNvPr>
          <p:cNvSpPr txBox="1"/>
          <p:nvPr/>
        </p:nvSpPr>
        <p:spPr>
          <a:xfrm>
            <a:off x="3751989" y="1927442"/>
            <a:ext cx="1640023" cy="300082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</a:rPr>
              <a:t>City of Mason City</a:t>
            </a:r>
          </a:p>
        </p:txBody>
      </p:sp>
      <p:pic>
        <p:nvPicPr>
          <p:cNvPr id="5" name="Picture 4" descr="A map of a construction site&#10;&#10;Description automatically generated">
            <a:extLst>
              <a:ext uri="{FF2B5EF4-FFF2-40B4-BE49-F238E27FC236}">
                <a16:creationId xmlns:a16="http://schemas.microsoft.com/office/drawing/2014/main" id="{68EB5FBE-82F1-0542-C8FC-9B31E62BC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3" y="2282900"/>
            <a:ext cx="8858444" cy="30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2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1111250"/>
            <a:ext cx="7244079" cy="50033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MercyOne</a:t>
            </a:r>
            <a:r>
              <a:rPr lang="en-US" dirty="0"/>
              <a:t> North Iowa Medical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18299"/>
            <a:ext cx="6447501" cy="3625251"/>
          </a:xfrm>
        </p:spPr>
        <p:txBody>
          <a:bodyPr numCol="1">
            <a:normAutofit/>
          </a:bodyPr>
          <a:lstStyle/>
          <a:p>
            <a:r>
              <a:rPr lang="en-US" sz="1800" dirty="0"/>
              <a:t>Regional teaching hospital located in Mason City</a:t>
            </a:r>
          </a:p>
          <a:p>
            <a:r>
              <a:rPr lang="en-US" sz="1800" dirty="0"/>
              <a:t>Largest provider of health care services in the North Iowa Region</a:t>
            </a:r>
          </a:p>
          <a:p>
            <a:r>
              <a:rPr lang="en-US" sz="1800" dirty="0"/>
              <a:t>Largest employer </a:t>
            </a:r>
            <a:r>
              <a:rPr lang="en-US" sz="1800"/>
              <a:t>in the Region</a:t>
            </a:r>
            <a:endParaRPr lang="en-US" sz="1800" dirty="0"/>
          </a:p>
          <a:p>
            <a:r>
              <a:rPr lang="en-US" sz="1800" dirty="0"/>
              <a:t>342 Beds serve more than 400,000 inpatients and outpatients each year</a:t>
            </a:r>
          </a:p>
        </p:txBody>
      </p:sp>
    </p:spTree>
    <p:extLst>
      <p:ext uri="{BB962C8B-B14F-4D97-AF65-F5344CB8AC3E}">
        <p14:creationId xmlns:p14="http://schemas.microsoft.com/office/powerpoint/2010/main" val="106947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765810"/>
            <a:ext cx="7063508" cy="500332"/>
          </a:xfrm>
        </p:spPr>
        <p:txBody>
          <a:bodyPr>
            <a:noAutofit/>
          </a:bodyPr>
          <a:lstStyle/>
          <a:p>
            <a:r>
              <a:rPr lang="en-US" dirty="0"/>
              <a:t>IA 122 Mercy Corridor Project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93744"/>
            <a:ext cx="7160492" cy="3649806"/>
          </a:xfrm>
        </p:spPr>
        <p:txBody>
          <a:bodyPr>
            <a:normAutofit/>
          </a:bodyPr>
          <a:lstStyle/>
          <a:p>
            <a:r>
              <a:rPr lang="en-US" sz="1800" dirty="0"/>
              <a:t>Presented at Iowa DOT Commissioners Meeting – August 8, 2023</a:t>
            </a:r>
          </a:p>
          <a:p>
            <a:r>
              <a:rPr lang="en-US" sz="1800" dirty="0"/>
              <a:t>Letting – January 2025</a:t>
            </a:r>
          </a:p>
          <a:p>
            <a:r>
              <a:rPr lang="en-US" sz="1800" dirty="0"/>
              <a:t>Construction – 2025 to 2026</a:t>
            </a:r>
          </a:p>
        </p:txBody>
      </p:sp>
      <p:pic>
        <p:nvPicPr>
          <p:cNvPr id="9" name="Picture 8" descr="A street with traffic lights and cars on it&#10;&#10;Description automatically generated">
            <a:extLst>
              <a:ext uri="{FF2B5EF4-FFF2-40B4-BE49-F238E27FC236}">
                <a16:creationId xmlns:a16="http://schemas.microsoft.com/office/drawing/2014/main" id="{925BABC3-F15D-1F80-752D-A16269D34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117" y="3125541"/>
            <a:ext cx="4317423" cy="325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8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C034F0-CDC6-49EA-A617-88BECB02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IA 122 Mercy Corridor Iowa DOT and City of Mason City Partnership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FB437A-C0B4-491C-92FA-98278897E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000" y="2213263"/>
            <a:ext cx="6447104" cy="2943875"/>
          </a:xfrm>
        </p:spPr>
        <p:txBody>
          <a:bodyPr/>
          <a:lstStyle/>
          <a:p>
            <a:r>
              <a:rPr lang="en-US" sz="1800" dirty="0"/>
              <a:t>City is leading the design of the Mercy Corridor project, with assistance from the DOT</a:t>
            </a:r>
          </a:p>
          <a:p>
            <a:pPr lvl="1"/>
            <a:r>
              <a:rPr lang="en-US" sz="1800" dirty="0"/>
              <a:t>City is funding the design fees</a:t>
            </a:r>
          </a:p>
          <a:p>
            <a:pPr lvl="1"/>
            <a:r>
              <a:rPr lang="en-US" sz="1800" dirty="0"/>
              <a:t>City and DOT will fund construction of the project</a:t>
            </a:r>
          </a:p>
          <a:p>
            <a:pPr lvl="2"/>
            <a:r>
              <a:rPr lang="en-US" sz="1800" dirty="0"/>
              <a:t>DOT responsible for 60% of Participating Items</a:t>
            </a:r>
          </a:p>
          <a:p>
            <a:pPr lvl="2"/>
            <a:r>
              <a:rPr lang="en-US" sz="1800" dirty="0"/>
              <a:t>City responsible for 40% of Participating Items and 100% of Non-Participating Item</a:t>
            </a:r>
          </a:p>
          <a:p>
            <a:r>
              <a:rPr lang="en-US" sz="1800" dirty="0"/>
              <a:t>Total Project Cost is estimated to be $12,620,000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9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500332"/>
          </a:xfrm>
        </p:spPr>
        <p:txBody>
          <a:bodyPr>
            <a:normAutofit fontScale="90000"/>
          </a:bodyPr>
          <a:lstStyle/>
          <a:p>
            <a:r>
              <a:rPr lang="en-US" dirty="0"/>
              <a:t>IA 122 West Section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918300"/>
            <a:ext cx="6447501" cy="2141507"/>
          </a:xfrm>
        </p:spPr>
        <p:txBody>
          <a:bodyPr numCol="1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computer screen shot of a map&#10;&#10;Description automatically generated">
            <a:extLst>
              <a:ext uri="{FF2B5EF4-FFF2-40B4-BE49-F238E27FC236}">
                <a16:creationId xmlns:a16="http://schemas.microsoft.com/office/drawing/2014/main" id="{625A72BA-7629-2C45-99C8-C8E9EEF3B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82" t="44420" r="48787" b="29034"/>
          <a:stretch/>
        </p:blipFill>
        <p:spPr>
          <a:xfrm>
            <a:off x="3380897" y="3524566"/>
            <a:ext cx="5255103" cy="2141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1A2B1B-446B-2194-F5C0-C02F390DC475}"/>
              </a:ext>
            </a:extLst>
          </p:cNvPr>
          <p:cNvSpPr txBox="1"/>
          <p:nvPr/>
        </p:nvSpPr>
        <p:spPr>
          <a:xfrm>
            <a:off x="508000" y="2056211"/>
            <a:ext cx="5214422" cy="10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Future reconstruction to urbanize with roundabouts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Approximately 2.6 miles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Presented to Commission on October 11, 2022</a:t>
            </a:r>
          </a:p>
        </p:txBody>
      </p:sp>
    </p:spTree>
    <p:extLst>
      <p:ext uri="{BB962C8B-B14F-4D97-AF65-F5344CB8AC3E}">
        <p14:creationId xmlns:p14="http://schemas.microsoft.com/office/powerpoint/2010/main" val="115507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9906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Grant and Funding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786" y="2469899"/>
            <a:ext cx="2848669" cy="291058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200" dirty="0"/>
              <a:t>The US Department of Transportation recently awarded Mason City an SS4A Grant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Safe Streets and Roads for All (SS4A) Grants provide funds to prevent roadway deaths and serious injuries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Mason City has been awarded $200,000 to develop a City-Wide Comprehensive Safety Plan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Mason City will contribute $40,000 to the development of the Comprehensive Safety Plan</a:t>
            </a:r>
          </a:p>
          <a:p>
            <a:pPr>
              <a:lnSpc>
                <a:spcPct val="90000"/>
              </a:lnSpc>
            </a:pPr>
            <a:endParaRPr lang="en-US" sz="975" dirty="0"/>
          </a:p>
          <a:p>
            <a:pPr>
              <a:lnSpc>
                <a:spcPct val="90000"/>
              </a:lnSpc>
            </a:pPr>
            <a:endParaRPr lang="en-US" sz="975" dirty="0"/>
          </a:p>
          <a:p>
            <a:pPr marL="0" indent="0">
              <a:lnSpc>
                <a:spcPct val="90000"/>
              </a:lnSpc>
              <a:buNone/>
            </a:pPr>
            <a:endParaRPr lang="en-US" sz="975" dirty="0"/>
          </a:p>
        </p:txBody>
      </p:sp>
      <p:pic>
        <p:nvPicPr>
          <p:cNvPr id="5" name="Picture 4" descr="A logo and a symbol&#10;&#10;Description automatically generated with medium confidence">
            <a:extLst>
              <a:ext uri="{FF2B5EF4-FFF2-40B4-BE49-F238E27FC236}">
                <a16:creationId xmlns:a16="http://schemas.microsoft.com/office/drawing/2014/main" id="{7330ED2F-8C1E-3C51-6AB1-9E59C0234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4" y="2694958"/>
            <a:ext cx="3962467" cy="201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1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500332"/>
          </a:xfrm>
        </p:spPr>
        <p:txBody>
          <a:bodyPr>
            <a:normAutofit fontScale="90000"/>
          </a:bodyPr>
          <a:lstStyle/>
          <a:p>
            <a:r>
              <a:rPr lang="en-US" dirty="0"/>
              <a:t>Grant and Funding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18299"/>
            <a:ext cx="6786418" cy="35540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SS4A grant and subsequent Action Plan will evaluate Mason City’s streets across the entire jurisdiction</a:t>
            </a:r>
          </a:p>
          <a:p>
            <a:pPr lvl="1"/>
            <a:r>
              <a:rPr lang="en-US" dirty="0"/>
              <a:t>Safety Impact – Which Mason City Streets can be improved?</a:t>
            </a:r>
          </a:p>
          <a:p>
            <a:pPr lvl="1"/>
            <a:r>
              <a:rPr lang="en-US" dirty="0"/>
              <a:t>Equity – How to address transportation insecurity by increasing street safety for all users, motorized and non-motorized?</a:t>
            </a:r>
          </a:p>
          <a:p>
            <a:pPr lvl="1"/>
            <a:endParaRPr lang="en-US" dirty="0"/>
          </a:p>
          <a:p>
            <a:r>
              <a:rPr lang="en-US" dirty="0"/>
              <a:t>The IA 122 West corridor is identified as a priority improvement in the SS4A Application</a:t>
            </a:r>
          </a:p>
          <a:p>
            <a:pPr lvl="1"/>
            <a:r>
              <a:rPr lang="en-US" dirty="0"/>
              <a:t>A dedicated portion of the Action Plan will focus on the IA 122 West Corridor</a:t>
            </a:r>
          </a:p>
          <a:p>
            <a:pPr lvl="1"/>
            <a:r>
              <a:rPr lang="en-US" dirty="0"/>
              <a:t>Plan to use the Action Plan to bolster the IA 122 West application for SS4A Implementation funds in the future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292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15AEF79C6ABF49B56884E78F59E394" ma:contentTypeVersion="15" ma:contentTypeDescription="Create a new document." ma:contentTypeScope="" ma:versionID="f5fe6e59f7346917e7e0b5a85bb48fdd">
  <xsd:schema xmlns:xsd="http://www.w3.org/2001/XMLSchema" xmlns:xs="http://www.w3.org/2001/XMLSchema" xmlns:p="http://schemas.microsoft.com/office/2006/metadata/properties" xmlns:ns2="9e7ec0a4-de5e-4b08-9fd1-156fa0152b14" xmlns:ns3="d217a55c-0fc4-4ce7-afd7-830d1294e32d" targetNamespace="http://schemas.microsoft.com/office/2006/metadata/properties" ma:root="true" ma:fieldsID="8218a529f99130c3353fd2a59ea42e27" ns2:_="" ns3:_="">
    <xsd:import namespace="9e7ec0a4-de5e-4b08-9fd1-156fa0152b14"/>
    <xsd:import namespace="d217a55c-0fc4-4ce7-afd7-830d1294e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ec0a4-de5e-4b08-9fd1-156fa0152b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650c8f4-baaf-4fd8-aca8-2ebd1f5b1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7a55c-0fc4-4ce7-afd7-830d1294e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050d51f-370c-4c7b-b068-d145414ab13e}" ma:internalName="TaxCatchAll" ma:showField="CatchAllData" ma:web="d217a55c-0fc4-4ce7-afd7-830d1294e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17a55c-0fc4-4ce7-afd7-830d1294e32d" xsi:nil="true"/>
    <lcf76f155ced4ddcb4097134ff3c332f xmlns="9e7ec0a4-de5e-4b08-9fd1-156fa0152b1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B7F567-8145-4162-9C81-F14CB2AF9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ec0a4-de5e-4b08-9fd1-156fa0152b14"/>
    <ds:schemaRef ds:uri="d217a55c-0fc4-4ce7-afd7-830d1294e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5AECDF-0752-4AC0-890F-4CB498020C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252BA5-812D-4802-A1B4-2272F8DC6D2E}">
  <ds:schemaRefs>
    <ds:schemaRef ds:uri="http://purl.org/dc/dcmitype/"/>
    <ds:schemaRef ds:uri="http://schemas.microsoft.com/office/infopath/2007/PartnerControls"/>
    <ds:schemaRef ds:uri="9e7ec0a4-de5e-4b08-9fd1-156fa0152b14"/>
    <ds:schemaRef ds:uri="http://schemas.microsoft.com/office/2006/documentManagement/types"/>
    <ds:schemaRef ds:uri="http://schemas.microsoft.com/office/2006/metadata/properties"/>
    <ds:schemaRef ds:uri="d217a55c-0fc4-4ce7-afd7-830d1294e32d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1574</TotalTime>
  <Words>1107</Words>
  <Application>Microsoft Office PowerPoint</Application>
  <PresentationFormat>On-screen Show (4:3)</PresentationFormat>
  <Paragraphs>143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Wingdings 3</vt:lpstr>
      <vt:lpstr>Facet</vt:lpstr>
      <vt:lpstr>Iowa Highway 122 West Corridor</vt:lpstr>
      <vt:lpstr>What’s new in Mason City</vt:lpstr>
      <vt:lpstr>IA 122 Projects</vt:lpstr>
      <vt:lpstr>MercyOne North Iowa Medical Center</vt:lpstr>
      <vt:lpstr>IA 122 Mercy Corridor Project Schedule</vt:lpstr>
      <vt:lpstr>IA 122 Mercy Corridor Iowa DOT and City of Mason City Partnership</vt:lpstr>
      <vt:lpstr>IA 122 West Section Project</vt:lpstr>
      <vt:lpstr>Grant and Funding Opportunities</vt:lpstr>
      <vt:lpstr>Grant and Funding Opportunities</vt:lpstr>
      <vt:lpstr>Grant and Funding Opportunities</vt:lpstr>
      <vt:lpstr>IA 122 West Section Project Location</vt:lpstr>
      <vt:lpstr>IA 122 West Section Study and Proposed Project</vt:lpstr>
      <vt:lpstr>IA 122 West Section Existing Project Corridor Overview</vt:lpstr>
      <vt:lpstr>IA 122 West Project Scope</vt:lpstr>
      <vt:lpstr>IA 122 West Section Reconstruction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Saylor</dc:creator>
  <cp:lastModifiedBy>Anderson, Stuart</cp:lastModifiedBy>
  <cp:revision>83</cp:revision>
  <cp:lastPrinted>2022-09-27T22:05:19Z</cp:lastPrinted>
  <dcterms:created xsi:type="dcterms:W3CDTF">2020-07-15T18:04:09Z</dcterms:created>
  <dcterms:modified xsi:type="dcterms:W3CDTF">2024-10-01T21:43:19Z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0x0101009615AEF79C6ABF49B56884E78F59E394</vt:lpwstr>
  </property>
</Properties>
</file>