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6" r:id="rId2"/>
    <p:sldId id="258" r:id="rId3"/>
    <p:sldId id="264" r:id="rId4"/>
    <p:sldId id="260" r:id="rId5"/>
    <p:sldId id="263" r:id="rId6"/>
    <p:sldId id="265" r:id="rId7"/>
    <p:sldId id="261" r:id="rId8"/>
    <p:sldId id="266" r:id="rId9"/>
    <p:sldId id="267" r:id="rId10"/>
    <p:sldId id="268" r:id="rId11"/>
    <p:sldId id="259" r:id="rId12"/>
    <p:sldId id="269" r:id="rId1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FA12830-93FF-4374-8DD6-A158257C770D}" v="1" dt="2024-09-30T20:42:24.07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4" d="100"/>
          <a:sy n="104" d="100"/>
        </p:scale>
        <p:origin x="174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3FA5AE-A81A-4B68-9118-F6A4155566AC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27354E-11BA-4140-8729-F8F26FD832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0990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27354E-11BA-4140-8729-F8F26FD8327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8712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27354E-11BA-4140-8729-F8F26FD8327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91801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27354E-11BA-4140-8729-F8F26FD8327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7232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7F8334-30D8-07F9-A212-89396DC409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ED63A75-53ED-544F-32B7-4EA5E91ED6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5DE141-9706-C8DE-B39A-CA5CE63210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7C545F-E85A-4A83-8F7B-ABC3F6E50587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4BD896-6787-5EF1-7694-0512676592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FDF02C-56D6-635C-BC82-3CFA9C6ED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EE7E0-A25B-4485-A15D-CC06A99C31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471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BAD605-0941-1D9F-A556-7D451E63D5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EBD88AB-F265-3266-8829-7C99B9DCB9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0DCB85-BC5E-E9F7-5521-72844BD9D6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7C545F-E85A-4A83-8F7B-ABC3F6E50587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A63367-078C-1B1E-49B9-2273BD3AFC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06E8B0-8579-9CF8-1CFD-525CF1B37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EE7E0-A25B-4485-A15D-CC06A99C31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301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2D9110D-79FF-1042-CDE7-70C8B337B75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2B88B6F-9F33-DE0E-D99F-26E6650ACF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EB81D7-D7F0-31F8-D7FA-42296B7EFF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7C545F-E85A-4A83-8F7B-ABC3F6E50587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C5BD98-65DE-4384-8B4A-60017AF757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D0E18D-3BDD-E423-2702-642060D1ED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EE7E0-A25B-4485-A15D-CC06A99C31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750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F26056-90B3-C72C-6D68-1E3AFD7F67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91A178-BBBD-4E71-5A76-E4E1531C24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11D2E9-4246-A824-D551-0F855C36B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7C545F-E85A-4A83-8F7B-ABC3F6E50587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3EC241-67B3-E216-B267-8B57D747A4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4D1D5E-415D-E24B-610F-A8CAC98F2D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EE7E0-A25B-4485-A15D-CC06A99C31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884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FCB9CA-EED3-D1D0-5133-6996EA81F2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CBCEAF-29F5-E3DF-B3FA-6F9351379E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E61E72-5934-8032-92E5-369BA7679C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7C545F-E85A-4A83-8F7B-ABC3F6E50587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8F0118-45A9-2933-0D62-32848496EA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BA771C-6541-EC6F-5FE2-3E0E99BF3A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EE7E0-A25B-4485-A15D-CC06A99C31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365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EE68B2-6DD8-C9EF-8ED9-6525163F52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00EA4E-4213-0172-DACD-7F8E05B3D2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E884C82-2E60-1569-1982-7914249720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24BBEF-F086-BAAB-9CBE-5B133CA07F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7C545F-E85A-4A83-8F7B-ABC3F6E50587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0FDDF7-493E-45EE-E17D-D48075D34E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EE27CE-4B26-158F-74D2-AFF8A4978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EE7E0-A25B-4485-A15D-CC06A99C31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522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0BBE49-513F-A633-CC93-11C1823A91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92C010-B952-FB21-71E9-C6B64C051A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410A097-5BEA-1A7A-4D41-165624466D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578FE06-6FEA-C00A-C3A5-46DBDEBA0C6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DDCB071-AD73-F2F7-0E79-E5C1947CAB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D9B0ADD-9710-DDE8-6E8A-22E5A01B6F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7C545F-E85A-4A83-8F7B-ABC3F6E50587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4E0DE9C-876B-762C-DE9B-9462AF4C73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BA85A8C-1D7A-E6D4-3284-8C022E0789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EE7E0-A25B-4485-A15D-CC06A99C31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019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1FD66E-0AFE-ABD3-8D9E-4A13DF5763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6C38A57-D59A-1C66-6646-4425EF83BE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7C545F-E85A-4A83-8F7B-ABC3F6E50587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0133EEE-480E-98EC-C099-BF9980BC8D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36AE994-5DE4-E3C2-0315-8CD0EBE9C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EE7E0-A25B-4485-A15D-CC06A99C31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677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B3BE952-BDD1-EB1B-CF3A-2C92C16587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7C545F-E85A-4A83-8F7B-ABC3F6E50587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C7AB3E-A2F0-1C43-0CFE-F5974AB594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6F24E0-8EA8-7EAC-7BF1-05CDCA1439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EE7E0-A25B-4485-A15D-CC06A99C31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440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37E0A6-BF81-0073-C092-D04C20A0CD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0CF2F7-E32F-D3BB-EA86-2B4C6FFE17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852D3B-C3E4-54D8-1764-60FF9C07D9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0BF909-988F-3DAE-1605-EBBA566DE9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7C545F-E85A-4A83-8F7B-ABC3F6E50587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67740A-FD16-DB82-D123-47C9D8538F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CC177C-6235-BC9D-BBB2-B6F227A729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EE7E0-A25B-4485-A15D-CC06A99C31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30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88CEB4-9EF9-6424-D98A-E03F95A335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B7D6162-1367-2A0B-DB01-AF2993E6409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16EC5E-1681-E1A2-9077-A00590A52A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03921D-1806-36D0-D5E1-35B86BC700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7C545F-E85A-4A83-8F7B-ABC3F6E50587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C2DB4C-FACA-6421-3B8F-2658D43CA9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B96474-2B82-BC06-5A5A-DEBCE4923D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EE7E0-A25B-4485-A15D-CC06A99C31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020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84FDA3C-2672-8770-CB66-40CA701D23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3EC0C5-8607-6716-E3DD-F57A44B0FD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37E7ED-0450-B20A-0C10-E11B4A4DD35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D7C545F-E85A-4A83-8F7B-ABC3F6E50587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50D41A-49EF-5A94-B05A-6D78E37EA8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721872-E95C-0EFA-5A47-83FD8510AE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35EE7E0-A25B-4485-A15D-CC06A99C31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990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microsoft.com/office/2007/relationships/hdphoto" Target="../media/hdphoto2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089EED9-F54D-4F20-A2C6-949DE41769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57250"/>
            <a:ext cx="9144000" cy="51435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E46F721-3785-414D-8697-16AF490E68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2000" y="857250"/>
            <a:ext cx="4572000" cy="51435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8C498C2-F54A-4678-002E-8ECB6532F9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48140" y="1349237"/>
            <a:ext cx="3819847" cy="1785511"/>
          </a:xfrm>
        </p:spPr>
        <p:txBody>
          <a:bodyPr anchor="b">
            <a:normAutofit fontScale="90000"/>
          </a:bodyPr>
          <a:lstStyle/>
          <a:p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Iowa Transportation Commission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75B8A68-F677-2C7F-A6AD-1189EA95EA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72213" y="3283667"/>
            <a:ext cx="2171700" cy="967257"/>
          </a:xfrm>
        </p:spPr>
        <p:txBody>
          <a:bodyPr anchor="t">
            <a:normAutofit fontScale="92500" lnSpcReduction="10000"/>
          </a:bodyPr>
          <a:lstStyle/>
          <a:p>
            <a:r>
              <a:rPr lang="en-US" sz="15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Public Input Meeting</a:t>
            </a:r>
          </a:p>
          <a:p>
            <a:r>
              <a:rPr lang="en-US" sz="13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October 8</a:t>
            </a:r>
            <a:r>
              <a:rPr lang="en-US" sz="1350" baseline="30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th</a:t>
            </a:r>
            <a:r>
              <a:rPr lang="en-US" sz="13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2024</a:t>
            </a:r>
          </a:p>
          <a:p>
            <a:r>
              <a:rPr lang="en-US" sz="27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Decorah</a:t>
            </a:r>
            <a:endParaRPr lang="en-US" sz="1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6" name="Picture 5" descr="A logo for a company&#10;&#10;Description automatically generated">
            <a:extLst>
              <a:ext uri="{FF2B5EF4-FFF2-40B4-BE49-F238E27FC236}">
                <a16:creationId xmlns:a16="http://schemas.microsoft.com/office/drawing/2014/main" id="{0F449E4A-6AAD-3A00-28EF-2B296C674E36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6670" y="4356730"/>
            <a:ext cx="2959856" cy="1644021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083141B2-F1B1-31D2-B543-A3A55F8066BE}"/>
              </a:ext>
            </a:extLst>
          </p:cNvPr>
          <p:cNvGrpSpPr/>
          <p:nvPr/>
        </p:nvGrpSpPr>
        <p:grpSpPr>
          <a:xfrm>
            <a:off x="15" y="857251"/>
            <a:ext cx="5749180" cy="5143499"/>
            <a:chOff x="20" y="1"/>
            <a:chExt cx="7665573" cy="6857999"/>
          </a:xfrm>
        </p:grpSpPr>
        <p:pic>
          <p:nvPicPr>
            <p:cNvPr id="4" name="Picture 3" descr="A river with trees and hills&#10;&#10;Description automatically generated">
              <a:extLst>
                <a:ext uri="{FF2B5EF4-FFF2-40B4-BE49-F238E27FC236}">
                  <a16:creationId xmlns:a16="http://schemas.microsoft.com/office/drawing/2014/main" id="{2594957E-D724-F4CA-89BA-FE7E7472714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316"/>
            <a:stretch/>
          </p:blipFill>
          <p:spPr>
            <a:xfrm>
              <a:off x="20" y="1"/>
              <a:ext cx="7665573" cy="6857999"/>
            </a:xfrm>
            <a:custGeom>
              <a:avLst/>
              <a:gdLst/>
              <a:ahLst/>
              <a:cxnLst/>
              <a:rect l="l" t="t" r="r" b="b"/>
              <a:pathLst>
                <a:path w="7665593" h="6857999">
                  <a:moveTo>
                    <a:pt x="0" y="0"/>
                  </a:moveTo>
                  <a:lnTo>
                    <a:pt x="7363783" y="0"/>
                  </a:lnTo>
                  <a:lnTo>
                    <a:pt x="7372954" y="18152"/>
                  </a:lnTo>
                  <a:cubicBezTo>
                    <a:pt x="7378508" y="27417"/>
                    <a:pt x="7383821" y="35694"/>
                    <a:pt x="7386404" y="41707"/>
                  </a:cubicBezTo>
                  <a:lnTo>
                    <a:pt x="7389058" y="60832"/>
                  </a:lnTo>
                  <a:lnTo>
                    <a:pt x="7394074" y="60137"/>
                  </a:lnTo>
                  <a:lnTo>
                    <a:pt x="7394443" y="67241"/>
                  </a:lnTo>
                  <a:lnTo>
                    <a:pt x="7394565" y="83099"/>
                  </a:lnTo>
                  <a:cubicBezTo>
                    <a:pt x="7395324" y="92994"/>
                    <a:pt x="7394122" y="120511"/>
                    <a:pt x="7395957" y="130584"/>
                  </a:cubicBezTo>
                  <a:cubicBezTo>
                    <a:pt x="7401306" y="133490"/>
                    <a:pt x="7404223" y="137975"/>
                    <a:pt x="7405574" y="143540"/>
                  </a:cubicBezTo>
                  <a:lnTo>
                    <a:pt x="7405725" y="155795"/>
                  </a:lnTo>
                  <a:lnTo>
                    <a:pt x="7418615" y="226869"/>
                  </a:lnTo>
                  <a:lnTo>
                    <a:pt x="7419579" y="236641"/>
                  </a:lnTo>
                  <a:lnTo>
                    <a:pt x="7423900" y="241933"/>
                  </a:lnTo>
                  <a:cubicBezTo>
                    <a:pt x="7424763" y="245974"/>
                    <a:pt x="7424206" y="257579"/>
                    <a:pt x="7424760" y="260885"/>
                  </a:cubicBezTo>
                  <a:cubicBezTo>
                    <a:pt x="7425580" y="261177"/>
                    <a:pt x="7426400" y="261469"/>
                    <a:pt x="7427220" y="261761"/>
                  </a:cubicBezTo>
                  <a:cubicBezTo>
                    <a:pt x="7431152" y="272291"/>
                    <a:pt x="7444241" y="311893"/>
                    <a:pt x="7448344" y="324055"/>
                  </a:cubicBezTo>
                  <a:cubicBezTo>
                    <a:pt x="7444563" y="326484"/>
                    <a:pt x="7450535" y="331924"/>
                    <a:pt x="7451833" y="334727"/>
                  </a:cubicBezTo>
                  <a:cubicBezTo>
                    <a:pt x="7449286" y="335161"/>
                    <a:pt x="7448510" y="341947"/>
                    <a:pt x="7450776" y="343948"/>
                  </a:cubicBezTo>
                  <a:cubicBezTo>
                    <a:pt x="7463202" y="391652"/>
                    <a:pt x="7437523" y="367773"/>
                    <a:pt x="7453791" y="395003"/>
                  </a:cubicBezTo>
                  <a:cubicBezTo>
                    <a:pt x="7454869" y="399820"/>
                    <a:pt x="7453841" y="403723"/>
                    <a:pt x="7451939" y="407147"/>
                  </a:cubicBezTo>
                  <a:lnTo>
                    <a:pt x="7448030" y="412254"/>
                  </a:lnTo>
                  <a:lnTo>
                    <a:pt x="7455416" y="432021"/>
                  </a:lnTo>
                  <a:cubicBezTo>
                    <a:pt x="7457991" y="441758"/>
                    <a:pt x="7459699" y="452007"/>
                    <a:pt x="7460479" y="462523"/>
                  </a:cubicBezTo>
                  <a:cubicBezTo>
                    <a:pt x="7455275" y="464882"/>
                    <a:pt x="7462669" y="473136"/>
                    <a:pt x="7464133" y="477020"/>
                  </a:cubicBezTo>
                  <a:cubicBezTo>
                    <a:pt x="7460734" y="477060"/>
                    <a:pt x="7459104" y="485663"/>
                    <a:pt x="7461914" y="488716"/>
                  </a:cubicBezTo>
                  <a:cubicBezTo>
                    <a:pt x="7474065" y="552879"/>
                    <a:pt x="7442314" y="516775"/>
                    <a:pt x="7461353" y="555280"/>
                  </a:cubicBezTo>
                  <a:cubicBezTo>
                    <a:pt x="7462345" y="561721"/>
                    <a:pt x="7460642" y="566553"/>
                    <a:pt x="7457829" y="570585"/>
                  </a:cubicBezTo>
                  <a:lnTo>
                    <a:pt x="7450804" y="577839"/>
                  </a:lnTo>
                  <a:lnTo>
                    <a:pt x="7453309" y="583524"/>
                  </a:lnTo>
                  <a:cubicBezTo>
                    <a:pt x="7453505" y="604977"/>
                    <a:pt x="7446306" y="611303"/>
                    <a:pt x="7453558" y="623785"/>
                  </a:cubicBezTo>
                  <a:cubicBezTo>
                    <a:pt x="7438483" y="642230"/>
                    <a:pt x="7452055" y="636019"/>
                    <a:pt x="7454362" y="650049"/>
                  </a:cubicBezTo>
                  <a:cubicBezTo>
                    <a:pt x="7457368" y="661117"/>
                    <a:pt x="7463152" y="640798"/>
                    <a:pt x="7464006" y="651645"/>
                  </a:cubicBezTo>
                  <a:cubicBezTo>
                    <a:pt x="7460114" y="663380"/>
                    <a:pt x="7472201" y="662829"/>
                    <a:pt x="7467442" y="675032"/>
                  </a:cubicBezTo>
                  <a:cubicBezTo>
                    <a:pt x="7458335" y="672068"/>
                    <a:pt x="7469207" y="699114"/>
                    <a:pt x="7461251" y="699956"/>
                  </a:cubicBezTo>
                  <a:cubicBezTo>
                    <a:pt x="7472628" y="710321"/>
                    <a:pt x="7458614" y="715529"/>
                    <a:pt x="7462119" y="729331"/>
                  </a:cubicBezTo>
                  <a:cubicBezTo>
                    <a:pt x="7466423" y="735831"/>
                    <a:pt x="7467162" y="740521"/>
                    <a:pt x="7462533" y="746910"/>
                  </a:cubicBezTo>
                  <a:cubicBezTo>
                    <a:pt x="7483486" y="776851"/>
                    <a:pt x="7463470" y="765024"/>
                    <a:pt x="7471529" y="793043"/>
                  </a:cubicBezTo>
                  <a:cubicBezTo>
                    <a:pt x="7480002" y="817184"/>
                    <a:pt x="7485500" y="844550"/>
                    <a:pt x="7505730" y="867898"/>
                  </a:cubicBezTo>
                  <a:cubicBezTo>
                    <a:pt x="7511461" y="872184"/>
                    <a:pt x="7513630" y="882707"/>
                    <a:pt x="7510576" y="891400"/>
                  </a:cubicBezTo>
                  <a:cubicBezTo>
                    <a:pt x="7510049" y="892894"/>
                    <a:pt x="7509385" y="894278"/>
                    <a:pt x="7508604" y="895508"/>
                  </a:cubicBezTo>
                  <a:cubicBezTo>
                    <a:pt x="7511698" y="915692"/>
                    <a:pt x="7525520" y="989520"/>
                    <a:pt x="7529143" y="1012510"/>
                  </a:cubicBezTo>
                  <a:cubicBezTo>
                    <a:pt x="7521781" y="1014371"/>
                    <a:pt x="7535067" y="1025997"/>
                    <a:pt x="7530347" y="1033444"/>
                  </a:cubicBezTo>
                  <a:cubicBezTo>
                    <a:pt x="7526204" y="1038777"/>
                    <a:pt x="7529270" y="1043549"/>
                    <a:pt x="7529596" y="1049120"/>
                  </a:cubicBezTo>
                  <a:cubicBezTo>
                    <a:pt x="7526339" y="1056460"/>
                    <a:pt x="7532220" y="1080398"/>
                    <a:pt x="7536437" y="1086639"/>
                  </a:cubicBezTo>
                  <a:cubicBezTo>
                    <a:pt x="7551094" y="1101553"/>
                    <a:pt x="7540210" y="1135442"/>
                    <a:pt x="7551438" y="1147834"/>
                  </a:cubicBezTo>
                  <a:cubicBezTo>
                    <a:pt x="7553086" y="1152330"/>
                    <a:pt x="7553752" y="1156729"/>
                    <a:pt x="7553808" y="1161047"/>
                  </a:cubicBezTo>
                  <a:lnTo>
                    <a:pt x="7552572" y="1173130"/>
                  </a:lnTo>
                  <a:lnTo>
                    <a:pt x="7549434" y="1176566"/>
                  </a:lnTo>
                  <a:lnTo>
                    <a:pt x="7550211" y="1183950"/>
                  </a:lnTo>
                  <a:lnTo>
                    <a:pt x="7549733" y="1186066"/>
                  </a:lnTo>
                  <a:cubicBezTo>
                    <a:pt x="7548807" y="1190108"/>
                    <a:pt x="7548001" y="1194099"/>
                    <a:pt x="7547683" y="1198047"/>
                  </a:cubicBezTo>
                  <a:cubicBezTo>
                    <a:pt x="7563423" y="1192855"/>
                    <a:pt x="7547566" y="1230782"/>
                    <a:pt x="7560295" y="1219849"/>
                  </a:cubicBezTo>
                  <a:cubicBezTo>
                    <a:pt x="7561281" y="1240644"/>
                    <a:pt x="7573138" y="1224782"/>
                    <a:pt x="7561835" y="1249779"/>
                  </a:cubicBezTo>
                  <a:cubicBezTo>
                    <a:pt x="7574707" y="1282065"/>
                    <a:pt x="7569916" y="1332957"/>
                    <a:pt x="7589445" y="1358245"/>
                  </a:cubicBezTo>
                  <a:cubicBezTo>
                    <a:pt x="7581989" y="1355103"/>
                    <a:pt x="7576204" y="1368711"/>
                    <a:pt x="7579904" y="1378136"/>
                  </a:cubicBezTo>
                  <a:cubicBezTo>
                    <a:pt x="7550647" y="1367117"/>
                    <a:pt x="7606267" y="1415404"/>
                    <a:pt x="7586303" y="1423699"/>
                  </a:cubicBezTo>
                  <a:cubicBezTo>
                    <a:pt x="7604838" y="1424108"/>
                    <a:pt x="7636267" y="1466352"/>
                    <a:pt x="7621059" y="1486236"/>
                  </a:cubicBezTo>
                  <a:cubicBezTo>
                    <a:pt x="7624771" y="1516526"/>
                    <a:pt x="7640092" y="1537976"/>
                    <a:pt x="7633966" y="1569734"/>
                  </a:cubicBezTo>
                  <a:cubicBezTo>
                    <a:pt x="7636447" y="1570719"/>
                    <a:pt x="7638522" y="1572334"/>
                    <a:pt x="7640304" y="1574384"/>
                  </a:cubicBezTo>
                  <a:lnTo>
                    <a:pt x="7644628" y="1581242"/>
                  </a:lnTo>
                  <a:lnTo>
                    <a:pt x="7644313" y="1582567"/>
                  </a:lnTo>
                  <a:cubicBezTo>
                    <a:pt x="7644257" y="1587776"/>
                    <a:pt x="7645302" y="1590443"/>
                    <a:pt x="7646831" y="1591983"/>
                  </a:cubicBezTo>
                  <a:cubicBezTo>
                    <a:pt x="7647577" y="1592347"/>
                    <a:pt x="7648323" y="1592711"/>
                    <a:pt x="7649069" y="1593074"/>
                  </a:cubicBezTo>
                  <a:lnTo>
                    <a:pt x="7651326" y="1599230"/>
                  </a:lnTo>
                  <a:lnTo>
                    <a:pt x="7657195" y="1610539"/>
                  </a:lnTo>
                  <a:lnTo>
                    <a:pt x="7656957" y="1613422"/>
                  </a:lnTo>
                  <a:lnTo>
                    <a:pt x="7663730" y="1631673"/>
                  </a:lnTo>
                  <a:lnTo>
                    <a:pt x="7663189" y="1632289"/>
                  </a:lnTo>
                  <a:cubicBezTo>
                    <a:pt x="7662131" y="1634085"/>
                    <a:pt x="7661641" y="1636199"/>
                    <a:pt x="7662326" y="1639024"/>
                  </a:cubicBezTo>
                  <a:cubicBezTo>
                    <a:pt x="7651979" y="1640024"/>
                    <a:pt x="7659188" y="1642819"/>
                    <a:pt x="7662125" y="1651067"/>
                  </a:cubicBezTo>
                  <a:cubicBezTo>
                    <a:pt x="7646711" y="1654462"/>
                    <a:pt x="7660667" y="1674670"/>
                    <a:pt x="7653812" y="1683345"/>
                  </a:cubicBezTo>
                  <a:cubicBezTo>
                    <a:pt x="7656316" y="1689330"/>
                    <a:pt x="7658683" y="1695719"/>
                    <a:pt x="7660803" y="1702414"/>
                  </a:cubicBezTo>
                  <a:lnTo>
                    <a:pt x="7661867" y="1756201"/>
                  </a:lnTo>
                  <a:lnTo>
                    <a:pt x="7649453" y="1812530"/>
                  </a:lnTo>
                  <a:cubicBezTo>
                    <a:pt x="7649183" y="1833366"/>
                    <a:pt x="7644573" y="1851408"/>
                    <a:pt x="7647823" y="1869041"/>
                  </a:cubicBezTo>
                  <a:cubicBezTo>
                    <a:pt x="7644238" y="1876204"/>
                    <a:pt x="7642789" y="1882956"/>
                    <a:pt x="7648156" y="1889503"/>
                  </a:cubicBezTo>
                  <a:cubicBezTo>
                    <a:pt x="7646365" y="1908946"/>
                    <a:pt x="7638702" y="1913653"/>
                    <a:pt x="7644679" y="1925974"/>
                  </a:cubicBezTo>
                  <a:cubicBezTo>
                    <a:pt x="7632281" y="1936898"/>
                    <a:pt x="7637013" y="1937545"/>
                    <a:pt x="7640564" y="1942678"/>
                  </a:cubicBezTo>
                  <a:lnTo>
                    <a:pt x="7640816" y="1943410"/>
                  </a:lnTo>
                  <a:lnTo>
                    <a:pt x="7639044" y="1944904"/>
                  </a:lnTo>
                  <a:lnTo>
                    <a:pt x="7638223" y="1947993"/>
                  </a:lnTo>
                  <a:lnTo>
                    <a:pt x="7638752" y="1956430"/>
                  </a:lnTo>
                  <a:lnTo>
                    <a:pt x="7639407" y="1959603"/>
                  </a:lnTo>
                  <a:cubicBezTo>
                    <a:pt x="7639690" y="1961788"/>
                    <a:pt x="7639658" y="1963239"/>
                    <a:pt x="7639396" y="1964244"/>
                  </a:cubicBezTo>
                  <a:lnTo>
                    <a:pt x="7639249" y="1964361"/>
                  </a:lnTo>
                  <a:lnTo>
                    <a:pt x="7639521" y="1968708"/>
                  </a:lnTo>
                  <a:cubicBezTo>
                    <a:pt x="7640315" y="1976045"/>
                    <a:pt x="7641402" y="1983186"/>
                    <a:pt x="7642694" y="1989983"/>
                  </a:cubicBezTo>
                  <a:cubicBezTo>
                    <a:pt x="7634556" y="1995729"/>
                    <a:pt x="7644169" y="2020842"/>
                    <a:pt x="7628828" y="2018094"/>
                  </a:cubicBezTo>
                  <a:cubicBezTo>
                    <a:pt x="7630116" y="2027262"/>
                    <a:pt x="7636485" y="2032807"/>
                    <a:pt x="7626423" y="2029720"/>
                  </a:cubicBezTo>
                  <a:cubicBezTo>
                    <a:pt x="7626559" y="2032738"/>
                    <a:pt x="7625703" y="2034598"/>
                    <a:pt x="7624364" y="2035929"/>
                  </a:cubicBezTo>
                  <a:lnTo>
                    <a:pt x="7623733" y="2036314"/>
                  </a:lnTo>
                  <a:lnTo>
                    <a:pt x="7626847" y="2056711"/>
                  </a:lnTo>
                  <a:lnTo>
                    <a:pt x="7626090" y="2059419"/>
                  </a:lnTo>
                  <a:lnTo>
                    <a:pt x="7629618" y="2072712"/>
                  </a:lnTo>
                  <a:lnTo>
                    <a:pt x="7630641" y="2079581"/>
                  </a:lnTo>
                  <a:lnTo>
                    <a:pt x="7632577" y="2081522"/>
                  </a:lnTo>
                  <a:cubicBezTo>
                    <a:pt x="7633753" y="2083617"/>
                    <a:pt x="7634261" y="2086620"/>
                    <a:pt x="7633251" y="2091658"/>
                  </a:cubicBezTo>
                  <a:lnTo>
                    <a:pt x="7632707" y="2092825"/>
                  </a:lnTo>
                  <a:lnTo>
                    <a:pt x="7635575" y="2101184"/>
                  </a:lnTo>
                  <a:cubicBezTo>
                    <a:pt x="7636900" y="2103876"/>
                    <a:pt x="7638586" y="2106260"/>
                    <a:pt x="7640772" y="2108190"/>
                  </a:cubicBezTo>
                  <a:cubicBezTo>
                    <a:pt x="7629093" y="2136655"/>
                    <a:pt x="7639778" y="2163513"/>
                    <a:pt x="7637758" y="2194409"/>
                  </a:cubicBezTo>
                  <a:cubicBezTo>
                    <a:pt x="7619585" y="2207765"/>
                    <a:pt x="7641835" y="2261154"/>
                    <a:pt x="7659453" y="2268824"/>
                  </a:cubicBezTo>
                  <a:cubicBezTo>
                    <a:pt x="7644015" y="2268997"/>
                    <a:pt x="7665037" y="2307714"/>
                    <a:pt x="7665583" y="2317700"/>
                  </a:cubicBezTo>
                  <a:cubicBezTo>
                    <a:pt x="7665764" y="2321029"/>
                    <a:pt x="7663671" y="2321166"/>
                    <a:pt x="7657195" y="2315619"/>
                  </a:cubicBezTo>
                  <a:cubicBezTo>
                    <a:pt x="7658997" y="2326231"/>
                    <a:pt x="7650972" y="2337185"/>
                    <a:pt x="7644431" y="2331209"/>
                  </a:cubicBezTo>
                  <a:cubicBezTo>
                    <a:pt x="7658433" y="2363448"/>
                    <a:pt x="7644510" y="2411031"/>
                    <a:pt x="7650869" y="2447461"/>
                  </a:cubicBezTo>
                  <a:cubicBezTo>
                    <a:pt x="7635485" y="2467322"/>
                    <a:pt x="7649719" y="2456555"/>
                    <a:pt x="7646841" y="2477156"/>
                  </a:cubicBezTo>
                  <a:cubicBezTo>
                    <a:pt x="7661004" y="2471521"/>
                    <a:pt x="7638896" y="2502164"/>
                    <a:pt x="7654880" y="2503292"/>
                  </a:cubicBezTo>
                  <a:cubicBezTo>
                    <a:pt x="7653849" y="2507005"/>
                    <a:pt x="7652348" y="2510567"/>
                    <a:pt x="7650720" y="2514131"/>
                  </a:cubicBezTo>
                  <a:lnTo>
                    <a:pt x="7649876" y="2516003"/>
                  </a:lnTo>
                  <a:lnTo>
                    <a:pt x="7649263" y="2523483"/>
                  </a:lnTo>
                  <a:lnTo>
                    <a:pt x="7645633" y="2525592"/>
                  </a:lnTo>
                  <a:lnTo>
                    <a:pt x="7642233" y="2536851"/>
                  </a:lnTo>
                  <a:cubicBezTo>
                    <a:pt x="7641494" y="2541069"/>
                    <a:pt x="7641323" y="2545607"/>
                    <a:pt x="7642069" y="2550622"/>
                  </a:cubicBezTo>
                  <a:cubicBezTo>
                    <a:pt x="7648404" y="2562959"/>
                    <a:pt x="7640640" y="2582170"/>
                    <a:pt x="7641110" y="2599544"/>
                  </a:cubicBezTo>
                  <a:lnTo>
                    <a:pt x="7643071" y="2607523"/>
                  </a:lnTo>
                  <a:lnTo>
                    <a:pt x="7639801" y="2633566"/>
                  </a:lnTo>
                  <a:cubicBezTo>
                    <a:pt x="7639166" y="2640978"/>
                    <a:pt x="7638833" y="2648672"/>
                    <a:pt x="7639065" y="2656773"/>
                  </a:cubicBezTo>
                  <a:lnTo>
                    <a:pt x="7640624" y="2671810"/>
                  </a:lnTo>
                  <a:lnTo>
                    <a:pt x="7639332" y="2675751"/>
                  </a:lnTo>
                  <a:cubicBezTo>
                    <a:pt x="7639476" y="2682617"/>
                    <a:pt x="7644027" y="2691703"/>
                    <a:pt x="7638498" y="2690893"/>
                  </a:cubicBezTo>
                  <a:lnTo>
                    <a:pt x="7640415" y="2698606"/>
                  </a:lnTo>
                  <a:lnTo>
                    <a:pt x="7636002" y="2706218"/>
                  </a:lnTo>
                  <a:cubicBezTo>
                    <a:pt x="7634978" y="2707053"/>
                    <a:pt x="7633887" y="2707679"/>
                    <a:pt x="7632770" y="2708079"/>
                  </a:cubicBezTo>
                  <a:lnTo>
                    <a:pt x="7634220" y="2718854"/>
                  </a:lnTo>
                  <a:lnTo>
                    <a:pt x="7631061" y="2727688"/>
                  </a:lnTo>
                  <a:lnTo>
                    <a:pt x="7633127" y="2735389"/>
                  </a:lnTo>
                  <a:lnTo>
                    <a:pt x="7632661" y="2738584"/>
                  </a:lnTo>
                  <a:lnTo>
                    <a:pt x="7631098" y="2746529"/>
                  </a:lnTo>
                  <a:cubicBezTo>
                    <a:pt x="7630002" y="2750602"/>
                    <a:pt x="7628681" y="2755160"/>
                    <a:pt x="7627624" y="2760235"/>
                  </a:cubicBezTo>
                  <a:lnTo>
                    <a:pt x="7627140" y="2764511"/>
                  </a:lnTo>
                  <a:lnTo>
                    <a:pt x="7621827" y="2773820"/>
                  </a:lnTo>
                  <a:cubicBezTo>
                    <a:pt x="7617811" y="2780593"/>
                    <a:pt x="7615104" y="2785923"/>
                    <a:pt x="7617284" y="2791840"/>
                  </a:cubicBezTo>
                  <a:cubicBezTo>
                    <a:pt x="7612094" y="2801924"/>
                    <a:pt x="7597550" y="2808970"/>
                    <a:pt x="7601430" y="2823567"/>
                  </a:cubicBezTo>
                  <a:cubicBezTo>
                    <a:pt x="7594841" y="2819137"/>
                    <a:pt x="7600633" y="2839778"/>
                    <a:pt x="7593865" y="2842217"/>
                  </a:cubicBezTo>
                  <a:cubicBezTo>
                    <a:pt x="7588415" y="2843342"/>
                    <a:pt x="7588901" y="2849866"/>
                    <a:pt x="7586893" y="2854834"/>
                  </a:cubicBezTo>
                  <a:cubicBezTo>
                    <a:pt x="7581327" y="2858374"/>
                    <a:pt x="7576244" y="2883372"/>
                    <a:pt x="7577046" y="2892075"/>
                  </a:cubicBezTo>
                  <a:cubicBezTo>
                    <a:pt x="7582584" y="2916606"/>
                    <a:pt x="7560175" y="2936338"/>
                    <a:pt x="7564026" y="2955950"/>
                  </a:cubicBezTo>
                  <a:cubicBezTo>
                    <a:pt x="7563501" y="2961086"/>
                    <a:pt x="7562240" y="2965343"/>
                    <a:pt x="7560529" y="2969031"/>
                  </a:cubicBezTo>
                  <a:lnTo>
                    <a:pt x="7554631" y="2978222"/>
                  </a:lnTo>
                  <a:lnTo>
                    <a:pt x="7550747" y="2978564"/>
                  </a:lnTo>
                  <a:lnTo>
                    <a:pt x="7548359" y="2985429"/>
                  </a:lnTo>
                  <a:lnTo>
                    <a:pt x="7547120" y="2986826"/>
                  </a:lnTo>
                  <a:cubicBezTo>
                    <a:pt x="7544741" y="2989483"/>
                    <a:pt x="7542480" y="2992194"/>
                    <a:pt x="7540621" y="2995267"/>
                  </a:cubicBezTo>
                  <a:cubicBezTo>
                    <a:pt x="7555200" y="3003715"/>
                    <a:pt x="7527208" y="3022799"/>
                    <a:pt x="7541739" y="3023946"/>
                  </a:cubicBezTo>
                  <a:cubicBezTo>
                    <a:pt x="7534059" y="3042303"/>
                    <a:pt x="7549904" y="3038579"/>
                    <a:pt x="7530781" y="3050462"/>
                  </a:cubicBezTo>
                  <a:cubicBezTo>
                    <a:pt x="7527838" y="3088204"/>
                    <a:pt x="7503338" y="3127251"/>
                    <a:pt x="7508515" y="3164510"/>
                  </a:cubicBezTo>
                  <a:cubicBezTo>
                    <a:pt x="7503888" y="3155782"/>
                    <a:pt x="7493770" y="3162549"/>
                    <a:pt x="7492866" y="3173520"/>
                  </a:cubicBezTo>
                  <a:cubicBezTo>
                    <a:pt x="7474179" y="3140376"/>
                    <a:pt x="7498581" y="3226463"/>
                    <a:pt x="7479395" y="3217191"/>
                  </a:cubicBezTo>
                  <a:cubicBezTo>
                    <a:pt x="7493905" y="3232643"/>
                    <a:pt x="7501608" y="3293915"/>
                    <a:pt x="7481475" y="3298298"/>
                  </a:cubicBezTo>
                  <a:cubicBezTo>
                    <a:pt x="7472089" y="3326890"/>
                    <a:pt x="7475493" y="3357480"/>
                    <a:pt x="7457722" y="3379292"/>
                  </a:cubicBezTo>
                  <a:cubicBezTo>
                    <a:pt x="7459285" y="3382143"/>
                    <a:pt x="7460273" y="3385199"/>
                    <a:pt x="7460850" y="3388381"/>
                  </a:cubicBezTo>
                  <a:lnTo>
                    <a:pt x="7461482" y="3397694"/>
                  </a:lnTo>
                  <a:lnTo>
                    <a:pt x="7460695" y="3398556"/>
                  </a:lnTo>
                  <a:cubicBezTo>
                    <a:pt x="7458532" y="3402904"/>
                    <a:pt x="7458275" y="3406007"/>
                    <a:pt x="7458858" y="3408553"/>
                  </a:cubicBezTo>
                  <a:lnTo>
                    <a:pt x="7460185" y="3411299"/>
                  </a:lnTo>
                  <a:lnTo>
                    <a:pt x="7459468" y="3418333"/>
                  </a:lnTo>
                  <a:lnTo>
                    <a:pt x="7459515" y="3432662"/>
                  </a:lnTo>
                  <a:lnTo>
                    <a:pt x="7458154" y="3434902"/>
                  </a:lnTo>
                  <a:lnTo>
                    <a:pt x="7456091" y="3455825"/>
                  </a:lnTo>
                  <a:cubicBezTo>
                    <a:pt x="7455865" y="3455850"/>
                    <a:pt x="7455638" y="3455877"/>
                    <a:pt x="7455413" y="3455903"/>
                  </a:cubicBezTo>
                  <a:cubicBezTo>
                    <a:pt x="7453843" y="3456557"/>
                    <a:pt x="7452596" y="3457940"/>
                    <a:pt x="7451989" y="3460886"/>
                  </a:cubicBezTo>
                  <a:cubicBezTo>
                    <a:pt x="7443388" y="3453296"/>
                    <a:pt x="7447961" y="3461529"/>
                    <a:pt x="7446929" y="3470886"/>
                  </a:cubicBezTo>
                  <a:cubicBezTo>
                    <a:pt x="7433341" y="3461186"/>
                    <a:pt x="7436171" y="3489615"/>
                    <a:pt x="7427213" y="3491353"/>
                  </a:cubicBezTo>
                  <a:cubicBezTo>
                    <a:pt x="7426761" y="3498443"/>
                    <a:pt x="7426037" y="3505767"/>
                    <a:pt x="7424990" y="3513143"/>
                  </a:cubicBezTo>
                  <a:lnTo>
                    <a:pt x="7424186" y="3517424"/>
                  </a:lnTo>
                  <a:cubicBezTo>
                    <a:pt x="7424132" y="3517438"/>
                    <a:pt x="7424077" y="3517453"/>
                    <a:pt x="7424024" y="3517467"/>
                  </a:cubicBezTo>
                  <a:cubicBezTo>
                    <a:pt x="7423536" y="3518305"/>
                    <a:pt x="7423153" y="3519678"/>
                    <a:pt x="7422883" y="3521896"/>
                  </a:cubicBezTo>
                  <a:lnTo>
                    <a:pt x="7422723" y="3525229"/>
                  </a:lnTo>
                  <a:lnTo>
                    <a:pt x="7421163" y="3533534"/>
                  </a:lnTo>
                  <a:lnTo>
                    <a:pt x="7419650" y="3536108"/>
                  </a:lnTo>
                  <a:lnTo>
                    <a:pt x="7417640" y="3536718"/>
                  </a:lnTo>
                  <a:lnTo>
                    <a:pt x="7417697" y="3537534"/>
                  </a:lnTo>
                  <a:cubicBezTo>
                    <a:pt x="7419749" y="3544077"/>
                    <a:pt x="7423989" y="3546875"/>
                    <a:pt x="7409814" y="3551598"/>
                  </a:cubicBezTo>
                  <a:cubicBezTo>
                    <a:pt x="7412376" y="3566128"/>
                    <a:pt x="7404108" y="3567090"/>
                    <a:pt x="7397719" y="3584844"/>
                  </a:cubicBezTo>
                  <a:cubicBezTo>
                    <a:pt x="7401116" y="3593573"/>
                    <a:pt x="7398130" y="3599358"/>
                    <a:pt x="7393057" y="3604546"/>
                  </a:cubicBezTo>
                  <a:cubicBezTo>
                    <a:pt x="7391792" y="3622895"/>
                    <a:pt x="7383125" y="3638008"/>
                    <a:pt x="7377811" y="3657793"/>
                  </a:cubicBezTo>
                  <a:cubicBezTo>
                    <a:pt x="7379886" y="3680874"/>
                    <a:pt x="7366255" y="3689531"/>
                    <a:pt x="7360624" y="3710685"/>
                  </a:cubicBezTo>
                  <a:cubicBezTo>
                    <a:pt x="7367950" y="3731637"/>
                    <a:pt x="7347999" y="3723947"/>
                    <a:pt x="7341489" y="3734006"/>
                  </a:cubicBezTo>
                  <a:lnTo>
                    <a:pt x="7340478" y="3737028"/>
                  </a:lnTo>
                  <a:lnTo>
                    <a:pt x="7340489" y="3745476"/>
                  </a:lnTo>
                  <a:lnTo>
                    <a:pt x="7340950" y="3748687"/>
                  </a:lnTo>
                  <a:cubicBezTo>
                    <a:pt x="7341098" y="3750887"/>
                    <a:pt x="7340976" y="3752333"/>
                    <a:pt x="7340653" y="3753314"/>
                  </a:cubicBezTo>
                  <a:lnTo>
                    <a:pt x="7340500" y="3753419"/>
                  </a:lnTo>
                  <a:lnTo>
                    <a:pt x="7340506" y="3757774"/>
                  </a:lnTo>
                  <a:cubicBezTo>
                    <a:pt x="7340847" y="3765147"/>
                    <a:pt x="7341495" y="3772345"/>
                    <a:pt x="7342369" y="3779218"/>
                  </a:cubicBezTo>
                  <a:cubicBezTo>
                    <a:pt x="7333890" y="3784348"/>
                    <a:pt x="7341949" y="3810090"/>
                    <a:pt x="7326800" y="3806225"/>
                  </a:cubicBezTo>
                  <a:cubicBezTo>
                    <a:pt x="7327524" y="3815461"/>
                    <a:pt x="7333545" y="3821456"/>
                    <a:pt x="7323686" y="3817640"/>
                  </a:cubicBezTo>
                  <a:cubicBezTo>
                    <a:pt x="7323637" y="3820659"/>
                    <a:pt x="7322668" y="3822449"/>
                    <a:pt x="7321247" y="3823678"/>
                  </a:cubicBezTo>
                  <a:lnTo>
                    <a:pt x="7320595" y="3824018"/>
                  </a:lnTo>
                  <a:lnTo>
                    <a:pt x="7322453" y="3844579"/>
                  </a:lnTo>
                  <a:lnTo>
                    <a:pt x="7321532" y="3847225"/>
                  </a:lnTo>
                  <a:lnTo>
                    <a:pt x="7324238" y="3860736"/>
                  </a:lnTo>
                  <a:lnTo>
                    <a:pt x="7324840" y="3867658"/>
                  </a:lnTo>
                  <a:lnTo>
                    <a:pt x="7326655" y="3869733"/>
                  </a:lnTo>
                  <a:cubicBezTo>
                    <a:pt x="7327701" y="3871909"/>
                    <a:pt x="7328023" y="3874942"/>
                    <a:pt x="7326706" y="3879891"/>
                  </a:cubicBezTo>
                  <a:lnTo>
                    <a:pt x="7326093" y="3881013"/>
                  </a:lnTo>
                  <a:lnTo>
                    <a:pt x="7328442" y="3889558"/>
                  </a:lnTo>
                  <a:cubicBezTo>
                    <a:pt x="7329602" y="3892339"/>
                    <a:pt x="7331138" y="3894839"/>
                    <a:pt x="7333203" y="3896924"/>
                  </a:cubicBezTo>
                  <a:cubicBezTo>
                    <a:pt x="7319795" y="3924445"/>
                    <a:pt x="7328820" y="3952004"/>
                    <a:pt x="7324908" y="3982658"/>
                  </a:cubicBezTo>
                  <a:cubicBezTo>
                    <a:pt x="7325522" y="4017325"/>
                    <a:pt x="7327874" y="4041416"/>
                    <a:pt x="7327588" y="4064228"/>
                  </a:cubicBezTo>
                  <a:cubicBezTo>
                    <a:pt x="7328735" y="4074940"/>
                    <a:pt x="7329351" y="4153102"/>
                    <a:pt x="7323186" y="4146664"/>
                  </a:cubicBezTo>
                  <a:cubicBezTo>
                    <a:pt x="7335189" y="4179829"/>
                    <a:pt x="7318370" y="4199117"/>
                    <a:pt x="7322488" y="4235901"/>
                  </a:cubicBezTo>
                  <a:cubicBezTo>
                    <a:pt x="7305909" y="4254573"/>
                    <a:pt x="7320783" y="4244884"/>
                    <a:pt x="7316645" y="4265209"/>
                  </a:cubicBezTo>
                  <a:cubicBezTo>
                    <a:pt x="7331133" y="4260631"/>
                    <a:pt x="7307179" y="4289560"/>
                    <a:pt x="7323069" y="4291857"/>
                  </a:cubicBezTo>
                  <a:cubicBezTo>
                    <a:pt x="7321814" y="4295483"/>
                    <a:pt x="7320095" y="4298923"/>
                    <a:pt x="7318251" y="4302359"/>
                  </a:cubicBezTo>
                  <a:lnTo>
                    <a:pt x="7317295" y="4304161"/>
                  </a:lnTo>
                  <a:lnTo>
                    <a:pt x="7316223" y="4311573"/>
                  </a:lnTo>
                  <a:lnTo>
                    <a:pt x="7312469" y="4313411"/>
                  </a:lnTo>
                  <a:lnTo>
                    <a:pt x="7306447" y="4403491"/>
                  </a:lnTo>
                  <a:cubicBezTo>
                    <a:pt x="7308849" y="4411399"/>
                    <a:pt x="7308497" y="4436984"/>
                    <a:pt x="7303688" y="4442497"/>
                  </a:cubicBezTo>
                  <a:cubicBezTo>
                    <a:pt x="7302637" y="4447969"/>
                    <a:pt x="7304327" y="4453942"/>
                    <a:pt x="7299181" y="4457128"/>
                  </a:cubicBezTo>
                  <a:cubicBezTo>
                    <a:pt x="7296154" y="4469016"/>
                    <a:pt x="7289197" y="4496240"/>
                    <a:pt x="7285530" y="4513823"/>
                  </a:cubicBezTo>
                  <a:cubicBezTo>
                    <a:pt x="7288769" y="4518560"/>
                    <a:pt x="7287100" y="4524649"/>
                    <a:pt x="7284412" y="4532609"/>
                  </a:cubicBezTo>
                  <a:lnTo>
                    <a:pt x="7282601" y="4540125"/>
                  </a:lnTo>
                  <a:lnTo>
                    <a:pt x="7291785" y="4563650"/>
                  </a:lnTo>
                  <a:lnTo>
                    <a:pt x="7284191" y="4636427"/>
                  </a:lnTo>
                  <a:lnTo>
                    <a:pt x="7292797" y="4672055"/>
                  </a:lnTo>
                  <a:cubicBezTo>
                    <a:pt x="7294304" y="4686552"/>
                    <a:pt x="7294421" y="4700466"/>
                    <a:pt x="7295425" y="4713953"/>
                  </a:cubicBezTo>
                  <a:cubicBezTo>
                    <a:pt x="7296104" y="4744441"/>
                    <a:pt x="7280378" y="4723911"/>
                    <a:pt x="7292574" y="4762180"/>
                  </a:cubicBezTo>
                  <a:cubicBezTo>
                    <a:pt x="7286719" y="4766152"/>
                    <a:pt x="7286266" y="4770971"/>
                    <a:pt x="7288689" y="4779168"/>
                  </a:cubicBezTo>
                  <a:cubicBezTo>
                    <a:pt x="7288592" y="4793971"/>
                    <a:pt x="7274303" y="4792486"/>
                    <a:pt x="7282355" y="4807636"/>
                  </a:cubicBezTo>
                  <a:cubicBezTo>
                    <a:pt x="7278556" y="4806204"/>
                    <a:pt x="7277539" y="4813202"/>
                    <a:pt x="7276505" y="4819678"/>
                  </a:cubicBezTo>
                  <a:lnTo>
                    <a:pt x="7273752" y="4823797"/>
                  </a:lnTo>
                  <a:lnTo>
                    <a:pt x="7283683" y="4847794"/>
                  </a:lnTo>
                  <a:cubicBezTo>
                    <a:pt x="7296832" y="4890479"/>
                    <a:pt x="7302379" y="4941877"/>
                    <a:pt x="7311552" y="4978326"/>
                  </a:cubicBezTo>
                  <a:cubicBezTo>
                    <a:pt x="7284161" y="4998846"/>
                    <a:pt x="7309660" y="4989594"/>
                    <a:pt x="7304880" y="5015024"/>
                  </a:cubicBezTo>
                  <a:cubicBezTo>
                    <a:pt x="7330355" y="5012307"/>
                    <a:pt x="7291032" y="5044485"/>
                    <a:pt x="7319932" y="5050993"/>
                  </a:cubicBezTo>
                  <a:cubicBezTo>
                    <a:pt x="7318148" y="5055414"/>
                    <a:pt x="7315506" y="5059493"/>
                    <a:pt x="7312641" y="5063537"/>
                  </a:cubicBezTo>
                  <a:lnTo>
                    <a:pt x="7311153" y="5065661"/>
                  </a:lnTo>
                  <a:lnTo>
                    <a:pt x="7310197" y="5075032"/>
                  </a:lnTo>
                  <a:lnTo>
                    <a:pt x="7303683" y="5076576"/>
                  </a:lnTo>
                  <a:lnTo>
                    <a:pt x="7297768" y="5089898"/>
                  </a:lnTo>
                  <a:cubicBezTo>
                    <a:pt x="7296519" y="5095057"/>
                    <a:pt x="7296302" y="5100805"/>
                    <a:pt x="7297750" y="5107454"/>
                  </a:cubicBezTo>
                  <a:cubicBezTo>
                    <a:pt x="7309447" y="5125240"/>
                    <a:pt x="7295812" y="5147341"/>
                    <a:pt x="7297014" y="5169708"/>
                  </a:cubicBezTo>
                  <a:lnTo>
                    <a:pt x="7300719" y="5180532"/>
                  </a:lnTo>
                  <a:lnTo>
                    <a:pt x="7295705" y="5210620"/>
                  </a:lnTo>
                  <a:lnTo>
                    <a:pt x="7296901" y="5212749"/>
                  </a:lnTo>
                  <a:cubicBezTo>
                    <a:pt x="7296704" y="5218058"/>
                    <a:pt x="7294377" y="5228574"/>
                    <a:pt x="7294523" y="5242477"/>
                  </a:cubicBezTo>
                  <a:lnTo>
                    <a:pt x="7297776" y="5296160"/>
                  </a:lnTo>
                  <a:lnTo>
                    <a:pt x="7289955" y="5304499"/>
                  </a:lnTo>
                  <a:lnTo>
                    <a:pt x="7286210" y="5305374"/>
                  </a:lnTo>
                  <a:lnTo>
                    <a:pt x="7286995" y="5320092"/>
                  </a:lnTo>
                  <a:lnTo>
                    <a:pt x="7281550" y="5330613"/>
                  </a:lnTo>
                  <a:lnTo>
                    <a:pt x="7285354" y="5340890"/>
                  </a:lnTo>
                  <a:lnTo>
                    <a:pt x="7281914" y="5354491"/>
                  </a:lnTo>
                  <a:cubicBezTo>
                    <a:pt x="7280017" y="5359352"/>
                    <a:pt x="7277725" y="5364763"/>
                    <a:pt x="7275918" y="5370917"/>
                  </a:cubicBezTo>
                  <a:lnTo>
                    <a:pt x="7267655" y="5384350"/>
                  </a:lnTo>
                  <a:lnTo>
                    <a:pt x="7263791" y="5406610"/>
                  </a:lnTo>
                  <a:cubicBezTo>
                    <a:pt x="7260956" y="5423841"/>
                    <a:pt x="7257650" y="5440271"/>
                    <a:pt x="7251522" y="5456222"/>
                  </a:cubicBezTo>
                  <a:cubicBezTo>
                    <a:pt x="7253699" y="5469913"/>
                    <a:pt x="7252931" y="5482529"/>
                    <a:pt x="7242311" y="5493751"/>
                  </a:cubicBezTo>
                  <a:cubicBezTo>
                    <a:pt x="7236636" y="5529727"/>
                    <a:pt x="7245809" y="5539513"/>
                    <a:pt x="7231835" y="5561252"/>
                  </a:cubicBezTo>
                  <a:cubicBezTo>
                    <a:pt x="7236311" y="5568555"/>
                    <a:pt x="7238499" y="5573475"/>
                    <a:pt x="7239152" y="5577121"/>
                  </a:cubicBezTo>
                  <a:cubicBezTo>
                    <a:pt x="7241111" y="5588065"/>
                    <a:pt x="7229268" y="5587525"/>
                    <a:pt x="7224043" y="5605355"/>
                  </a:cubicBezTo>
                  <a:cubicBezTo>
                    <a:pt x="7216774" y="5624244"/>
                    <a:pt x="7213225" y="5590845"/>
                    <a:pt x="7209229" y="5609118"/>
                  </a:cubicBezTo>
                  <a:cubicBezTo>
                    <a:pt x="7212098" y="5628346"/>
                    <a:pt x="7194168" y="5628785"/>
                    <a:pt x="7198222" y="5648700"/>
                  </a:cubicBezTo>
                  <a:cubicBezTo>
                    <a:pt x="7212577" y="5642705"/>
                    <a:pt x="7189541" y="5689259"/>
                    <a:pt x="7201221" y="5689771"/>
                  </a:cubicBezTo>
                  <a:cubicBezTo>
                    <a:pt x="7181618" y="5708428"/>
                    <a:pt x="7201258" y="5715573"/>
                    <a:pt x="7192555" y="5739098"/>
                  </a:cubicBezTo>
                  <a:cubicBezTo>
                    <a:pt x="7184486" y="5750478"/>
                    <a:pt x="7182208" y="5758416"/>
                    <a:pt x="7187522" y="5768603"/>
                  </a:cubicBezTo>
                  <a:cubicBezTo>
                    <a:pt x="7148692" y="5821144"/>
                    <a:pt x="7181577" y="5799065"/>
                    <a:pt x="7162500" y="5846928"/>
                  </a:cubicBezTo>
                  <a:lnTo>
                    <a:pt x="7160827" y="5850799"/>
                  </a:lnTo>
                  <a:lnTo>
                    <a:pt x="7163312" y="5866636"/>
                  </a:lnTo>
                  <a:cubicBezTo>
                    <a:pt x="7163884" y="5867070"/>
                    <a:pt x="7164455" y="5867505"/>
                    <a:pt x="7165029" y="5867939"/>
                  </a:cubicBezTo>
                  <a:lnTo>
                    <a:pt x="7142501" y="5914339"/>
                  </a:lnTo>
                  <a:lnTo>
                    <a:pt x="7143151" y="5921221"/>
                  </a:lnTo>
                  <a:lnTo>
                    <a:pt x="7123808" y="5950546"/>
                  </a:lnTo>
                  <a:lnTo>
                    <a:pt x="7116299" y="5966186"/>
                  </a:lnTo>
                  <a:lnTo>
                    <a:pt x="7106117" y="5983669"/>
                  </a:lnTo>
                  <a:lnTo>
                    <a:pt x="7109622" y="5995569"/>
                  </a:lnTo>
                  <a:cubicBezTo>
                    <a:pt x="7114727" y="6023526"/>
                    <a:pt x="7092983" y="6067450"/>
                    <a:pt x="7116605" y="6077139"/>
                  </a:cubicBezTo>
                  <a:cubicBezTo>
                    <a:pt x="7102148" y="6089933"/>
                    <a:pt x="7125501" y="6101908"/>
                    <a:pt x="7127573" y="6115892"/>
                  </a:cubicBezTo>
                  <a:cubicBezTo>
                    <a:pt x="7118381" y="6127056"/>
                    <a:pt x="7126331" y="6132595"/>
                    <a:pt x="7128098" y="6142737"/>
                  </a:cubicBezTo>
                  <a:cubicBezTo>
                    <a:pt x="7122429" y="6147329"/>
                    <a:pt x="7122724" y="6155912"/>
                    <a:pt x="7129375" y="6158833"/>
                  </a:cubicBezTo>
                  <a:cubicBezTo>
                    <a:pt x="7144709" y="6154689"/>
                    <a:pt x="7137060" y="6184499"/>
                    <a:pt x="7147635" y="6186714"/>
                  </a:cubicBezTo>
                  <a:cubicBezTo>
                    <a:pt x="7149842" y="6204016"/>
                    <a:pt x="7136414" y="6279145"/>
                    <a:pt x="7153343" y="6291871"/>
                  </a:cubicBezTo>
                  <a:cubicBezTo>
                    <a:pt x="7161381" y="6326852"/>
                    <a:pt x="7134450" y="6377408"/>
                    <a:pt x="7134923" y="6392273"/>
                  </a:cubicBezTo>
                  <a:cubicBezTo>
                    <a:pt x="7103997" y="6407024"/>
                    <a:pt x="7185503" y="6478818"/>
                    <a:pt x="7187236" y="6541940"/>
                  </a:cubicBezTo>
                  <a:cubicBezTo>
                    <a:pt x="7184250" y="6550446"/>
                    <a:pt x="7184290" y="6554993"/>
                    <a:pt x="7191340" y="6557275"/>
                  </a:cubicBezTo>
                  <a:cubicBezTo>
                    <a:pt x="7195412" y="6573685"/>
                    <a:pt x="7202070" y="6606060"/>
                    <a:pt x="7211670" y="6640404"/>
                  </a:cubicBezTo>
                  <a:cubicBezTo>
                    <a:pt x="7219591" y="6666216"/>
                    <a:pt x="7212698" y="6793331"/>
                    <a:pt x="7221085" y="6827708"/>
                  </a:cubicBezTo>
                  <a:lnTo>
                    <a:pt x="7227698" y="6857999"/>
                  </a:lnTo>
                  <a:lnTo>
                    <a:pt x="0" y="6857999"/>
                  </a:lnTo>
                  <a:close/>
                </a:path>
              </a:pathLst>
            </a:cu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8E7462D-626B-AA23-D2ED-B424ABD71E38}"/>
                </a:ext>
              </a:extLst>
            </p:cNvPr>
            <p:cNvSpPr txBox="1"/>
            <p:nvPr/>
          </p:nvSpPr>
          <p:spPr>
            <a:xfrm>
              <a:off x="4880214" y="6514747"/>
              <a:ext cx="2383971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25" dirty="0">
                  <a:solidFill>
                    <a:schemeClr val="bg1"/>
                  </a:solidFill>
                </a:rPr>
                <a:t>Photos Credit: Main Street Lansing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28331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Arrow: Right 17">
            <a:extLst>
              <a:ext uri="{FF2B5EF4-FFF2-40B4-BE49-F238E27FC236}">
                <a16:creationId xmlns:a16="http://schemas.microsoft.com/office/drawing/2014/main" id="{9ABFFFBE-207E-D570-6BF8-D51E1F48043F}"/>
              </a:ext>
            </a:extLst>
          </p:cNvPr>
          <p:cNvSpPr/>
          <p:nvPr/>
        </p:nvSpPr>
        <p:spPr>
          <a:xfrm>
            <a:off x="379640" y="1162006"/>
            <a:ext cx="3280002" cy="1026023"/>
          </a:xfrm>
          <a:prstGeom prst="rightArrow">
            <a:avLst>
              <a:gd name="adj1" fmla="val 50000"/>
              <a:gd name="adj2" fmla="val 66531"/>
            </a:avLst>
          </a:prstGeom>
          <a:solidFill>
            <a:srgbClr val="00B0F0">
              <a:alpha val="25000"/>
            </a:srgbClr>
          </a:solidFill>
          <a:ln w="762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4D0D2D63-45C9-8BC0-6BCE-C4C207945DE1}"/>
              </a:ext>
            </a:extLst>
          </p:cNvPr>
          <p:cNvSpPr txBox="1">
            <a:spLocks/>
          </p:cNvSpPr>
          <p:nvPr/>
        </p:nvSpPr>
        <p:spPr>
          <a:xfrm>
            <a:off x="312284" y="974230"/>
            <a:ext cx="1377724" cy="609642"/>
          </a:xfrm>
          <a:prstGeom prst="rect">
            <a:avLst/>
          </a:prstGeom>
        </p:spPr>
        <p:txBody>
          <a:bodyPr anchor="t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050" dirty="0">
                <a:solidFill>
                  <a:schemeClr val="bg2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Idea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19E5D338-F479-106F-8102-639AB0DD2F59}"/>
              </a:ext>
            </a:extLst>
          </p:cNvPr>
          <p:cNvSpPr txBox="1">
            <a:spLocks/>
          </p:cNvSpPr>
          <p:nvPr/>
        </p:nvSpPr>
        <p:spPr>
          <a:xfrm>
            <a:off x="810306" y="1492662"/>
            <a:ext cx="2194151" cy="609642"/>
          </a:xfrm>
          <a:prstGeom prst="rect">
            <a:avLst/>
          </a:prstGeom>
        </p:spPr>
        <p:txBody>
          <a:bodyPr anchor="t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050" dirty="0">
                <a:solidFill>
                  <a:schemeClr val="bg2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Process</a:t>
            </a: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7B5E1668-8676-F227-FD98-6017781E5187}"/>
              </a:ext>
            </a:extLst>
          </p:cNvPr>
          <p:cNvSpPr txBox="1">
            <a:spLocks/>
          </p:cNvSpPr>
          <p:nvPr/>
        </p:nvSpPr>
        <p:spPr>
          <a:xfrm>
            <a:off x="2124755" y="2011094"/>
            <a:ext cx="1679802" cy="609642"/>
          </a:xfrm>
          <a:prstGeom prst="rect">
            <a:avLst/>
          </a:prstGeom>
        </p:spPr>
        <p:txBody>
          <a:bodyPr anchor="t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050" dirty="0">
                <a:solidFill>
                  <a:schemeClr val="tx1">
                    <a:lumMod val="85000"/>
                    <a:lumOff val="1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Vision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D5470F7-1D96-ACBF-FDF3-A006FB4CF53C}"/>
              </a:ext>
            </a:extLst>
          </p:cNvPr>
          <p:cNvSpPr txBox="1"/>
          <p:nvPr/>
        </p:nvSpPr>
        <p:spPr>
          <a:xfrm>
            <a:off x="173490" y="2865665"/>
            <a:ext cx="3252932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/>
              <a:t>Street Design Concepts and renderings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 dirty="0"/>
              <a:t>Give visual representations of the priorities and needs that came out of the community involvement process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 dirty="0"/>
              <a:t>Stress that proposed concepts make no change to current travel lane widths and no reductions to the current number of on-street parking spaces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 dirty="0"/>
              <a:t>Provide a visual basis for working with Iowa DOT on roadway design when IA-9 is reconstructed through Lansing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sz="135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DB1D263-4646-6E4A-2ED1-5505DB505E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40742" y="1038120"/>
            <a:ext cx="4796768" cy="2166185"/>
          </a:xfrm>
          <a:prstGeom prst="rect">
            <a:avLst/>
          </a:prstGeom>
          <a:noFill/>
          <a:ln w="19050">
            <a:solidFill>
              <a:schemeClr val="tx1"/>
            </a:solidFill>
          </a:ln>
          <a:effectLst>
            <a:outerShdw blurRad="76200" dist="1778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2A6A6FF-3546-FA96-4AE3-EC4F5EE32F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7674" y="2673628"/>
            <a:ext cx="6807639" cy="3085109"/>
          </a:xfrm>
          <a:prstGeom prst="rect">
            <a:avLst/>
          </a:prstGeom>
          <a:noFill/>
          <a:ln w="19050">
            <a:solidFill>
              <a:schemeClr val="tx1"/>
            </a:solidFill>
          </a:ln>
          <a:effectLst>
            <a:outerShdw blurRad="76200" dist="1778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8250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6FE185BB-EEF4-6E26-657F-72773EA3E27F}"/>
              </a:ext>
            </a:extLst>
          </p:cNvPr>
          <p:cNvGrpSpPr/>
          <p:nvPr/>
        </p:nvGrpSpPr>
        <p:grpSpPr>
          <a:xfrm>
            <a:off x="375558" y="1298008"/>
            <a:ext cx="8392885" cy="5014744"/>
            <a:chOff x="-359228" y="587677"/>
            <a:chExt cx="11190513" cy="6686325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EA36A15D-241C-AC99-2F64-89E60D5D031B}"/>
                </a:ext>
              </a:extLst>
            </p:cNvPr>
            <p:cNvSpPr txBox="1"/>
            <p:nvPr/>
          </p:nvSpPr>
          <p:spPr>
            <a:xfrm>
              <a:off x="-359228" y="587677"/>
              <a:ext cx="11190513" cy="45550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700" dirty="0"/>
                <a:t>“Today’s transportation engineers need to strike a balance between standards and </a:t>
              </a:r>
              <a:r>
                <a:rPr lang="en-US" sz="2700" b="1" i="1" dirty="0"/>
                <a:t>addressing the specific circumstances and context of each project</a:t>
              </a:r>
              <a:r>
                <a:rPr lang="en-US" sz="2700" dirty="0"/>
                <a:t>. In addition to considering standard roadway characteristics, their designs have to </a:t>
              </a:r>
              <a:r>
                <a:rPr lang="en-US" sz="2700" b="1" i="1" dirty="0"/>
                <a:t>account for economic, environmental, and social impacts</a:t>
              </a:r>
              <a:r>
                <a:rPr lang="en-US" sz="2700" dirty="0"/>
                <a:t>, as well as </a:t>
              </a:r>
              <a:r>
                <a:rPr lang="en-US" sz="2700" b="1" i="1" dirty="0"/>
                <a:t>support larger community and regional goals</a:t>
              </a:r>
              <a:r>
                <a:rPr lang="en-US" sz="2700" dirty="0"/>
                <a:t>, including </a:t>
              </a:r>
              <a:r>
                <a:rPr lang="en-US" sz="2700" b="1" i="1" dirty="0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meeting the needs of all users</a:t>
              </a:r>
              <a:r>
                <a:rPr lang="en-US" sz="2700" dirty="0"/>
                <a:t>.”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A4A988A3-1AFA-90E0-2316-9DCFEDF36EEE}"/>
                </a:ext>
              </a:extLst>
            </p:cNvPr>
            <p:cNvSpPr txBox="1"/>
            <p:nvPr/>
          </p:nvSpPr>
          <p:spPr>
            <a:xfrm>
              <a:off x="1082779" y="5673563"/>
              <a:ext cx="8306502" cy="1600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Hilton, E., &amp; Goodman, D. (2016). Toward more flexible design. </a:t>
              </a:r>
              <a:r>
                <a:rPr lang="en-US" i="1" dirty="0"/>
                <a:t>Public Roads</a:t>
              </a:r>
              <a:r>
                <a:rPr lang="en-US" dirty="0"/>
                <a:t>, 79(5). FHWA Publication # FHWA-HRT-16-003</a:t>
              </a:r>
            </a:p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482301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089EED9-F54D-4F20-A2C6-949DE41769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57250"/>
            <a:ext cx="9144000" cy="51435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E46F721-3785-414D-8697-16AF490E68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2000" y="857250"/>
            <a:ext cx="4572000" cy="51435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8C498C2-F54A-4678-002E-8ECB6532F9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48140" y="1349237"/>
            <a:ext cx="3819847" cy="1785511"/>
          </a:xfrm>
        </p:spPr>
        <p:txBody>
          <a:bodyPr anchor="b">
            <a:normAutofit/>
          </a:bodyPr>
          <a:lstStyle/>
          <a:p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Thank You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75B8A68-F677-2C7F-A6AD-1189EA95EA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72213" y="3495938"/>
            <a:ext cx="2171700" cy="967257"/>
          </a:xfrm>
        </p:spPr>
        <p:txBody>
          <a:bodyPr anchor="t">
            <a:normAutofit/>
          </a:bodyPr>
          <a:lstStyle/>
          <a:p>
            <a:r>
              <a:rPr lang="en-US" sz="15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Contact: Aaron Detter</a:t>
            </a:r>
          </a:p>
          <a:p>
            <a:r>
              <a:rPr lang="en-US" sz="13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563-419-6126</a:t>
            </a:r>
          </a:p>
          <a:p>
            <a:r>
              <a:rPr lang="en-US" sz="13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adetter@uerpc.org</a:t>
            </a:r>
            <a:endParaRPr lang="en-US" sz="1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6" name="Picture 5" descr="A logo for a company&#10;&#10;Description automatically generated">
            <a:extLst>
              <a:ext uri="{FF2B5EF4-FFF2-40B4-BE49-F238E27FC236}">
                <a16:creationId xmlns:a16="http://schemas.microsoft.com/office/drawing/2014/main" id="{0F449E4A-6AAD-3A00-28EF-2B296C674E36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6670" y="4356730"/>
            <a:ext cx="2959856" cy="1644021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083141B2-F1B1-31D2-B543-A3A55F8066BE}"/>
              </a:ext>
            </a:extLst>
          </p:cNvPr>
          <p:cNvGrpSpPr/>
          <p:nvPr/>
        </p:nvGrpSpPr>
        <p:grpSpPr>
          <a:xfrm>
            <a:off x="15" y="857251"/>
            <a:ext cx="5749180" cy="5143499"/>
            <a:chOff x="20" y="1"/>
            <a:chExt cx="7665573" cy="6857999"/>
          </a:xfrm>
        </p:grpSpPr>
        <p:pic>
          <p:nvPicPr>
            <p:cNvPr id="4" name="Picture 3" descr="A river with trees and hills&#10;&#10;Description automatically generated">
              <a:extLst>
                <a:ext uri="{FF2B5EF4-FFF2-40B4-BE49-F238E27FC236}">
                  <a16:creationId xmlns:a16="http://schemas.microsoft.com/office/drawing/2014/main" id="{2594957E-D724-F4CA-89BA-FE7E7472714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316"/>
            <a:stretch/>
          </p:blipFill>
          <p:spPr>
            <a:xfrm>
              <a:off x="20" y="1"/>
              <a:ext cx="7665573" cy="6857999"/>
            </a:xfrm>
            <a:custGeom>
              <a:avLst/>
              <a:gdLst/>
              <a:ahLst/>
              <a:cxnLst/>
              <a:rect l="l" t="t" r="r" b="b"/>
              <a:pathLst>
                <a:path w="7665593" h="6857999">
                  <a:moveTo>
                    <a:pt x="0" y="0"/>
                  </a:moveTo>
                  <a:lnTo>
                    <a:pt x="7363783" y="0"/>
                  </a:lnTo>
                  <a:lnTo>
                    <a:pt x="7372954" y="18152"/>
                  </a:lnTo>
                  <a:cubicBezTo>
                    <a:pt x="7378508" y="27417"/>
                    <a:pt x="7383821" y="35694"/>
                    <a:pt x="7386404" y="41707"/>
                  </a:cubicBezTo>
                  <a:lnTo>
                    <a:pt x="7389058" y="60832"/>
                  </a:lnTo>
                  <a:lnTo>
                    <a:pt x="7394074" y="60137"/>
                  </a:lnTo>
                  <a:lnTo>
                    <a:pt x="7394443" y="67241"/>
                  </a:lnTo>
                  <a:lnTo>
                    <a:pt x="7394565" y="83099"/>
                  </a:lnTo>
                  <a:cubicBezTo>
                    <a:pt x="7395324" y="92994"/>
                    <a:pt x="7394122" y="120511"/>
                    <a:pt x="7395957" y="130584"/>
                  </a:cubicBezTo>
                  <a:cubicBezTo>
                    <a:pt x="7401306" y="133490"/>
                    <a:pt x="7404223" y="137975"/>
                    <a:pt x="7405574" y="143540"/>
                  </a:cubicBezTo>
                  <a:lnTo>
                    <a:pt x="7405725" y="155795"/>
                  </a:lnTo>
                  <a:lnTo>
                    <a:pt x="7418615" y="226869"/>
                  </a:lnTo>
                  <a:lnTo>
                    <a:pt x="7419579" y="236641"/>
                  </a:lnTo>
                  <a:lnTo>
                    <a:pt x="7423900" y="241933"/>
                  </a:lnTo>
                  <a:cubicBezTo>
                    <a:pt x="7424763" y="245974"/>
                    <a:pt x="7424206" y="257579"/>
                    <a:pt x="7424760" y="260885"/>
                  </a:cubicBezTo>
                  <a:cubicBezTo>
                    <a:pt x="7425580" y="261177"/>
                    <a:pt x="7426400" y="261469"/>
                    <a:pt x="7427220" y="261761"/>
                  </a:cubicBezTo>
                  <a:cubicBezTo>
                    <a:pt x="7431152" y="272291"/>
                    <a:pt x="7444241" y="311893"/>
                    <a:pt x="7448344" y="324055"/>
                  </a:cubicBezTo>
                  <a:cubicBezTo>
                    <a:pt x="7444563" y="326484"/>
                    <a:pt x="7450535" y="331924"/>
                    <a:pt x="7451833" y="334727"/>
                  </a:cubicBezTo>
                  <a:cubicBezTo>
                    <a:pt x="7449286" y="335161"/>
                    <a:pt x="7448510" y="341947"/>
                    <a:pt x="7450776" y="343948"/>
                  </a:cubicBezTo>
                  <a:cubicBezTo>
                    <a:pt x="7463202" y="391652"/>
                    <a:pt x="7437523" y="367773"/>
                    <a:pt x="7453791" y="395003"/>
                  </a:cubicBezTo>
                  <a:cubicBezTo>
                    <a:pt x="7454869" y="399820"/>
                    <a:pt x="7453841" y="403723"/>
                    <a:pt x="7451939" y="407147"/>
                  </a:cubicBezTo>
                  <a:lnTo>
                    <a:pt x="7448030" y="412254"/>
                  </a:lnTo>
                  <a:lnTo>
                    <a:pt x="7455416" y="432021"/>
                  </a:lnTo>
                  <a:cubicBezTo>
                    <a:pt x="7457991" y="441758"/>
                    <a:pt x="7459699" y="452007"/>
                    <a:pt x="7460479" y="462523"/>
                  </a:cubicBezTo>
                  <a:cubicBezTo>
                    <a:pt x="7455275" y="464882"/>
                    <a:pt x="7462669" y="473136"/>
                    <a:pt x="7464133" y="477020"/>
                  </a:cubicBezTo>
                  <a:cubicBezTo>
                    <a:pt x="7460734" y="477060"/>
                    <a:pt x="7459104" y="485663"/>
                    <a:pt x="7461914" y="488716"/>
                  </a:cubicBezTo>
                  <a:cubicBezTo>
                    <a:pt x="7474065" y="552879"/>
                    <a:pt x="7442314" y="516775"/>
                    <a:pt x="7461353" y="555280"/>
                  </a:cubicBezTo>
                  <a:cubicBezTo>
                    <a:pt x="7462345" y="561721"/>
                    <a:pt x="7460642" y="566553"/>
                    <a:pt x="7457829" y="570585"/>
                  </a:cubicBezTo>
                  <a:lnTo>
                    <a:pt x="7450804" y="577839"/>
                  </a:lnTo>
                  <a:lnTo>
                    <a:pt x="7453309" y="583524"/>
                  </a:lnTo>
                  <a:cubicBezTo>
                    <a:pt x="7453505" y="604977"/>
                    <a:pt x="7446306" y="611303"/>
                    <a:pt x="7453558" y="623785"/>
                  </a:cubicBezTo>
                  <a:cubicBezTo>
                    <a:pt x="7438483" y="642230"/>
                    <a:pt x="7452055" y="636019"/>
                    <a:pt x="7454362" y="650049"/>
                  </a:cubicBezTo>
                  <a:cubicBezTo>
                    <a:pt x="7457368" y="661117"/>
                    <a:pt x="7463152" y="640798"/>
                    <a:pt x="7464006" y="651645"/>
                  </a:cubicBezTo>
                  <a:cubicBezTo>
                    <a:pt x="7460114" y="663380"/>
                    <a:pt x="7472201" y="662829"/>
                    <a:pt x="7467442" y="675032"/>
                  </a:cubicBezTo>
                  <a:cubicBezTo>
                    <a:pt x="7458335" y="672068"/>
                    <a:pt x="7469207" y="699114"/>
                    <a:pt x="7461251" y="699956"/>
                  </a:cubicBezTo>
                  <a:cubicBezTo>
                    <a:pt x="7472628" y="710321"/>
                    <a:pt x="7458614" y="715529"/>
                    <a:pt x="7462119" y="729331"/>
                  </a:cubicBezTo>
                  <a:cubicBezTo>
                    <a:pt x="7466423" y="735831"/>
                    <a:pt x="7467162" y="740521"/>
                    <a:pt x="7462533" y="746910"/>
                  </a:cubicBezTo>
                  <a:cubicBezTo>
                    <a:pt x="7483486" y="776851"/>
                    <a:pt x="7463470" y="765024"/>
                    <a:pt x="7471529" y="793043"/>
                  </a:cubicBezTo>
                  <a:cubicBezTo>
                    <a:pt x="7480002" y="817184"/>
                    <a:pt x="7485500" y="844550"/>
                    <a:pt x="7505730" y="867898"/>
                  </a:cubicBezTo>
                  <a:cubicBezTo>
                    <a:pt x="7511461" y="872184"/>
                    <a:pt x="7513630" y="882707"/>
                    <a:pt x="7510576" y="891400"/>
                  </a:cubicBezTo>
                  <a:cubicBezTo>
                    <a:pt x="7510049" y="892894"/>
                    <a:pt x="7509385" y="894278"/>
                    <a:pt x="7508604" y="895508"/>
                  </a:cubicBezTo>
                  <a:cubicBezTo>
                    <a:pt x="7511698" y="915692"/>
                    <a:pt x="7525520" y="989520"/>
                    <a:pt x="7529143" y="1012510"/>
                  </a:cubicBezTo>
                  <a:cubicBezTo>
                    <a:pt x="7521781" y="1014371"/>
                    <a:pt x="7535067" y="1025997"/>
                    <a:pt x="7530347" y="1033444"/>
                  </a:cubicBezTo>
                  <a:cubicBezTo>
                    <a:pt x="7526204" y="1038777"/>
                    <a:pt x="7529270" y="1043549"/>
                    <a:pt x="7529596" y="1049120"/>
                  </a:cubicBezTo>
                  <a:cubicBezTo>
                    <a:pt x="7526339" y="1056460"/>
                    <a:pt x="7532220" y="1080398"/>
                    <a:pt x="7536437" y="1086639"/>
                  </a:cubicBezTo>
                  <a:cubicBezTo>
                    <a:pt x="7551094" y="1101553"/>
                    <a:pt x="7540210" y="1135442"/>
                    <a:pt x="7551438" y="1147834"/>
                  </a:cubicBezTo>
                  <a:cubicBezTo>
                    <a:pt x="7553086" y="1152330"/>
                    <a:pt x="7553752" y="1156729"/>
                    <a:pt x="7553808" y="1161047"/>
                  </a:cubicBezTo>
                  <a:lnTo>
                    <a:pt x="7552572" y="1173130"/>
                  </a:lnTo>
                  <a:lnTo>
                    <a:pt x="7549434" y="1176566"/>
                  </a:lnTo>
                  <a:lnTo>
                    <a:pt x="7550211" y="1183950"/>
                  </a:lnTo>
                  <a:lnTo>
                    <a:pt x="7549733" y="1186066"/>
                  </a:lnTo>
                  <a:cubicBezTo>
                    <a:pt x="7548807" y="1190108"/>
                    <a:pt x="7548001" y="1194099"/>
                    <a:pt x="7547683" y="1198047"/>
                  </a:cubicBezTo>
                  <a:cubicBezTo>
                    <a:pt x="7563423" y="1192855"/>
                    <a:pt x="7547566" y="1230782"/>
                    <a:pt x="7560295" y="1219849"/>
                  </a:cubicBezTo>
                  <a:cubicBezTo>
                    <a:pt x="7561281" y="1240644"/>
                    <a:pt x="7573138" y="1224782"/>
                    <a:pt x="7561835" y="1249779"/>
                  </a:cubicBezTo>
                  <a:cubicBezTo>
                    <a:pt x="7574707" y="1282065"/>
                    <a:pt x="7569916" y="1332957"/>
                    <a:pt x="7589445" y="1358245"/>
                  </a:cubicBezTo>
                  <a:cubicBezTo>
                    <a:pt x="7581989" y="1355103"/>
                    <a:pt x="7576204" y="1368711"/>
                    <a:pt x="7579904" y="1378136"/>
                  </a:cubicBezTo>
                  <a:cubicBezTo>
                    <a:pt x="7550647" y="1367117"/>
                    <a:pt x="7606267" y="1415404"/>
                    <a:pt x="7586303" y="1423699"/>
                  </a:cubicBezTo>
                  <a:cubicBezTo>
                    <a:pt x="7604838" y="1424108"/>
                    <a:pt x="7636267" y="1466352"/>
                    <a:pt x="7621059" y="1486236"/>
                  </a:cubicBezTo>
                  <a:cubicBezTo>
                    <a:pt x="7624771" y="1516526"/>
                    <a:pt x="7640092" y="1537976"/>
                    <a:pt x="7633966" y="1569734"/>
                  </a:cubicBezTo>
                  <a:cubicBezTo>
                    <a:pt x="7636447" y="1570719"/>
                    <a:pt x="7638522" y="1572334"/>
                    <a:pt x="7640304" y="1574384"/>
                  </a:cubicBezTo>
                  <a:lnTo>
                    <a:pt x="7644628" y="1581242"/>
                  </a:lnTo>
                  <a:lnTo>
                    <a:pt x="7644313" y="1582567"/>
                  </a:lnTo>
                  <a:cubicBezTo>
                    <a:pt x="7644257" y="1587776"/>
                    <a:pt x="7645302" y="1590443"/>
                    <a:pt x="7646831" y="1591983"/>
                  </a:cubicBezTo>
                  <a:cubicBezTo>
                    <a:pt x="7647577" y="1592347"/>
                    <a:pt x="7648323" y="1592711"/>
                    <a:pt x="7649069" y="1593074"/>
                  </a:cubicBezTo>
                  <a:lnTo>
                    <a:pt x="7651326" y="1599230"/>
                  </a:lnTo>
                  <a:lnTo>
                    <a:pt x="7657195" y="1610539"/>
                  </a:lnTo>
                  <a:lnTo>
                    <a:pt x="7656957" y="1613422"/>
                  </a:lnTo>
                  <a:lnTo>
                    <a:pt x="7663730" y="1631673"/>
                  </a:lnTo>
                  <a:lnTo>
                    <a:pt x="7663189" y="1632289"/>
                  </a:lnTo>
                  <a:cubicBezTo>
                    <a:pt x="7662131" y="1634085"/>
                    <a:pt x="7661641" y="1636199"/>
                    <a:pt x="7662326" y="1639024"/>
                  </a:cubicBezTo>
                  <a:cubicBezTo>
                    <a:pt x="7651979" y="1640024"/>
                    <a:pt x="7659188" y="1642819"/>
                    <a:pt x="7662125" y="1651067"/>
                  </a:cubicBezTo>
                  <a:cubicBezTo>
                    <a:pt x="7646711" y="1654462"/>
                    <a:pt x="7660667" y="1674670"/>
                    <a:pt x="7653812" y="1683345"/>
                  </a:cubicBezTo>
                  <a:cubicBezTo>
                    <a:pt x="7656316" y="1689330"/>
                    <a:pt x="7658683" y="1695719"/>
                    <a:pt x="7660803" y="1702414"/>
                  </a:cubicBezTo>
                  <a:lnTo>
                    <a:pt x="7661867" y="1756201"/>
                  </a:lnTo>
                  <a:lnTo>
                    <a:pt x="7649453" y="1812530"/>
                  </a:lnTo>
                  <a:cubicBezTo>
                    <a:pt x="7649183" y="1833366"/>
                    <a:pt x="7644573" y="1851408"/>
                    <a:pt x="7647823" y="1869041"/>
                  </a:cubicBezTo>
                  <a:cubicBezTo>
                    <a:pt x="7644238" y="1876204"/>
                    <a:pt x="7642789" y="1882956"/>
                    <a:pt x="7648156" y="1889503"/>
                  </a:cubicBezTo>
                  <a:cubicBezTo>
                    <a:pt x="7646365" y="1908946"/>
                    <a:pt x="7638702" y="1913653"/>
                    <a:pt x="7644679" y="1925974"/>
                  </a:cubicBezTo>
                  <a:cubicBezTo>
                    <a:pt x="7632281" y="1936898"/>
                    <a:pt x="7637013" y="1937545"/>
                    <a:pt x="7640564" y="1942678"/>
                  </a:cubicBezTo>
                  <a:lnTo>
                    <a:pt x="7640816" y="1943410"/>
                  </a:lnTo>
                  <a:lnTo>
                    <a:pt x="7639044" y="1944904"/>
                  </a:lnTo>
                  <a:lnTo>
                    <a:pt x="7638223" y="1947993"/>
                  </a:lnTo>
                  <a:lnTo>
                    <a:pt x="7638752" y="1956430"/>
                  </a:lnTo>
                  <a:lnTo>
                    <a:pt x="7639407" y="1959603"/>
                  </a:lnTo>
                  <a:cubicBezTo>
                    <a:pt x="7639690" y="1961788"/>
                    <a:pt x="7639658" y="1963239"/>
                    <a:pt x="7639396" y="1964244"/>
                  </a:cubicBezTo>
                  <a:lnTo>
                    <a:pt x="7639249" y="1964361"/>
                  </a:lnTo>
                  <a:lnTo>
                    <a:pt x="7639521" y="1968708"/>
                  </a:lnTo>
                  <a:cubicBezTo>
                    <a:pt x="7640315" y="1976045"/>
                    <a:pt x="7641402" y="1983186"/>
                    <a:pt x="7642694" y="1989983"/>
                  </a:cubicBezTo>
                  <a:cubicBezTo>
                    <a:pt x="7634556" y="1995729"/>
                    <a:pt x="7644169" y="2020842"/>
                    <a:pt x="7628828" y="2018094"/>
                  </a:cubicBezTo>
                  <a:cubicBezTo>
                    <a:pt x="7630116" y="2027262"/>
                    <a:pt x="7636485" y="2032807"/>
                    <a:pt x="7626423" y="2029720"/>
                  </a:cubicBezTo>
                  <a:cubicBezTo>
                    <a:pt x="7626559" y="2032738"/>
                    <a:pt x="7625703" y="2034598"/>
                    <a:pt x="7624364" y="2035929"/>
                  </a:cubicBezTo>
                  <a:lnTo>
                    <a:pt x="7623733" y="2036314"/>
                  </a:lnTo>
                  <a:lnTo>
                    <a:pt x="7626847" y="2056711"/>
                  </a:lnTo>
                  <a:lnTo>
                    <a:pt x="7626090" y="2059419"/>
                  </a:lnTo>
                  <a:lnTo>
                    <a:pt x="7629618" y="2072712"/>
                  </a:lnTo>
                  <a:lnTo>
                    <a:pt x="7630641" y="2079581"/>
                  </a:lnTo>
                  <a:lnTo>
                    <a:pt x="7632577" y="2081522"/>
                  </a:lnTo>
                  <a:cubicBezTo>
                    <a:pt x="7633753" y="2083617"/>
                    <a:pt x="7634261" y="2086620"/>
                    <a:pt x="7633251" y="2091658"/>
                  </a:cubicBezTo>
                  <a:lnTo>
                    <a:pt x="7632707" y="2092825"/>
                  </a:lnTo>
                  <a:lnTo>
                    <a:pt x="7635575" y="2101184"/>
                  </a:lnTo>
                  <a:cubicBezTo>
                    <a:pt x="7636900" y="2103876"/>
                    <a:pt x="7638586" y="2106260"/>
                    <a:pt x="7640772" y="2108190"/>
                  </a:cubicBezTo>
                  <a:cubicBezTo>
                    <a:pt x="7629093" y="2136655"/>
                    <a:pt x="7639778" y="2163513"/>
                    <a:pt x="7637758" y="2194409"/>
                  </a:cubicBezTo>
                  <a:cubicBezTo>
                    <a:pt x="7619585" y="2207765"/>
                    <a:pt x="7641835" y="2261154"/>
                    <a:pt x="7659453" y="2268824"/>
                  </a:cubicBezTo>
                  <a:cubicBezTo>
                    <a:pt x="7644015" y="2268997"/>
                    <a:pt x="7665037" y="2307714"/>
                    <a:pt x="7665583" y="2317700"/>
                  </a:cubicBezTo>
                  <a:cubicBezTo>
                    <a:pt x="7665764" y="2321029"/>
                    <a:pt x="7663671" y="2321166"/>
                    <a:pt x="7657195" y="2315619"/>
                  </a:cubicBezTo>
                  <a:cubicBezTo>
                    <a:pt x="7658997" y="2326231"/>
                    <a:pt x="7650972" y="2337185"/>
                    <a:pt x="7644431" y="2331209"/>
                  </a:cubicBezTo>
                  <a:cubicBezTo>
                    <a:pt x="7658433" y="2363448"/>
                    <a:pt x="7644510" y="2411031"/>
                    <a:pt x="7650869" y="2447461"/>
                  </a:cubicBezTo>
                  <a:cubicBezTo>
                    <a:pt x="7635485" y="2467322"/>
                    <a:pt x="7649719" y="2456555"/>
                    <a:pt x="7646841" y="2477156"/>
                  </a:cubicBezTo>
                  <a:cubicBezTo>
                    <a:pt x="7661004" y="2471521"/>
                    <a:pt x="7638896" y="2502164"/>
                    <a:pt x="7654880" y="2503292"/>
                  </a:cubicBezTo>
                  <a:cubicBezTo>
                    <a:pt x="7653849" y="2507005"/>
                    <a:pt x="7652348" y="2510567"/>
                    <a:pt x="7650720" y="2514131"/>
                  </a:cubicBezTo>
                  <a:lnTo>
                    <a:pt x="7649876" y="2516003"/>
                  </a:lnTo>
                  <a:lnTo>
                    <a:pt x="7649263" y="2523483"/>
                  </a:lnTo>
                  <a:lnTo>
                    <a:pt x="7645633" y="2525592"/>
                  </a:lnTo>
                  <a:lnTo>
                    <a:pt x="7642233" y="2536851"/>
                  </a:lnTo>
                  <a:cubicBezTo>
                    <a:pt x="7641494" y="2541069"/>
                    <a:pt x="7641323" y="2545607"/>
                    <a:pt x="7642069" y="2550622"/>
                  </a:cubicBezTo>
                  <a:cubicBezTo>
                    <a:pt x="7648404" y="2562959"/>
                    <a:pt x="7640640" y="2582170"/>
                    <a:pt x="7641110" y="2599544"/>
                  </a:cubicBezTo>
                  <a:lnTo>
                    <a:pt x="7643071" y="2607523"/>
                  </a:lnTo>
                  <a:lnTo>
                    <a:pt x="7639801" y="2633566"/>
                  </a:lnTo>
                  <a:cubicBezTo>
                    <a:pt x="7639166" y="2640978"/>
                    <a:pt x="7638833" y="2648672"/>
                    <a:pt x="7639065" y="2656773"/>
                  </a:cubicBezTo>
                  <a:lnTo>
                    <a:pt x="7640624" y="2671810"/>
                  </a:lnTo>
                  <a:lnTo>
                    <a:pt x="7639332" y="2675751"/>
                  </a:lnTo>
                  <a:cubicBezTo>
                    <a:pt x="7639476" y="2682617"/>
                    <a:pt x="7644027" y="2691703"/>
                    <a:pt x="7638498" y="2690893"/>
                  </a:cubicBezTo>
                  <a:lnTo>
                    <a:pt x="7640415" y="2698606"/>
                  </a:lnTo>
                  <a:lnTo>
                    <a:pt x="7636002" y="2706218"/>
                  </a:lnTo>
                  <a:cubicBezTo>
                    <a:pt x="7634978" y="2707053"/>
                    <a:pt x="7633887" y="2707679"/>
                    <a:pt x="7632770" y="2708079"/>
                  </a:cubicBezTo>
                  <a:lnTo>
                    <a:pt x="7634220" y="2718854"/>
                  </a:lnTo>
                  <a:lnTo>
                    <a:pt x="7631061" y="2727688"/>
                  </a:lnTo>
                  <a:lnTo>
                    <a:pt x="7633127" y="2735389"/>
                  </a:lnTo>
                  <a:lnTo>
                    <a:pt x="7632661" y="2738584"/>
                  </a:lnTo>
                  <a:lnTo>
                    <a:pt x="7631098" y="2746529"/>
                  </a:lnTo>
                  <a:cubicBezTo>
                    <a:pt x="7630002" y="2750602"/>
                    <a:pt x="7628681" y="2755160"/>
                    <a:pt x="7627624" y="2760235"/>
                  </a:cubicBezTo>
                  <a:lnTo>
                    <a:pt x="7627140" y="2764511"/>
                  </a:lnTo>
                  <a:lnTo>
                    <a:pt x="7621827" y="2773820"/>
                  </a:lnTo>
                  <a:cubicBezTo>
                    <a:pt x="7617811" y="2780593"/>
                    <a:pt x="7615104" y="2785923"/>
                    <a:pt x="7617284" y="2791840"/>
                  </a:cubicBezTo>
                  <a:cubicBezTo>
                    <a:pt x="7612094" y="2801924"/>
                    <a:pt x="7597550" y="2808970"/>
                    <a:pt x="7601430" y="2823567"/>
                  </a:cubicBezTo>
                  <a:cubicBezTo>
                    <a:pt x="7594841" y="2819137"/>
                    <a:pt x="7600633" y="2839778"/>
                    <a:pt x="7593865" y="2842217"/>
                  </a:cubicBezTo>
                  <a:cubicBezTo>
                    <a:pt x="7588415" y="2843342"/>
                    <a:pt x="7588901" y="2849866"/>
                    <a:pt x="7586893" y="2854834"/>
                  </a:cubicBezTo>
                  <a:cubicBezTo>
                    <a:pt x="7581327" y="2858374"/>
                    <a:pt x="7576244" y="2883372"/>
                    <a:pt x="7577046" y="2892075"/>
                  </a:cubicBezTo>
                  <a:cubicBezTo>
                    <a:pt x="7582584" y="2916606"/>
                    <a:pt x="7560175" y="2936338"/>
                    <a:pt x="7564026" y="2955950"/>
                  </a:cubicBezTo>
                  <a:cubicBezTo>
                    <a:pt x="7563501" y="2961086"/>
                    <a:pt x="7562240" y="2965343"/>
                    <a:pt x="7560529" y="2969031"/>
                  </a:cubicBezTo>
                  <a:lnTo>
                    <a:pt x="7554631" y="2978222"/>
                  </a:lnTo>
                  <a:lnTo>
                    <a:pt x="7550747" y="2978564"/>
                  </a:lnTo>
                  <a:lnTo>
                    <a:pt x="7548359" y="2985429"/>
                  </a:lnTo>
                  <a:lnTo>
                    <a:pt x="7547120" y="2986826"/>
                  </a:lnTo>
                  <a:cubicBezTo>
                    <a:pt x="7544741" y="2989483"/>
                    <a:pt x="7542480" y="2992194"/>
                    <a:pt x="7540621" y="2995267"/>
                  </a:cubicBezTo>
                  <a:cubicBezTo>
                    <a:pt x="7555200" y="3003715"/>
                    <a:pt x="7527208" y="3022799"/>
                    <a:pt x="7541739" y="3023946"/>
                  </a:cubicBezTo>
                  <a:cubicBezTo>
                    <a:pt x="7534059" y="3042303"/>
                    <a:pt x="7549904" y="3038579"/>
                    <a:pt x="7530781" y="3050462"/>
                  </a:cubicBezTo>
                  <a:cubicBezTo>
                    <a:pt x="7527838" y="3088204"/>
                    <a:pt x="7503338" y="3127251"/>
                    <a:pt x="7508515" y="3164510"/>
                  </a:cubicBezTo>
                  <a:cubicBezTo>
                    <a:pt x="7503888" y="3155782"/>
                    <a:pt x="7493770" y="3162549"/>
                    <a:pt x="7492866" y="3173520"/>
                  </a:cubicBezTo>
                  <a:cubicBezTo>
                    <a:pt x="7474179" y="3140376"/>
                    <a:pt x="7498581" y="3226463"/>
                    <a:pt x="7479395" y="3217191"/>
                  </a:cubicBezTo>
                  <a:cubicBezTo>
                    <a:pt x="7493905" y="3232643"/>
                    <a:pt x="7501608" y="3293915"/>
                    <a:pt x="7481475" y="3298298"/>
                  </a:cubicBezTo>
                  <a:cubicBezTo>
                    <a:pt x="7472089" y="3326890"/>
                    <a:pt x="7475493" y="3357480"/>
                    <a:pt x="7457722" y="3379292"/>
                  </a:cubicBezTo>
                  <a:cubicBezTo>
                    <a:pt x="7459285" y="3382143"/>
                    <a:pt x="7460273" y="3385199"/>
                    <a:pt x="7460850" y="3388381"/>
                  </a:cubicBezTo>
                  <a:lnTo>
                    <a:pt x="7461482" y="3397694"/>
                  </a:lnTo>
                  <a:lnTo>
                    <a:pt x="7460695" y="3398556"/>
                  </a:lnTo>
                  <a:cubicBezTo>
                    <a:pt x="7458532" y="3402904"/>
                    <a:pt x="7458275" y="3406007"/>
                    <a:pt x="7458858" y="3408553"/>
                  </a:cubicBezTo>
                  <a:lnTo>
                    <a:pt x="7460185" y="3411299"/>
                  </a:lnTo>
                  <a:lnTo>
                    <a:pt x="7459468" y="3418333"/>
                  </a:lnTo>
                  <a:lnTo>
                    <a:pt x="7459515" y="3432662"/>
                  </a:lnTo>
                  <a:lnTo>
                    <a:pt x="7458154" y="3434902"/>
                  </a:lnTo>
                  <a:lnTo>
                    <a:pt x="7456091" y="3455825"/>
                  </a:lnTo>
                  <a:cubicBezTo>
                    <a:pt x="7455865" y="3455850"/>
                    <a:pt x="7455638" y="3455877"/>
                    <a:pt x="7455413" y="3455903"/>
                  </a:cubicBezTo>
                  <a:cubicBezTo>
                    <a:pt x="7453843" y="3456557"/>
                    <a:pt x="7452596" y="3457940"/>
                    <a:pt x="7451989" y="3460886"/>
                  </a:cubicBezTo>
                  <a:cubicBezTo>
                    <a:pt x="7443388" y="3453296"/>
                    <a:pt x="7447961" y="3461529"/>
                    <a:pt x="7446929" y="3470886"/>
                  </a:cubicBezTo>
                  <a:cubicBezTo>
                    <a:pt x="7433341" y="3461186"/>
                    <a:pt x="7436171" y="3489615"/>
                    <a:pt x="7427213" y="3491353"/>
                  </a:cubicBezTo>
                  <a:cubicBezTo>
                    <a:pt x="7426761" y="3498443"/>
                    <a:pt x="7426037" y="3505767"/>
                    <a:pt x="7424990" y="3513143"/>
                  </a:cubicBezTo>
                  <a:lnTo>
                    <a:pt x="7424186" y="3517424"/>
                  </a:lnTo>
                  <a:cubicBezTo>
                    <a:pt x="7424132" y="3517438"/>
                    <a:pt x="7424077" y="3517453"/>
                    <a:pt x="7424024" y="3517467"/>
                  </a:cubicBezTo>
                  <a:cubicBezTo>
                    <a:pt x="7423536" y="3518305"/>
                    <a:pt x="7423153" y="3519678"/>
                    <a:pt x="7422883" y="3521896"/>
                  </a:cubicBezTo>
                  <a:lnTo>
                    <a:pt x="7422723" y="3525229"/>
                  </a:lnTo>
                  <a:lnTo>
                    <a:pt x="7421163" y="3533534"/>
                  </a:lnTo>
                  <a:lnTo>
                    <a:pt x="7419650" y="3536108"/>
                  </a:lnTo>
                  <a:lnTo>
                    <a:pt x="7417640" y="3536718"/>
                  </a:lnTo>
                  <a:lnTo>
                    <a:pt x="7417697" y="3537534"/>
                  </a:lnTo>
                  <a:cubicBezTo>
                    <a:pt x="7419749" y="3544077"/>
                    <a:pt x="7423989" y="3546875"/>
                    <a:pt x="7409814" y="3551598"/>
                  </a:cubicBezTo>
                  <a:cubicBezTo>
                    <a:pt x="7412376" y="3566128"/>
                    <a:pt x="7404108" y="3567090"/>
                    <a:pt x="7397719" y="3584844"/>
                  </a:cubicBezTo>
                  <a:cubicBezTo>
                    <a:pt x="7401116" y="3593573"/>
                    <a:pt x="7398130" y="3599358"/>
                    <a:pt x="7393057" y="3604546"/>
                  </a:cubicBezTo>
                  <a:cubicBezTo>
                    <a:pt x="7391792" y="3622895"/>
                    <a:pt x="7383125" y="3638008"/>
                    <a:pt x="7377811" y="3657793"/>
                  </a:cubicBezTo>
                  <a:cubicBezTo>
                    <a:pt x="7379886" y="3680874"/>
                    <a:pt x="7366255" y="3689531"/>
                    <a:pt x="7360624" y="3710685"/>
                  </a:cubicBezTo>
                  <a:cubicBezTo>
                    <a:pt x="7367950" y="3731637"/>
                    <a:pt x="7347999" y="3723947"/>
                    <a:pt x="7341489" y="3734006"/>
                  </a:cubicBezTo>
                  <a:lnTo>
                    <a:pt x="7340478" y="3737028"/>
                  </a:lnTo>
                  <a:lnTo>
                    <a:pt x="7340489" y="3745476"/>
                  </a:lnTo>
                  <a:lnTo>
                    <a:pt x="7340950" y="3748687"/>
                  </a:lnTo>
                  <a:cubicBezTo>
                    <a:pt x="7341098" y="3750887"/>
                    <a:pt x="7340976" y="3752333"/>
                    <a:pt x="7340653" y="3753314"/>
                  </a:cubicBezTo>
                  <a:lnTo>
                    <a:pt x="7340500" y="3753419"/>
                  </a:lnTo>
                  <a:lnTo>
                    <a:pt x="7340506" y="3757774"/>
                  </a:lnTo>
                  <a:cubicBezTo>
                    <a:pt x="7340847" y="3765147"/>
                    <a:pt x="7341495" y="3772345"/>
                    <a:pt x="7342369" y="3779218"/>
                  </a:cubicBezTo>
                  <a:cubicBezTo>
                    <a:pt x="7333890" y="3784348"/>
                    <a:pt x="7341949" y="3810090"/>
                    <a:pt x="7326800" y="3806225"/>
                  </a:cubicBezTo>
                  <a:cubicBezTo>
                    <a:pt x="7327524" y="3815461"/>
                    <a:pt x="7333545" y="3821456"/>
                    <a:pt x="7323686" y="3817640"/>
                  </a:cubicBezTo>
                  <a:cubicBezTo>
                    <a:pt x="7323637" y="3820659"/>
                    <a:pt x="7322668" y="3822449"/>
                    <a:pt x="7321247" y="3823678"/>
                  </a:cubicBezTo>
                  <a:lnTo>
                    <a:pt x="7320595" y="3824018"/>
                  </a:lnTo>
                  <a:lnTo>
                    <a:pt x="7322453" y="3844579"/>
                  </a:lnTo>
                  <a:lnTo>
                    <a:pt x="7321532" y="3847225"/>
                  </a:lnTo>
                  <a:lnTo>
                    <a:pt x="7324238" y="3860736"/>
                  </a:lnTo>
                  <a:lnTo>
                    <a:pt x="7324840" y="3867658"/>
                  </a:lnTo>
                  <a:lnTo>
                    <a:pt x="7326655" y="3869733"/>
                  </a:lnTo>
                  <a:cubicBezTo>
                    <a:pt x="7327701" y="3871909"/>
                    <a:pt x="7328023" y="3874942"/>
                    <a:pt x="7326706" y="3879891"/>
                  </a:cubicBezTo>
                  <a:lnTo>
                    <a:pt x="7326093" y="3881013"/>
                  </a:lnTo>
                  <a:lnTo>
                    <a:pt x="7328442" y="3889558"/>
                  </a:lnTo>
                  <a:cubicBezTo>
                    <a:pt x="7329602" y="3892339"/>
                    <a:pt x="7331138" y="3894839"/>
                    <a:pt x="7333203" y="3896924"/>
                  </a:cubicBezTo>
                  <a:cubicBezTo>
                    <a:pt x="7319795" y="3924445"/>
                    <a:pt x="7328820" y="3952004"/>
                    <a:pt x="7324908" y="3982658"/>
                  </a:cubicBezTo>
                  <a:cubicBezTo>
                    <a:pt x="7325522" y="4017325"/>
                    <a:pt x="7327874" y="4041416"/>
                    <a:pt x="7327588" y="4064228"/>
                  </a:cubicBezTo>
                  <a:cubicBezTo>
                    <a:pt x="7328735" y="4074940"/>
                    <a:pt x="7329351" y="4153102"/>
                    <a:pt x="7323186" y="4146664"/>
                  </a:cubicBezTo>
                  <a:cubicBezTo>
                    <a:pt x="7335189" y="4179829"/>
                    <a:pt x="7318370" y="4199117"/>
                    <a:pt x="7322488" y="4235901"/>
                  </a:cubicBezTo>
                  <a:cubicBezTo>
                    <a:pt x="7305909" y="4254573"/>
                    <a:pt x="7320783" y="4244884"/>
                    <a:pt x="7316645" y="4265209"/>
                  </a:cubicBezTo>
                  <a:cubicBezTo>
                    <a:pt x="7331133" y="4260631"/>
                    <a:pt x="7307179" y="4289560"/>
                    <a:pt x="7323069" y="4291857"/>
                  </a:cubicBezTo>
                  <a:cubicBezTo>
                    <a:pt x="7321814" y="4295483"/>
                    <a:pt x="7320095" y="4298923"/>
                    <a:pt x="7318251" y="4302359"/>
                  </a:cubicBezTo>
                  <a:lnTo>
                    <a:pt x="7317295" y="4304161"/>
                  </a:lnTo>
                  <a:lnTo>
                    <a:pt x="7316223" y="4311573"/>
                  </a:lnTo>
                  <a:lnTo>
                    <a:pt x="7312469" y="4313411"/>
                  </a:lnTo>
                  <a:lnTo>
                    <a:pt x="7306447" y="4403491"/>
                  </a:lnTo>
                  <a:cubicBezTo>
                    <a:pt x="7308849" y="4411399"/>
                    <a:pt x="7308497" y="4436984"/>
                    <a:pt x="7303688" y="4442497"/>
                  </a:cubicBezTo>
                  <a:cubicBezTo>
                    <a:pt x="7302637" y="4447969"/>
                    <a:pt x="7304327" y="4453942"/>
                    <a:pt x="7299181" y="4457128"/>
                  </a:cubicBezTo>
                  <a:cubicBezTo>
                    <a:pt x="7296154" y="4469016"/>
                    <a:pt x="7289197" y="4496240"/>
                    <a:pt x="7285530" y="4513823"/>
                  </a:cubicBezTo>
                  <a:cubicBezTo>
                    <a:pt x="7288769" y="4518560"/>
                    <a:pt x="7287100" y="4524649"/>
                    <a:pt x="7284412" y="4532609"/>
                  </a:cubicBezTo>
                  <a:lnTo>
                    <a:pt x="7282601" y="4540125"/>
                  </a:lnTo>
                  <a:lnTo>
                    <a:pt x="7291785" y="4563650"/>
                  </a:lnTo>
                  <a:lnTo>
                    <a:pt x="7284191" y="4636427"/>
                  </a:lnTo>
                  <a:lnTo>
                    <a:pt x="7292797" y="4672055"/>
                  </a:lnTo>
                  <a:cubicBezTo>
                    <a:pt x="7294304" y="4686552"/>
                    <a:pt x="7294421" y="4700466"/>
                    <a:pt x="7295425" y="4713953"/>
                  </a:cubicBezTo>
                  <a:cubicBezTo>
                    <a:pt x="7296104" y="4744441"/>
                    <a:pt x="7280378" y="4723911"/>
                    <a:pt x="7292574" y="4762180"/>
                  </a:cubicBezTo>
                  <a:cubicBezTo>
                    <a:pt x="7286719" y="4766152"/>
                    <a:pt x="7286266" y="4770971"/>
                    <a:pt x="7288689" y="4779168"/>
                  </a:cubicBezTo>
                  <a:cubicBezTo>
                    <a:pt x="7288592" y="4793971"/>
                    <a:pt x="7274303" y="4792486"/>
                    <a:pt x="7282355" y="4807636"/>
                  </a:cubicBezTo>
                  <a:cubicBezTo>
                    <a:pt x="7278556" y="4806204"/>
                    <a:pt x="7277539" y="4813202"/>
                    <a:pt x="7276505" y="4819678"/>
                  </a:cubicBezTo>
                  <a:lnTo>
                    <a:pt x="7273752" y="4823797"/>
                  </a:lnTo>
                  <a:lnTo>
                    <a:pt x="7283683" y="4847794"/>
                  </a:lnTo>
                  <a:cubicBezTo>
                    <a:pt x="7296832" y="4890479"/>
                    <a:pt x="7302379" y="4941877"/>
                    <a:pt x="7311552" y="4978326"/>
                  </a:cubicBezTo>
                  <a:cubicBezTo>
                    <a:pt x="7284161" y="4998846"/>
                    <a:pt x="7309660" y="4989594"/>
                    <a:pt x="7304880" y="5015024"/>
                  </a:cubicBezTo>
                  <a:cubicBezTo>
                    <a:pt x="7330355" y="5012307"/>
                    <a:pt x="7291032" y="5044485"/>
                    <a:pt x="7319932" y="5050993"/>
                  </a:cubicBezTo>
                  <a:cubicBezTo>
                    <a:pt x="7318148" y="5055414"/>
                    <a:pt x="7315506" y="5059493"/>
                    <a:pt x="7312641" y="5063537"/>
                  </a:cubicBezTo>
                  <a:lnTo>
                    <a:pt x="7311153" y="5065661"/>
                  </a:lnTo>
                  <a:lnTo>
                    <a:pt x="7310197" y="5075032"/>
                  </a:lnTo>
                  <a:lnTo>
                    <a:pt x="7303683" y="5076576"/>
                  </a:lnTo>
                  <a:lnTo>
                    <a:pt x="7297768" y="5089898"/>
                  </a:lnTo>
                  <a:cubicBezTo>
                    <a:pt x="7296519" y="5095057"/>
                    <a:pt x="7296302" y="5100805"/>
                    <a:pt x="7297750" y="5107454"/>
                  </a:cubicBezTo>
                  <a:cubicBezTo>
                    <a:pt x="7309447" y="5125240"/>
                    <a:pt x="7295812" y="5147341"/>
                    <a:pt x="7297014" y="5169708"/>
                  </a:cubicBezTo>
                  <a:lnTo>
                    <a:pt x="7300719" y="5180532"/>
                  </a:lnTo>
                  <a:lnTo>
                    <a:pt x="7295705" y="5210620"/>
                  </a:lnTo>
                  <a:lnTo>
                    <a:pt x="7296901" y="5212749"/>
                  </a:lnTo>
                  <a:cubicBezTo>
                    <a:pt x="7296704" y="5218058"/>
                    <a:pt x="7294377" y="5228574"/>
                    <a:pt x="7294523" y="5242477"/>
                  </a:cubicBezTo>
                  <a:lnTo>
                    <a:pt x="7297776" y="5296160"/>
                  </a:lnTo>
                  <a:lnTo>
                    <a:pt x="7289955" y="5304499"/>
                  </a:lnTo>
                  <a:lnTo>
                    <a:pt x="7286210" y="5305374"/>
                  </a:lnTo>
                  <a:lnTo>
                    <a:pt x="7286995" y="5320092"/>
                  </a:lnTo>
                  <a:lnTo>
                    <a:pt x="7281550" y="5330613"/>
                  </a:lnTo>
                  <a:lnTo>
                    <a:pt x="7285354" y="5340890"/>
                  </a:lnTo>
                  <a:lnTo>
                    <a:pt x="7281914" y="5354491"/>
                  </a:lnTo>
                  <a:cubicBezTo>
                    <a:pt x="7280017" y="5359352"/>
                    <a:pt x="7277725" y="5364763"/>
                    <a:pt x="7275918" y="5370917"/>
                  </a:cubicBezTo>
                  <a:lnTo>
                    <a:pt x="7267655" y="5384350"/>
                  </a:lnTo>
                  <a:lnTo>
                    <a:pt x="7263791" y="5406610"/>
                  </a:lnTo>
                  <a:cubicBezTo>
                    <a:pt x="7260956" y="5423841"/>
                    <a:pt x="7257650" y="5440271"/>
                    <a:pt x="7251522" y="5456222"/>
                  </a:cubicBezTo>
                  <a:cubicBezTo>
                    <a:pt x="7253699" y="5469913"/>
                    <a:pt x="7252931" y="5482529"/>
                    <a:pt x="7242311" y="5493751"/>
                  </a:cubicBezTo>
                  <a:cubicBezTo>
                    <a:pt x="7236636" y="5529727"/>
                    <a:pt x="7245809" y="5539513"/>
                    <a:pt x="7231835" y="5561252"/>
                  </a:cubicBezTo>
                  <a:cubicBezTo>
                    <a:pt x="7236311" y="5568555"/>
                    <a:pt x="7238499" y="5573475"/>
                    <a:pt x="7239152" y="5577121"/>
                  </a:cubicBezTo>
                  <a:cubicBezTo>
                    <a:pt x="7241111" y="5588065"/>
                    <a:pt x="7229268" y="5587525"/>
                    <a:pt x="7224043" y="5605355"/>
                  </a:cubicBezTo>
                  <a:cubicBezTo>
                    <a:pt x="7216774" y="5624244"/>
                    <a:pt x="7213225" y="5590845"/>
                    <a:pt x="7209229" y="5609118"/>
                  </a:cubicBezTo>
                  <a:cubicBezTo>
                    <a:pt x="7212098" y="5628346"/>
                    <a:pt x="7194168" y="5628785"/>
                    <a:pt x="7198222" y="5648700"/>
                  </a:cubicBezTo>
                  <a:cubicBezTo>
                    <a:pt x="7212577" y="5642705"/>
                    <a:pt x="7189541" y="5689259"/>
                    <a:pt x="7201221" y="5689771"/>
                  </a:cubicBezTo>
                  <a:cubicBezTo>
                    <a:pt x="7181618" y="5708428"/>
                    <a:pt x="7201258" y="5715573"/>
                    <a:pt x="7192555" y="5739098"/>
                  </a:cubicBezTo>
                  <a:cubicBezTo>
                    <a:pt x="7184486" y="5750478"/>
                    <a:pt x="7182208" y="5758416"/>
                    <a:pt x="7187522" y="5768603"/>
                  </a:cubicBezTo>
                  <a:cubicBezTo>
                    <a:pt x="7148692" y="5821144"/>
                    <a:pt x="7181577" y="5799065"/>
                    <a:pt x="7162500" y="5846928"/>
                  </a:cubicBezTo>
                  <a:lnTo>
                    <a:pt x="7160827" y="5850799"/>
                  </a:lnTo>
                  <a:lnTo>
                    <a:pt x="7163312" y="5866636"/>
                  </a:lnTo>
                  <a:cubicBezTo>
                    <a:pt x="7163884" y="5867070"/>
                    <a:pt x="7164455" y="5867505"/>
                    <a:pt x="7165029" y="5867939"/>
                  </a:cubicBezTo>
                  <a:lnTo>
                    <a:pt x="7142501" y="5914339"/>
                  </a:lnTo>
                  <a:lnTo>
                    <a:pt x="7143151" y="5921221"/>
                  </a:lnTo>
                  <a:lnTo>
                    <a:pt x="7123808" y="5950546"/>
                  </a:lnTo>
                  <a:lnTo>
                    <a:pt x="7116299" y="5966186"/>
                  </a:lnTo>
                  <a:lnTo>
                    <a:pt x="7106117" y="5983669"/>
                  </a:lnTo>
                  <a:lnTo>
                    <a:pt x="7109622" y="5995569"/>
                  </a:lnTo>
                  <a:cubicBezTo>
                    <a:pt x="7114727" y="6023526"/>
                    <a:pt x="7092983" y="6067450"/>
                    <a:pt x="7116605" y="6077139"/>
                  </a:cubicBezTo>
                  <a:cubicBezTo>
                    <a:pt x="7102148" y="6089933"/>
                    <a:pt x="7125501" y="6101908"/>
                    <a:pt x="7127573" y="6115892"/>
                  </a:cubicBezTo>
                  <a:cubicBezTo>
                    <a:pt x="7118381" y="6127056"/>
                    <a:pt x="7126331" y="6132595"/>
                    <a:pt x="7128098" y="6142737"/>
                  </a:cubicBezTo>
                  <a:cubicBezTo>
                    <a:pt x="7122429" y="6147329"/>
                    <a:pt x="7122724" y="6155912"/>
                    <a:pt x="7129375" y="6158833"/>
                  </a:cubicBezTo>
                  <a:cubicBezTo>
                    <a:pt x="7144709" y="6154689"/>
                    <a:pt x="7137060" y="6184499"/>
                    <a:pt x="7147635" y="6186714"/>
                  </a:cubicBezTo>
                  <a:cubicBezTo>
                    <a:pt x="7149842" y="6204016"/>
                    <a:pt x="7136414" y="6279145"/>
                    <a:pt x="7153343" y="6291871"/>
                  </a:cubicBezTo>
                  <a:cubicBezTo>
                    <a:pt x="7161381" y="6326852"/>
                    <a:pt x="7134450" y="6377408"/>
                    <a:pt x="7134923" y="6392273"/>
                  </a:cubicBezTo>
                  <a:cubicBezTo>
                    <a:pt x="7103997" y="6407024"/>
                    <a:pt x="7185503" y="6478818"/>
                    <a:pt x="7187236" y="6541940"/>
                  </a:cubicBezTo>
                  <a:cubicBezTo>
                    <a:pt x="7184250" y="6550446"/>
                    <a:pt x="7184290" y="6554993"/>
                    <a:pt x="7191340" y="6557275"/>
                  </a:cubicBezTo>
                  <a:cubicBezTo>
                    <a:pt x="7195412" y="6573685"/>
                    <a:pt x="7202070" y="6606060"/>
                    <a:pt x="7211670" y="6640404"/>
                  </a:cubicBezTo>
                  <a:cubicBezTo>
                    <a:pt x="7219591" y="6666216"/>
                    <a:pt x="7212698" y="6793331"/>
                    <a:pt x="7221085" y="6827708"/>
                  </a:cubicBezTo>
                  <a:lnTo>
                    <a:pt x="7227698" y="6857999"/>
                  </a:lnTo>
                  <a:lnTo>
                    <a:pt x="0" y="6857999"/>
                  </a:lnTo>
                  <a:close/>
                </a:path>
              </a:pathLst>
            </a:cu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8E7462D-626B-AA23-D2ED-B424ABD71E38}"/>
                </a:ext>
              </a:extLst>
            </p:cNvPr>
            <p:cNvSpPr txBox="1"/>
            <p:nvPr/>
          </p:nvSpPr>
          <p:spPr>
            <a:xfrm>
              <a:off x="4880214" y="6514747"/>
              <a:ext cx="2383971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25" dirty="0">
                  <a:solidFill>
                    <a:schemeClr val="bg1"/>
                  </a:solidFill>
                </a:rPr>
                <a:t>Photos Credit: Main Street Lansing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94647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47819B6C-AEF4-816B-F846-A53BC17DAE32}"/>
              </a:ext>
            </a:extLst>
          </p:cNvPr>
          <p:cNvGrpSpPr/>
          <p:nvPr/>
        </p:nvGrpSpPr>
        <p:grpSpPr>
          <a:xfrm>
            <a:off x="3098347" y="798255"/>
            <a:ext cx="6045653" cy="5324169"/>
            <a:chOff x="4131130" y="-78660"/>
            <a:chExt cx="8060870" cy="7098892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FED20EBA-9C5E-B5CB-8559-5F5E2028C320}"/>
                </a:ext>
              </a:extLst>
            </p:cNvPr>
            <p:cNvGrpSpPr/>
            <p:nvPr/>
          </p:nvGrpSpPr>
          <p:grpSpPr>
            <a:xfrm>
              <a:off x="4517571" y="-1"/>
              <a:ext cx="7674429" cy="6858001"/>
              <a:chOff x="4517571" y="-1"/>
              <a:chExt cx="7674429" cy="6858001"/>
            </a:xfrm>
          </p:grpSpPr>
          <p:pic>
            <p:nvPicPr>
              <p:cNvPr id="3" name="Picture 2" descr="A sign on the sidewalk&#10;&#10;Description automatically generated">
                <a:extLst>
                  <a:ext uri="{FF2B5EF4-FFF2-40B4-BE49-F238E27FC236}">
                    <a16:creationId xmlns:a16="http://schemas.microsoft.com/office/drawing/2014/main" id="{F43E3018-89BA-F5C4-2047-31853FD8732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591" t="6661" r="8428" b="6887"/>
              <a:stretch/>
            </p:blipFill>
            <p:spPr bwMode="auto">
              <a:xfrm>
                <a:off x="4517571" y="-1"/>
                <a:ext cx="7674429" cy="6858001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B51F5F0-AF04-874E-3CEC-FDB9EACBD5E5}"/>
                  </a:ext>
                </a:extLst>
              </p:cNvPr>
              <p:cNvSpPr txBox="1"/>
              <p:nvPr/>
            </p:nvSpPr>
            <p:spPr>
              <a:xfrm>
                <a:off x="9712781" y="6470232"/>
                <a:ext cx="2383971" cy="2923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25" dirty="0">
                    <a:solidFill>
                      <a:schemeClr val="bg1"/>
                    </a:solidFill>
                  </a:rPr>
                  <a:t>Photos Credit: Main Street Lansing</a:t>
                </a:r>
              </a:p>
            </p:txBody>
          </p:sp>
        </p:grp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602C74E-ED60-A5D5-2D39-6EC14998D218}"/>
                </a:ext>
              </a:extLst>
            </p:cNvPr>
            <p:cNvSpPr/>
            <p:nvPr/>
          </p:nvSpPr>
          <p:spPr>
            <a:xfrm rot="16200000">
              <a:off x="1564119" y="2488351"/>
              <a:ext cx="7098892" cy="1964870"/>
            </a:xfrm>
            <a:prstGeom prst="rect">
              <a:avLst/>
            </a:prstGeom>
            <a:gradFill>
              <a:gsLst>
                <a:gs pos="40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9ABFFFBE-207E-D570-6BF8-D51E1F48043F}"/>
              </a:ext>
            </a:extLst>
          </p:cNvPr>
          <p:cNvSpPr/>
          <p:nvPr/>
        </p:nvSpPr>
        <p:spPr>
          <a:xfrm>
            <a:off x="379640" y="1162006"/>
            <a:ext cx="3280002" cy="1026023"/>
          </a:xfrm>
          <a:prstGeom prst="rightArrow">
            <a:avLst>
              <a:gd name="adj1" fmla="val 50000"/>
              <a:gd name="adj2" fmla="val 66531"/>
            </a:avLst>
          </a:prstGeom>
          <a:solidFill>
            <a:srgbClr val="00B0F0">
              <a:alpha val="25000"/>
            </a:srgbClr>
          </a:solidFill>
          <a:ln w="762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4D0D2D63-45C9-8BC0-6BCE-C4C207945DE1}"/>
              </a:ext>
            </a:extLst>
          </p:cNvPr>
          <p:cNvSpPr txBox="1">
            <a:spLocks/>
          </p:cNvSpPr>
          <p:nvPr/>
        </p:nvSpPr>
        <p:spPr>
          <a:xfrm>
            <a:off x="312284" y="974230"/>
            <a:ext cx="1377724" cy="609642"/>
          </a:xfrm>
          <a:prstGeom prst="rect">
            <a:avLst/>
          </a:prstGeom>
        </p:spPr>
        <p:txBody>
          <a:bodyPr anchor="t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050" dirty="0">
                <a:solidFill>
                  <a:schemeClr val="tx1">
                    <a:lumMod val="85000"/>
                    <a:lumOff val="1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Idea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19E5D338-F479-106F-8102-639AB0DD2F59}"/>
              </a:ext>
            </a:extLst>
          </p:cNvPr>
          <p:cNvSpPr txBox="1">
            <a:spLocks/>
          </p:cNvSpPr>
          <p:nvPr/>
        </p:nvSpPr>
        <p:spPr>
          <a:xfrm>
            <a:off x="810306" y="1492662"/>
            <a:ext cx="2194151" cy="609642"/>
          </a:xfrm>
          <a:prstGeom prst="rect">
            <a:avLst/>
          </a:prstGeom>
        </p:spPr>
        <p:txBody>
          <a:bodyPr anchor="t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050" dirty="0">
                <a:solidFill>
                  <a:schemeClr val="bg2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Process</a:t>
            </a: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7B5E1668-8676-F227-FD98-6017781E5187}"/>
              </a:ext>
            </a:extLst>
          </p:cNvPr>
          <p:cNvSpPr txBox="1">
            <a:spLocks/>
          </p:cNvSpPr>
          <p:nvPr/>
        </p:nvSpPr>
        <p:spPr>
          <a:xfrm>
            <a:off x="2124755" y="2011094"/>
            <a:ext cx="1679802" cy="609642"/>
          </a:xfrm>
          <a:prstGeom prst="rect">
            <a:avLst/>
          </a:prstGeom>
        </p:spPr>
        <p:txBody>
          <a:bodyPr anchor="t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050" dirty="0">
                <a:solidFill>
                  <a:schemeClr val="bg2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Vision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D5470F7-1D96-ACBF-FDF3-A006FB4CF53C}"/>
              </a:ext>
            </a:extLst>
          </p:cNvPr>
          <p:cNvSpPr txBox="1"/>
          <p:nvPr/>
        </p:nvSpPr>
        <p:spPr>
          <a:xfrm>
            <a:off x="173490" y="2351312"/>
            <a:ext cx="363106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/>
              <a:t>2022</a:t>
            </a:r>
            <a:endParaRPr lang="en-US" sz="2100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 dirty="0"/>
              <a:t>City explores potential funding sources for a planning and visioning effort for the Main Street/Iowa-9 corridor in Lansing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 dirty="0"/>
              <a:t>City applies for Surface Transportation Block Grant (STBG) funding to do a Main Street Vision Plan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 dirty="0"/>
              <a:t>City awarded STBG funding by RPA-1 Board</a:t>
            </a:r>
          </a:p>
          <a:p>
            <a:endParaRPr lang="en-US" sz="900" b="1" dirty="0"/>
          </a:p>
          <a:p>
            <a:r>
              <a:rPr lang="en-US" sz="2100" b="1" dirty="0"/>
              <a:t>2023</a:t>
            </a:r>
            <a:endParaRPr lang="en-US" b="1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 dirty="0"/>
              <a:t>City hires Upper Explorerland Regional Planning Commission to carry out the planning effort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 dirty="0"/>
              <a:t>Planning process kicks off in early 2023 with multiple work sessions with City Council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 dirty="0"/>
              <a:t>Public outreach begins summer 2023</a:t>
            </a:r>
          </a:p>
        </p:txBody>
      </p:sp>
    </p:spTree>
    <p:extLst>
      <p:ext uri="{BB962C8B-B14F-4D97-AF65-F5344CB8AC3E}">
        <p14:creationId xmlns:p14="http://schemas.microsoft.com/office/powerpoint/2010/main" val="9622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4E7C4CEC-0B4D-6A5F-0CC5-343B47271425}"/>
              </a:ext>
            </a:extLst>
          </p:cNvPr>
          <p:cNvGrpSpPr/>
          <p:nvPr/>
        </p:nvGrpSpPr>
        <p:grpSpPr>
          <a:xfrm>
            <a:off x="3098347" y="709764"/>
            <a:ext cx="6045653" cy="5361040"/>
            <a:chOff x="4131129" y="-196648"/>
            <a:chExt cx="8060870" cy="7148053"/>
          </a:xfrm>
        </p:grpSpPr>
        <p:pic>
          <p:nvPicPr>
            <p:cNvPr id="4" name="Picture 3" descr="A map of a city&#10;&#10;Description automatically generated">
              <a:extLst>
                <a:ext uri="{FF2B5EF4-FFF2-40B4-BE49-F238E27FC236}">
                  <a16:creationId xmlns:a16="http://schemas.microsoft.com/office/drawing/2014/main" id="{3DE5E67A-6FD0-4296-830F-0C453E8E1F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21" r="192"/>
            <a:stretch/>
          </p:blipFill>
          <p:spPr bwMode="auto">
            <a:xfrm>
              <a:off x="4131129" y="-1545"/>
              <a:ext cx="8060870" cy="6859543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602C74E-ED60-A5D5-2D39-6EC14998D218}"/>
                </a:ext>
              </a:extLst>
            </p:cNvPr>
            <p:cNvSpPr/>
            <p:nvPr/>
          </p:nvSpPr>
          <p:spPr>
            <a:xfrm rot="16200000">
              <a:off x="1398024" y="2536458"/>
              <a:ext cx="7148053" cy="1681842"/>
            </a:xfrm>
            <a:prstGeom prst="rect">
              <a:avLst/>
            </a:prstGeom>
            <a:gradFill>
              <a:gsLst>
                <a:gs pos="40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9ABFFFBE-207E-D570-6BF8-D51E1F48043F}"/>
              </a:ext>
            </a:extLst>
          </p:cNvPr>
          <p:cNvSpPr/>
          <p:nvPr/>
        </p:nvSpPr>
        <p:spPr>
          <a:xfrm>
            <a:off x="379640" y="1162006"/>
            <a:ext cx="3280002" cy="1026023"/>
          </a:xfrm>
          <a:prstGeom prst="rightArrow">
            <a:avLst>
              <a:gd name="adj1" fmla="val 50000"/>
              <a:gd name="adj2" fmla="val 66531"/>
            </a:avLst>
          </a:prstGeom>
          <a:solidFill>
            <a:srgbClr val="00B0F0">
              <a:alpha val="25000"/>
            </a:srgbClr>
          </a:solidFill>
          <a:ln w="762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4D0D2D63-45C9-8BC0-6BCE-C4C207945DE1}"/>
              </a:ext>
            </a:extLst>
          </p:cNvPr>
          <p:cNvSpPr txBox="1">
            <a:spLocks/>
          </p:cNvSpPr>
          <p:nvPr/>
        </p:nvSpPr>
        <p:spPr>
          <a:xfrm>
            <a:off x="312284" y="974230"/>
            <a:ext cx="1377724" cy="609642"/>
          </a:xfrm>
          <a:prstGeom prst="rect">
            <a:avLst/>
          </a:prstGeom>
        </p:spPr>
        <p:txBody>
          <a:bodyPr anchor="t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050" dirty="0">
                <a:solidFill>
                  <a:schemeClr val="bg2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Idea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19E5D338-F479-106F-8102-639AB0DD2F59}"/>
              </a:ext>
            </a:extLst>
          </p:cNvPr>
          <p:cNvSpPr txBox="1">
            <a:spLocks/>
          </p:cNvSpPr>
          <p:nvPr/>
        </p:nvSpPr>
        <p:spPr>
          <a:xfrm>
            <a:off x="810306" y="1492662"/>
            <a:ext cx="2194151" cy="609642"/>
          </a:xfrm>
          <a:prstGeom prst="rect">
            <a:avLst/>
          </a:prstGeom>
        </p:spPr>
        <p:txBody>
          <a:bodyPr anchor="t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050" dirty="0">
                <a:solidFill>
                  <a:schemeClr val="tx1">
                    <a:lumMod val="85000"/>
                    <a:lumOff val="1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Process</a:t>
            </a: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7B5E1668-8676-F227-FD98-6017781E5187}"/>
              </a:ext>
            </a:extLst>
          </p:cNvPr>
          <p:cNvSpPr txBox="1">
            <a:spLocks/>
          </p:cNvSpPr>
          <p:nvPr/>
        </p:nvSpPr>
        <p:spPr>
          <a:xfrm>
            <a:off x="2124755" y="2011094"/>
            <a:ext cx="1679802" cy="609642"/>
          </a:xfrm>
          <a:prstGeom prst="rect">
            <a:avLst/>
          </a:prstGeom>
        </p:spPr>
        <p:txBody>
          <a:bodyPr anchor="t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050" dirty="0">
                <a:solidFill>
                  <a:schemeClr val="bg2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Vision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D5470F7-1D96-ACBF-FDF3-A006FB4CF53C}"/>
              </a:ext>
            </a:extLst>
          </p:cNvPr>
          <p:cNvSpPr txBox="1"/>
          <p:nvPr/>
        </p:nvSpPr>
        <p:spPr>
          <a:xfrm>
            <a:off x="173491" y="2898325"/>
            <a:ext cx="3410631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/>
              <a:t>Coordination with IDOT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 dirty="0"/>
              <a:t>Early coordination with District 2 staff about the possibility of a vision plan and guidance on planning process and NEPA considerations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 dirty="0"/>
              <a:t>Feedback sought from District 2 staff on proposed design concepts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 dirty="0"/>
              <a:t>Met with Lansing Bridge project engineer to discuss plan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 dirty="0"/>
              <a:t>Draft plan shared with District 2 staff prior to finalization</a:t>
            </a:r>
          </a:p>
        </p:txBody>
      </p:sp>
      <p:pic>
        <p:nvPicPr>
          <p:cNvPr id="2" name="Picture 1" descr="A screenshot of a map&#10;&#10;Description automatically generated">
            <a:extLst>
              <a:ext uri="{FF2B5EF4-FFF2-40B4-BE49-F238E27FC236}">
                <a16:creationId xmlns:a16="http://schemas.microsoft.com/office/drawing/2014/main" id="{6D08AE83-6196-5C1F-F894-D6B62164133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8941" y="2628110"/>
            <a:ext cx="1673942" cy="3293553"/>
          </a:xfrm>
          <a:prstGeom prst="rect">
            <a:avLst/>
          </a:prstGeom>
          <a:effectLst>
            <a:outerShdw blurRad="76200" dist="254000" dir="1800000" algn="tl" rotWithShape="0">
              <a:prstClr val="black">
                <a:alpha val="35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96773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DFDE9046-1CAC-EEAA-0853-22809F2E6A05}"/>
              </a:ext>
            </a:extLst>
          </p:cNvPr>
          <p:cNvGrpSpPr/>
          <p:nvPr/>
        </p:nvGrpSpPr>
        <p:grpSpPr>
          <a:xfrm>
            <a:off x="3098347" y="857247"/>
            <a:ext cx="6045653" cy="5302048"/>
            <a:chOff x="4131130" y="-4"/>
            <a:chExt cx="8060870" cy="706939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43E3018-89BA-F5C4-2047-31853FD873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" r="53"/>
            <a:stretch/>
          </p:blipFill>
          <p:spPr bwMode="auto">
            <a:xfrm>
              <a:off x="4517571" y="-1"/>
              <a:ext cx="7674429" cy="68580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DD72291C-D604-B2CD-25B3-D5CE54DB13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30000"/>
                      </a14:imgEffect>
                      <a14:imgEffect>
                        <a14:colorTemperature colorTemp="7500"/>
                      </a14:imgEffect>
                      <a14:imgEffect>
                        <a14:saturation sat="75000"/>
                      </a14:imgEffect>
                      <a14:imgEffect>
                        <a14:brightnessContrast bright="10000" contrast="3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13"/>
            <a:stretch/>
          </p:blipFill>
          <p:spPr bwMode="auto">
            <a:xfrm>
              <a:off x="4580162" y="0"/>
              <a:ext cx="3648077" cy="3347106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5D3CC10F-E184-F983-BF3F-4641028D09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30000"/>
                      </a14:imgEffect>
                      <a14:imgEffect>
                        <a14:colorTemperature colorTemp="7500"/>
                      </a14:imgEffect>
                      <a14:imgEffect>
                        <a14:saturation sat="75000"/>
                      </a14:imgEffect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30" t="16206" r="11654" b="3"/>
            <a:stretch/>
          </p:blipFill>
          <p:spPr bwMode="auto">
            <a:xfrm>
              <a:off x="8458200" y="3559629"/>
              <a:ext cx="3733800" cy="3298369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602C74E-ED60-A5D5-2D39-6EC14998D218}"/>
                </a:ext>
              </a:extLst>
            </p:cNvPr>
            <p:cNvSpPr/>
            <p:nvPr/>
          </p:nvSpPr>
          <p:spPr>
            <a:xfrm rot="16200000">
              <a:off x="1437352" y="2693774"/>
              <a:ext cx="7069397" cy="1681842"/>
            </a:xfrm>
            <a:prstGeom prst="rect">
              <a:avLst/>
            </a:prstGeom>
            <a:gradFill>
              <a:gsLst>
                <a:gs pos="40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9ABFFFBE-207E-D570-6BF8-D51E1F48043F}"/>
              </a:ext>
            </a:extLst>
          </p:cNvPr>
          <p:cNvSpPr/>
          <p:nvPr/>
        </p:nvSpPr>
        <p:spPr>
          <a:xfrm>
            <a:off x="379640" y="1162006"/>
            <a:ext cx="3280002" cy="1026023"/>
          </a:xfrm>
          <a:prstGeom prst="rightArrow">
            <a:avLst>
              <a:gd name="adj1" fmla="val 50000"/>
              <a:gd name="adj2" fmla="val 66531"/>
            </a:avLst>
          </a:prstGeom>
          <a:solidFill>
            <a:srgbClr val="00B0F0">
              <a:alpha val="25000"/>
            </a:srgbClr>
          </a:solidFill>
          <a:ln w="762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4D0D2D63-45C9-8BC0-6BCE-C4C207945DE1}"/>
              </a:ext>
            </a:extLst>
          </p:cNvPr>
          <p:cNvSpPr txBox="1">
            <a:spLocks/>
          </p:cNvSpPr>
          <p:nvPr/>
        </p:nvSpPr>
        <p:spPr>
          <a:xfrm>
            <a:off x="312284" y="974230"/>
            <a:ext cx="1377724" cy="609642"/>
          </a:xfrm>
          <a:prstGeom prst="rect">
            <a:avLst/>
          </a:prstGeom>
        </p:spPr>
        <p:txBody>
          <a:bodyPr anchor="t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050" dirty="0">
                <a:solidFill>
                  <a:schemeClr val="bg2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Idea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19E5D338-F479-106F-8102-639AB0DD2F59}"/>
              </a:ext>
            </a:extLst>
          </p:cNvPr>
          <p:cNvSpPr txBox="1">
            <a:spLocks/>
          </p:cNvSpPr>
          <p:nvPr/>
        </p:nvSpPr>
        <p:spPr>
          <a:xfrm>
            <a:off x="810306" y="1492662"/>
            <a:ext cx="2194151" cy="609642"/>
          </a:xfrm>
          <a:prstGeom prst="rect">
            <a:avLst/>
          </a:prstGeom>
        </p:spPr>
        <p:txBody>
          <a:bodyPr anchor="t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050" dirty="0">
                <a:solidFill>
                  <a:schemeClr val="tx1">
                    <a:lumMod val="85000"/>
                    <a:lumOff val="1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Process</a:t>
            </a: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7B5E1668-8676-F227-FD98-6017781E5187}"/>
              </a:ext>
            </a:extLst>
          </p:cNvPr>
          <p:cNvSpPr txBox="1">
            <a:spLocks/>
          </p:cNvSpPr>
          <p:nvPr/>
        </p:nvSpPr>
        <p:spPr>
          <a:xfrm>
            <a:off x="2124755" y="2011094"/>
            <a:ext cx="1679802" cy="609642"/>
          </a:xfrm>
          <a:prstGeom prst="rect">
            <a:avLst/>
          </a:prstGeom>
        </p:spPr>
        <p:txBody>
          <a:bodyPr anchor="t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050" dirty="0">
                <a:solidFill>
                  <a:schemeClr val="bg2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Vision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D5470F7-1D96-ACBF-FDF3-A006FB4CF53C}"/>
              </a:ext>
            </a:extLst>
          </p:cNvPr>
          <p:cNvSpPr txBox="1"/>
          <p:nvPr/>
        </p:nvSpPr>
        <p:spPr>
          <a:xfrm>
            <a:off x="173491" y="2544364"/>
            <a:ext cx="3214688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/>
              <a:t>Public Outreach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 dirty="0"/>
              <a:t>Focus group with Main Street business and property owners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 dirty="0"/>
              <a:t>In-person community meeting with Lansing residents and key stakeholders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 dirty="0"/>
              <a:t>Online community survey open throughout summer and fall 2023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 dirty="0"/>
              <a:t>Interactive online/mobile mapping tool for identifying “the good and the bad” of Main Street—available throughout summer and fall 2023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 dirty="0"/>
              <a:t>Over 90 plan participants—roughly one out of 10 Lansing residents aged 20 and over</a:t>
            </a:r>
          </a:p>
        </p:txBody>
      </p:sp>
    </p:spTree>
    <p:extLst>
      <p:ext uri="{BB962C8B-B14F-4D97-AF65-F5344CB8AC3E}">
        <p14:creationId xmlns:p14="http://schemas.microsoft.com/office/powerpoint/2010/main" val="10864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ubtitle 2">
            <a:extLst>
              <a:ext uri="{FF2B5EF4-FFF2-40B4-BE49-F238E27FC236}">
                <a16:creationId xmlns:a16="http://schemas.microsoft.com/office/drawing/2014/main" id="{4D0D2D63-45C9-8BC0-6BCE-C4C207945DE1}"/>
              </a:ext>
            </a:extLst>
          </p:cNvPr>
          <p:cNvSpPr txBox="1">
            <a:spLocks/>
          </p:cNvSpPr>
          <p:nvPr/>
        </p:nvSpPr>
        <p:spPr>
          <a:xfrm>
            <a:off x="312284" y="974230"/>
            <a:ext cx="5764052" cy="609642"/>
          </a:xfrm>
          <a:prstGeom prst="rect">
            <a:avLst/>
          </a:prstGeom>
        </p:spPr>
        <p:txBody>
          <a:bodyPr anchor="t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050" dirty="0">
                <a:latin typeface="Aharoni" panose="02010803020104030203" pitchFamily="2" charset="-79"/>
                <a:cs typeface="Aharoni" panose="02010803020104030203" pitchFamily="2" charset="-79"/>
              </a:rPr>
              <a:t>Survey Snapshot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FF46405-BF96-5E27-4B10-44EEFAADF4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9480" y="1583872"/>
            <a:ext cx="6605040" cy="4096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580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74ED3950-99E4-81A2-42FD-F08BADC2D203}"/>
              </a:ext>
            </a:extLst>
          </p:cNvPr>
          <p:cNvGrpSpPr/>
          <p:nvPr/>
        </p:nvGrpSpPr>
        <p:grpSpPr>
          <a:xfrm>
            <a:off x="3098347" y="857247"/>
            <a:ext cx="6045653" cy="5206183"/>
            <a:chOff x="4131130" y="-4"/>
            <a:chExt cx="8060870" cy="6941577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DFDE9046-1CAC-EEAA-0853-22809F2E6A05}"/>
                </a:ext>
              </a:extLst>
            </p:cNvPr>
            <p:cNvGrpSpPr/>
            <p:nvPr/>
          </p:nvGrpSpPr>
          <p:grpSpPr>
            <a:xfrm>
              <a:off x="4131130" y="-4"/>
              <a:ext cx="8060870" cy="6941577"/>
              <a:chOff x="4131130" y="-4"/>
              <a:chExt cx="8060870" cy="6941577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F43E3018-89BA-F5C4-2047-31853FD8732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221" b="1221"/>
              <a:stretch/>
            </p:blipFill>
            <p:spPr bwMode="auto">
              <a:xfrm>
                <a:off x="4517571" y="-1"/>
                <a:ext cx="7674429" cy="6858001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5602C74E-ED60-A5D5-2D39-6EC14998D218}"/>
                  </a:ext>
                </a:extLst>
              </p:cNvPr>
              <p:cNvSpPr/>
              <p:nvPr/>
            </p:nvSpPr>
            <p:spPr>
              <a:xfrm rot="16200000">
                <a:off x="1501262" y="2629864"/>
                <a:ext cx="6941577" cy="1681842"/>
              </a:xfrm>
              <a:prstGeom prst="rect">
                <a:avLst/>
              </a:prstGeom>
              <a:gradFill>
                <a:gsLst>
                  <a:gs pos="40000">
                    <a:schemeClr val="bg1"/>
                  </a:gs>
                  <a:gs pos="100000">
                    <a:schemeClr val="bg1">
                      <a:alpha val="0"/>
                    </a:schemeClr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E3CC4C2-B04A-7748-FFE6-AF0BF3FBD518}"/>
                </a:ext>
              </a:extLst>
            </p:cNvPr>
            <p:cNvSpPr txBox="1"/>
            <p:nvPr/>
          </p:nvSpPr>
          <p:spPr>
            <a:xfrm>
              <a:off x="9590314" y="6161314"/>
              <a:ext cx="2383970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25" dirty="0">
                  <a:solidFill>
                    <a:schemeClr val="bg1"/>
                  </a:solidFill>
                </a:rPr>
                <a:t>Photos Credit: Main Street Lansing</a:t>
              </a:r>
            </a:p>
          </p:txBody>
        </p:sp>
      </p:grp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9ABFFFBE-207E-D570-6BF8-D51E1F48043F}"/>
              </a:ext>
            </a:extLst>
          </p:cNvPr>
          <p:cNvSpPr/>
          <p:nvPr/>
        </p:nvSpPr>
        <p:spPr>
          <a:xfrm>
            <a:off x="379640" y="1162006"/>
            <a:ext cx="3280002" cy="1026023"/>
          </a:xfrm>
          <a:prstGeom prst="rightArrow">
            <a:avLst>
              <a:gd name="adj1" fmla="val 50000"/>
              <a:gd name="adj2" fmla="val 66531"/>
            </a:avLst>
          </a:prstGeom>
          <a:solidFill>
            <a:srgbClr val="00B0F0">
              <a:alpha val="25000"/>
            </a:srgbClr>
          </a:solidFill>
          <a:ln w="762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4D0D2D63-45C9-8BC0-6BCE-C4C207945DE1}"/>
              </a:ext>
            </a:extLst>
          </p:cNvPr>
          <p:cNvSpPr txBox="1">
            <a:spLocks/>
          </p:cNvSpPr>
          <p:nvPr/>
        </p:nvSpPr>
        <p:spPr>
          <a:xfrm>
            <a:off x="312284" y="974230"/>
            <a:ext cx="1377724" cy="609642"/>
          </a:xfrm>
          <a:prstGeom prst="rect">
            <a:avLst/>
          </a:prstGeom>
        </p:spPr>
        <p:txBody>
          <a:bodyPr anchor="t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050" dirty="0">
                <a:solidFill>
                  <a:schemeClr val="bg2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Idea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19E5D338-F479-106F-8102-639AB0DD2F59}"/>
              </a:ext>
            </a:extLst>
          </p:cNvPr>
          <p:cNvSpPr txBox="1">
            <a:spLocks/>
          </p:cNvSpPr>
          <p:nvPr/>
        </p:nvSpPr>
        <p:spPr>
          <a:xfrm>
            <a:off x="810306" y="1492662"/>
            <a:ext cx="2194151" cy="609642"/>
          </a:xfrm>
          <a:prstGeom prst="rect">
            <a:avLst/>
          </a:prstGeom>
        </p:spPr>
        <p:txBody>
          <a:bodyPr anchor="t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050" dirty="0">
                <a:solidFill>
                  <a:schemeClr val="tx1">
                    <a:lumMod val="85000"/>
                    <a:lumOff val="1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Process</a:t>
            </a: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7B5E1668-8676-F227-FD98-6017781E5187}"/>
              </a:ext>
            </a:extLst>
          </p:cNvPr>
          <p:cNvSpPr txBox="1">
            <a:spLocks/>
          </p:cNvSpPr>
          <p:nvPr/>
        </p:nvSpPr>
        <p:spPr>
          <a:xfrm>
            <a:off x="2124755" y="2011094"/>
            <a:ext cx="1679802" cy="609642"/>
          </a:xfrm>
          <a:prstGeom prst="rect">
            <a:avLst/>
          </a:prstGeom>
        </p:spPr>
        <p:txBody>
          <a:bodyPr anchor="t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050" dirty="0">
                <a:solidFill>
                  <a:schemeClr val="bg2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Vision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D5470F7-1D96-ACBF-FDF3-A006FB4CF53C}"/>
              </a:ext>
            </a:extLst>
          </p:cNvPr>
          <p:cNvSpPr txBox="1"/>
          <p:nvPr/>
        </p:nvSpPr>
        <p:spPr>
          <a:xfrm>
            <a:off x="173490" y="2839329"/>
            <a:ext cx="3261632" cy="27238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/>
              <a:t>Overarching Themes from Community Outreach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 dirty="0"/>
              <a:t>Pedestrian safety and accessibility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 dirty="0"/>
              <a:t>Historic character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 dirty="0"/>
              <a:t>Vibrant community space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 dirty="0"/>
              <a:t>Streetlights and pedestrian lighting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 dirty="0"/>
              <a:t>Stormwater management and environmental friendliness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 dirty="0"/>
              <a:t>Parking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 dirty="0"/>
              <a:t>Wayfinding and signage</a:t>
            </a:r>
          </a:p>
        </p:txBody>
      </p:sp>
    </p:spTree>
    <p:extLst>
      <p:ext uri="{BB962C8B-B14F-4D97-AF65-F5344CB8AC3E}">
        <p14:creationId xmlns:p14="http://schemas.microsoft.com/office/powerpoint/2010/main" val="3357013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43E3018-89BA-F5C4-2047-31853FD8732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0" b="1070"/>
          <a:stretch/>
        </p:blipFill>
        <p:spPr bwMode="auto">
          <a:xfrm>
            <a:off x="3804556" y="1155552"/>
            <a:ext cx="5088196" cy="4546898"/>
          </a:xfrm>
          <a:prstGeom prst="rect">
            <a:avLst/>
          </a:prstGeom>
          <a:noFill/>
          <a:ln w="19050">
            <a:solidFill>
              <a:schemeClr val="tx1"/>
            </a:solidFill>
          </a:ln>
          <a:effectLst>
            <a:outerShdw blurRad="76200" dist="1778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8" name="Arrow: Right 17">
            <a:extLst>
              <a:ext uri="{FF2B5EF4-FFF2-40B4-BE49-F238E27FC236}">
                <a16:creationId xmlns:a16="http://schemas.microsoft.com/office/drawing/2014/main" id="{9ABFFFBE-207E-D570-6BF8-D51E1F48043F}"/>
              </a:ext>
            </a:extLst>
          </p:cNvPr>
          <p:cNvSpPr/>
          <p:nvPr/>
        </p:nvSpPr>
        <p:spPr>
          <a:xfrm>
            <a:off x="379640" y="1162006"/>
            <a:ext cx="3280002" cy="1026023"/>
          </a:xfrm>
          <a:prstGeom prst="rightArrow">
            <a:avLst>
              <a:gd name="adj1" fmla="val 50000"/>
              <a:gd name="adj2" fmla="val 66531"/>
            </a:avLst>
          </a:prstGeom>
          <a:solidFill>
            <a:srgbClr val="00B0F0">
              <a:alpha val="25000"/>
            </a:srgbClr>
          </a:solidFill>
          <a:ln w="762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4D0D2D63-45C9-8BC0-6BCE-C4C207945DE1}"/>
              </a:ext>
            </a:extLst>
          </p:cNvPr>
          <p:cNvSpPr txBox="1">
            <a:spLocks/>
          </p:cNvSpPr>
          <p:nvPr/>
        </p:nvSpPr>
        <p:spPr>
          <a:xfrm>
            <a:off x="312284" y="974230"/>
            <a:ext cx="1377724" cy="609642"/>
          </a:xfrm>
          <a:prstGeom prst="rect">
            <a:avLst/>
          </a:prstGeom>
        </p:spPr>
        <p:txBody>
          <a:bodyPr anchor="t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050" dirty="0">
                <a:solidFill>
                  <a:schemeClr val="bg2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Idea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19E5D338-F479-106F-8102-639AB0DD2F59}"/>
              </a:ext>
            </a:extLst>
          </p:cNvPr>
          <p:cNvSpPr txBox="1">
            <a:spLocks/>
          </p:cNvSpPr>
          <p:nvPr/>
        </p:nvSpPr>
        <p:spPr>
          <a:xfrm>
            <a:off x="810306" y="1492662"/>
            <a:ext cx="2194151" cy="609642"/>
          </a:xfrm>
          <a:prstGeom prst="rect">
            <a:avLst/>
          </a:prstGeom>
        </p:spPr>
        <p:txBody>
          <a:bodyPr anchor="t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050" dirty="0">
                <a:solidFill>
                  <a:schemeClr val="bg2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Process</a:t>
            </a: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7B5E1668-8676-F227-FD98-6017781E5187}"/>
              </a:ext>
            </a:extLst>
          </p:cNvPr>
          <p:cNvSpPr txBox="1">
            <a:spLocks/>
          </p:cNvSpPr>
          <p:nvPr/>
        </p:nvSpPr>
        <p:spPr>
          <a:xfrm>
            <a:off x="2124755" y="2011094"/>
            <a:ext cx="1679802" cy="609642"/>
          </a:xfrm>
          <a:prstGeom prst="rect">
            <a:avLst/>
          </a:prstGeom>
        </p:spPr>
        <p:txBody>
          <a:bodyPr anchor="t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050" dirty="0">
                <a:solidFill>
                  <a:schemeClr val="tx1">
                    <a:lumMod val="85000"/>
                    <a:lumOff val="1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Vision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D5470F7-1D96-ACBF-FDF3-A006FB4CF53C}"/>
              </a:ext>
            </a:extLst>
          </p:cNvPr>
          <p:cNvSpPr txBox="1"/>
          <p:nvPr/>
        </p:nvSpPr>
        <p:spPr>
          <a:xfrm>
            <a:off x="173490" y="3086891"/>
            <a:ext cx="3280002" cy="22852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/>
              <a:t>The Plan - 2024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 dirty="0"/>
              <a:t>Draft plan developed—winter/spring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 dirty="0"/>
              <a:t>City Council reviewed and provided feedback—spring/summer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 dirty="0"/>
              <a:t>Plan finalized—summer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 dirty="0"/>
              <a:t>City Council approved final plan September 16</a:t>
            </a:r>
            <a:r>
              <a:rPr lang="en-US" sz="1350" baseline="30000" dirty="0"/>
              <a:t>th</a:t>
            </a:r>
            <a:r>
              <a:rPr lang="en-US" sz="1350" dirty="0"/>
              <a:t>, 2024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 dirty="0"/>
              <a:t>Possible future community open house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1844896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Arrow: Right 17">
            <a:extLst>
              <a:ext uri="{FF2B5EF4-FFF2-40B4-BE49-F238E27FC236}">
                <a16:creationId xmlns:a16="http://schemas.microsoft.com/office/drawing/2014/main" id="{9ABFFFBE-207E-D570-6BF8-D51E1F48043F}"/>
              </a:ext>
            </a:extLst>
          </p:cNvPr>
          <p:cNvSpPr/>
          <p:nvPr/>
        </p:nvSpPr>
        <p:spPr>
          <a:xfrm>
            <a:off x="379640" y="1162006"/>
            <a:ext cx="3280002" cy="1026023"/>
          </a:xfrm>
          <a:prstGeom prst="rightArrow">
            <a:avLst>
              <a:gd name="adj1" fmla="val 50000"/>
              <a:gd name="adj2" fmla="val 66531"/>
            </a:avLst>
          </a:prstGeom>
          <a:solidFill>
            <a:srgbClr val="00B0F0">
              <a:alpha val="25000"/>
            </a:srgbClr>
          </a:solidFill>
          <a:ln w="762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4D0D2D63-45C9-8BC0-6BCE-C4C207945DE1}"/>
              </a:ext>
            </a:extLst>
          </p:cNvPr>
          <p:cNvSpPr txBox="1">
            <a:spLocks/>
          </p:cNvSpPr>
          <p:nvPr/>
        </p:nvSpPr>
        <p:spPr>
          <a:xfrm>
            <a:off x="312284" y="974230"/>
            <a:ext cx="1377724" cy="609642"/>
          </a:xfrm>
          <a:prstGeom prst="rect">
            <a:avLst/>
          </a:prstGeom>
        </p:spPr>
        <p:txBody>
          <a:bodyPr anchor="t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050" dirty="0">
                <a:solidFill>
                  <a:schemeClr val="bg2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Idea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19E5D338-F479-106F-8102-639AB0DD2F59}"/>
              </a:ext>
            </a:extLst>
          </p:cNvPr>
          <p:cNvSpPr txBox="1">
            <a:spLocks/>
          </p:cNvSpPr>
          <p:nvPr/>
        </p:nvSpPr>
        <p:spPr>
          <a:xfrm>
            <a:off x="810306" y="1492662"/>
            <a:ext cx="2194151" cy="609642"/>
          </a:xfrm>
          <a:prstGeom prst="rect">
            <a:avLst/>
          </a:prstGeom>
        </p:spPr>
        <p:txBody>
          <a:bodyPr anchor="t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050" dirty="0">
                <a:solidFill>
                  <a:schemeClr val="bg2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Process</a:t>
            </a: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7B5E1668-8676-F227-FD98-6017781E5187}"/>
              </a:ext>
            </a:extLst>
          </p:cNvPr>
          <p:cNvSpPr txBox="1">
            <a:spLocks/>
          </p:cNvSpPr>
          <p:nvPr/>
        </p:nvSpPr>
        <p:spPr>
          <a:xfrm>
            <a:off x="2124755" y="2011094"/>
            <a:ext cx="1679802" cy="609642"/>
          </a:xfrm>
          <a:prstGeom prst="rect">
            <a:avLst/>
          </a:prstGeom>
        </p:spPr>
        <p:txBody>
          <a:bodyPr anchor="t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050" dirty="0">
                <a:solidFill>
                  <a:schemeClr val="tx1">
                    <a:lumMod val="85000"/>
                    <a:lumOff val="1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Vision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D5470F7-1D96-ACBF-FDF3-A006FB4CF53C}"/>
              </a:ext>
            </a:extLst>
          </p:cNvPr>
          <p:cNvSpPr txBox="1"/>
          <p:nvPr/>
        </p:nvSpPr>
        <p:spPr>
          <a:xfrm>
            <a:off x="173490" y="2865666"/>
            <a:ext cx="374220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/>
              <a:t>Community Needs, Preferences, &amp; Considerations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 dirty="0"/>
              <a:t>Safety &amp; Accessibility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 dirty="0"/>
              <a:t>Operations, Utilities, &amp; Parking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 dirty="0"/>
              <a:t>Amenities &amp; Quality of Life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 dirty="0"/>
              <a:t>Signage &amp; Wayfinding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 dirty="0"/>
              <a:t>Environmental Mitigation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 dirty="0"/>
              <a:t>Streetscape &amp; Community Character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DB1D263-4646-6E4A-2ED1-5505DB505E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9085" y="1032807"/>
            <a:ext cx="4820081" cy="2176811"/>
          </a:xfrm>
          <a:prstGeom prst="rect">
            <a:avLst/>
          </a:prstGeom>
          <a:noFill/>
          <a:ln w="19050">
            <a:solidFill>
              <a:schemeClr val="tx1"/>
            </a:solidFill>
          </a:ln>
          <a:effectLst>
            <a:outerShdw blurRad="76200" dist="1778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2A6A6FF-3546-FA96-4AE3-EC4F5EE32F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1626" y="3423304"/>
            <a:ext cx="5131383" cy="2324309"/>
          </a:xfrm>
          <a:prstGeom prst="rect">
            <a:avLst/>
          </a:prstGeom>
          <a:noFill/>
          <a:ln w="19050">
            <a:solidFill>
              <a:schemeClr val="tx1"/>
            </a:solidFill>
          </a:ln>
          <a:effectLst>
            <a:outerShdw blurRad="76200" dist="1778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3012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Arrow: Right 17">
            <a:extLst>
              <a:ext uri="{FF2B5EF4-FFF2-40B4-BE49-F238E27FC236}">
                <a16:creationId xmlns:a16="http://schemas.microsoft.com/office/drawing/2014/main" id="{9ABFFFBE-207E-D570-6BF8-D51E1F48043F}"/>
              </a:ext>
            </a:extLst>
          </p:cNvPr>
          <p:cNvSpPr/>
          <p:nvPr/>
        </p:nvSpPr>
        <p:spPr>
          <a:xfrm>
            <a:off x="379640" y="1162006"/>
            <a:ext cx="3280002" cy="1026023"/>
          </a:xfrm>
          <a:prstGeom prst="rightArrow">
            <a:avLst>
              <a:gd name="adj1" fmla="val 50000"/>
              <a:gd name="adj2" fmla="val 66531"/>
            </a:avLst>
          </a:prstGeom>
          <a:solidFill>
            <a:srgbClr val="00B0F0">
              <a:alpha val="25000"/>
            </a:srgbClr>
          </a:solidFill>
          <a:ln w="762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4D0D2D63-45C9-8BC0-6BCE-C4C207945DE1}"/>
              </a:ext>
            </a:extLst>
          </p:cNvPr>
          <p:cNvSpPr txBox="1">
            <a:spLocks/>
          </p:cNvSpPr>
          <p:nvPr/>
        </p:nvSpPr>
        <p:spPr>
          <a:xfrm>
            <a:off x="312284" y="974230"/>
            <a:ext cx="1377724" cy="609642"/>
          </a:xfrm>
          <a:prstGeom prst="rect">
            <a:avLst/>
          </a:prstGeom>
        </p:spPr>
        <p:txBody>
          <a:bodyPr anchor="t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050" dirty="0">
                <a:solidFill>
                  <a:schemeClr val="bg2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Idea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19E5D338-F479-106F-8102-639AB0DD2F59}"/>
              </a:ext>
            </a:extLst>
          </p:cNvPr>
          <p:cNvSpPr txBox="1">
            <a:spLocks/>
          </p:cNvSpPr>
          <p:nvPr/>
        </p:nvSpPr>
        <p:spPr>
          <a:xfrm>
            <a:off x="810306" y="1492662"/>
            <a:ext cx="2194151" cy="609642"/>
          </a:xfrm>
          <a:prstGeom prst="rect">
            <a:avLst/>
          </a:prstGeom>
        </p:spPr>
        <p:txBody>
          <a:bodyPr anchor="t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050" dirty="0">
                <a:solidFill>
                  <a:schemeClr val="bg2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Process</a:t>
            </a: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7B5E1668-8676-F227-FD98-6017781E5187}"/>
              </a:ext>
            </a:extLst>
          </p:cNvPr>
          <p:cNvSpPr txBox="1">
            <a:spLocks/>
          </p:cNvSpPr>
          <p:nvPr/>
        </p:nvSpPr>
        <p:spPr>
          <a:xfrm>
            <a:off x="2124755" y="2011094"/>
            <a:ext cx="1679802" cy="609642"/>
          </a:xfrm>
          <a:prstGeom prst="rect">
            <a:avLst/>
          </a:prstGeom>
        </p:spPr>
        <p:txBody>
          <a:bodyPr anchor="t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050" dirty="0">
                <a:solidFill>
                  <a:schemeClr val="tx1">
                    <a:lumMod val="85000"/>
                    <a:lumOff val="1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Vision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D5470F7-1D96-ACBF-FDF3-A006FB4CF53C}"/>
              </a:ext>
            </a:extLst>
          </p:cNvPr>
          <p:cNvSpPr txBox="1"/>
          <p:nvPr/>
        </p:nvSpPr>
        <p:spPr>
          <a:xfrm>
            <a:off x="173490" y="2644439"/>
            <a:ext cx="3252932" cy="34394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/>
              <a:t>Street Design Concepts and renderings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 dirty="0"/>
              <a:t>Give visual representations of the priorities and needs that came out of the community involvement process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 dirty="0"/>
              <a:t>Stress that proposed concepts make no change to current travel lane widths and no reductions to the current number of on-street parking spaces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 dirty="0"/>
              <a:t>Provide a visual basis for working with Iowa DOT on possibilities for roadway design when IA-9 is reconstructed through Lansing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sz="135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DB1D263-4646-6E4A-2ED1-5505DB505E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40742" y="1032807"/>
            <a:ext cx="4796768" cy="2176811"/>
          </a:xfrm>
          <a:prstGeom prst="rect">
            <a:avLst/>
          </a:prstGeom>
          <a:noFill/>
          <a:ln w="19050">
            <a:solidFill>
              <a:schemeClr val="tx1"/>
            </a:solidFill>
          </a:ln>
          <a:effectLst>
            <a:outerShdw blurRad="76200" dist="1778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2A6A6FF-3546-FA96-4AE3-EC4F5EE32F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41170" y="3423304"/>
            <a:ext cx="5121791" cy="2324309"/>
          </a:xfrm>
          <a:prstGeom prst="rect">
            <a:avLst/>
          </a:prstGeom>
          <a:noFill/>
          <a:ln w="19050">
            <a:solidFill>
              <a:schemeClr val="tx1"/>
            </a:solidFill>
          </a:ln>
          <a:effectLst>
            <a:outerShdw blurRad="76200" dist="1778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22689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532</TotalTime>
  <Words>588</Words>
  <Application>Microsoft Office PowerPoint</Application>
  <PresentationFormat>On-screen Show (4:3)</PresentationFormat>
  <Paragraphs>91</Paragraphs>
  <Slides>12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Aharoni</vt:lpstr>
      <vt:lpstr>Aptos</vt:lpstr>
      <vt:lpstr>Aptos Display</vt:lpstr>
      <vt:lpstr>Arial</vt:lpstr>
      <vt:lpstr>Office Theme</vt:lpstr>
      <vt:lpstr>Iowa Transportation Commission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Iowa Transportation Commission</dc:title>
  <dc:creator>Aaron Detter</dc:creator>
  <cp:lastModifiedBy>Anderson, Stuart</cp:lastModifiedBy>
  <cp:revision>3</cp:revision>
  <dcterms:created xsi:type="dcterms:W3CDTF">2024-09-27T18:49:53Z</dcterms:created>
  <dcterms:modified xsi:type="dcterms:W3CDTF">2024-10-01T12:43:03Z</dcterms:modified>
  <cp:contentStatus/>
</cp:coreProperties>
</file>