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handoutMasterIdLst>
    <p:handoutMasterId r:id="rId11"/>
  </p:handoutMasterIdLst>
  <p:sldIdLst>
    <p:sldId id="256" r:id="rId5"/>
    <p:sldId id="1436" r:id="rId6"/>
    <p:sldId id="299" r:id="rId7"/>
    <p:sldId id="1437" r:id="rId8"/>
    <p:sldId id="1438" r:id="rId9"/>
  </p:sldIdLst>
  <p:sldSz cx="9144000" cy="6858000" type="screen4x3"/>
  <p:notesSz cx="7010400" cy="9296400"/>
  <p:embeddedFontLst>
    <p:embeddedFont>
      <p:font typeface="PT Sans" panose="020B0503020203020204" pitchFamily="34" charset="0"/>
      <p:regular r:id="rId12"/>
      <p:bold r:id="rId13"/>
      <p:italic r:id="rId14"/>
      <p:boldItalic r:id="rId15"/>
    </p:embeddedFont>
    <p:embeddedFont>
      <p:font typeface="Roboto Slab" pitchFamily="50" charset="0"/>
      <p:regular r:id="rId16"/>
      <p:bold r:id="rId17"/>
    </p:embeddedFont>
  </p:embeddedFontLst>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87863" autoAdjust="0"/>
  </p:normalViewPr>
  <p:slideViewPr>
    <p:cSldViewPr snapToGrid="0">
      <p:cViewPr varScale="1">
        <p:scale>
          <a:sx n="94" d="100"/>
          <a:sy n="94" d="100"/>
        </p:scale>
        <p:origin x="132"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font" Target="fonts/font4.fntdata"/><Relationship Id="rId23" Type="http://schemas.microsoft.com/office/2018/10/relationships/authors" Target="authors.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BE6205E-B305-4B90-9534-3C5E99A0275E}" type="datetimeFigureOut">
              <a:rPr lang="en-US" smtClean="0"/>
              <a:t>9/30/2024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30T16:11:37.275"/>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0 16,'1'-1,"-1"0,1 0,-1 1,1-1,-1 0,1 0,-1 1,1-1,0 0,0 0,-1 1,1-1,0 1,0-1,0 1,0-1,0 1,-1 0,1-1,0 1,0 0,0 0,0 0,0-1,0 1,0 0,1 0,34-1,-31 0,9 2,1 0,0 1,-1 1,23 6,-22-5,0 0,0-1,0-1,21 1,66-2,80-4,-30-23,-151 26,0 0,-1 0,1 0,0 0,-1 0,1 0,0 0,0 1,-1-1,1 0,0 0,-1 1,1-1,0 0,-1 1,1-1,-1 1,1-1,-1 0,1 1,-1-1,1 1,-1 0,1-1,-1 1,1-1,-1 1,0 0,1-1,-1 1,0 1,1 30,-2-23,-1-1,0 0,-1 0,0 0,-6 13,7-18,-1-1,1 1,-1-1,0 0,1 0,-1 0,0 0,0 0,0-1,-1 1,1-1,0 0,-1 0,1 0,0 0,-1-1,1 1,-5-1,-75-2,45 0,-439 2,464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30T16:11:49.748"/>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21 1,'24'0,"27"0,0 1,51 9,-78-7,0-1,43-3,24 1,-90 0,1 0,0 1,0-1,0 0,0 1,0-1,-1 1,1 0,0-1,-1 1,1 0,0 0,-1 0,1 0,-1 1,1-1,-1 0,0 1,0-1,1 1,-1-1,0 1,0-1,0 1,-1 0,1-1,0 1,-1 0,1 0,-1 0,1 0,-1-1,0 1,0 0,0 0,0 0,0 3,-2 9,0-1,0 1,-2 0,-5 16,0 0,4-2,1 0,0 31,1-11,3-46,-1 0,0-1,1 1,-1 0,0 0,0-1,0 1,0 0,0-1,0 1,-1-1,1 0,0 1,-1-1,1 0,-1 0,1 0,-1 0,0 0,1 0,-1 0,0 0,0-1,0 1,0-1,1 1,-1-1,0 0,0 0,0 0,-3 0,-11 1,1-2,-29-2,33 1,-73-12,59 9,-1 1,-48-3,52 8,15 0,0 0,-1-1,1 0,0-1,-13-2,18 2,0 1,1-1,-1 0,0 0,1 0,-1 1,1-1,0-1,-1 1,1 0,0 0,0 0,-1-1,1 1,0-1,0 1,0-1,1 1,-1-1,0 0,1 1,-1-1,1 0,-1 1,1-1,0 0,0 0,0-2,0 1,-2-16,1 0,1 0,1 0,1-1,4-18,-5 36,0 0,0-1,0 1,1 0,-1 0,1 1,-1-1,1 0,0 0,0 1,0-1,0 1,0 0,0-1,0 1,0 0,0 0,1 0,-1 1,0-1,1 0,-1 1,1 0,-1-1,3 1,12-1,0 1,28 3,-14-1,161-2,-178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30T16:12:13.480"/>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20 1,'-3'8,"-1"1,1 0,1 0,0 0,0 1,0-1,1 14,3 73,0-38,0-31,0-1,13 52,-15-77,0 1,0-1,0 0,1 0,-1 1,0-1,1 0,-1 0,1 0,-1 1,1-1,0 0,-1 0,1 0,0 0,0 0,0 0,0-1,0 1,0 0,1 1,-1-2,0-1,-1 1,1 0,0 0,0 0,0-1,-1 1,1 0,0-1,0 1,-1-1,1 1,0-1,-1 1,1-1,-1 1,1-1,-1 0,1 1,-1-1,1 0,-1 1,1-2,3-5,0 0,-1-1,0 1,0-1,2-9,0-21,-2-1,-1-1,-5-56,0 8,3 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30T16:12:14.987"/>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30T16:12:15.869"/>
    </inkml:context>
    <inkml:brush xml:id="br0">
      <inkml:brushProperty name="width" value="0.1" units="cm"/>
      <inkml:brushProperty name="height" value="0.2" units="cm"/>
      <inkml:brushProperty name="color" value="#00FDFF"/>
      <inkml:brushProperty name="tip" value="rectangle"/>
      <inkml:brushProperty name="rasterOp" value="maskPen"/>
      <inkml:brushProperty name="ignorePressure" value="1"/>
    </inkml:brush>
  </inkml:definitions>
  <inkml:trace contextRef="#ctx0" brushRef="#br0">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33722F1-E430-42A1-A473-1759336AECCE}" type="datetimeFigureOut">
              <a:rPr lang="en-US" smtClean="0"/>
              <a:t>9/30/2024</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346440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a:t>
            </a:r>
            <a:r>
              <a:rPr lang="en-US" u="sng" dirty="0"/>
              <a:t>valuable tool</a:t>
            </a:r>
            <a:r>
              <a:rPr lang="en-US" dirty="0"/>
              <a:t> that provides </a:t>
            </a:r>
            <a:r>
              <a:rPr lang="en-US" u="sng" dirty="0"/>
              <a:t>mutual benefit </a:t>
            </a:r>
            <a:r>
              <a:rPr lang="en-US" dirty="0"/>
              <a:t>to the DOT and the property owner or developer that allows us to be notified of an intended property improvement within a proposed ROW, and provides the opportunity for the Iowa DOT to acquire it before actual development occurs. </a:t>
            </a:r>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154506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1595400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areas show the additional coverage needed for the CPZ from the original 2021 map that was shown to the Commission in August. </a:t>
            </a:r>
            <a:r>
              <a:rPr lang="en-US"/>
              <a:t>Our preliminary </a:t>
            </a:r>
            <a:r>
              <a:rPr lang="en-US" dirty="0"/>
              <a:t>design work since 2021 shows a need for additional coverage at key intersection areas along the corridor, and this more accurately reflects that.</a:t>
            </a:r>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332727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227779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3400960"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pc="113" baseline="0" dirty="0">
                <a:latin typeface="Calibri" panose="020F0502020204030204" pitchFamily="34" charset="0"/>
                <a:cs typeface="Calibri" panose="020F0502020204030204" pitchFamily="34" charset="0"/>
              </a:rPr>
              <a:t>Corridor Preservation Zone Renewal</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1800" spc="113" baseline="0" smtClean="0">
                <a:latin typeface="Calibri" panose="020F0502020204030204" pitchFamily="34" charset="0"/>
                <a:cs typeface="Calibri" panose="020F0502020204030204" pitchFamily="34" charset="0"/>
              </a:rPr>
              <a:pPr/>
              <a:t>‹#›</a:t>
            </a:fld>
            <a:endParaRPr lang="en-US" sz="9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mailto:Gary.Harris@iowadot.u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city&#10;&#10;Description automatically generated">
            <a:extLst>
              <a:ext uri="{FF2B5EF4-FFF2-40B4-BE49-F238E27FC236}">
                <a16:creationId xmlns:a16="http://schemas.microsoft.com/office/drawing/2014/main" id="{9BA6E015-B12C-BC77-A5D5-FD3EB2C2E8A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07004" y="-14045"/>
            <a:ext cx="9286026" cy="4858372"/>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20568" y="4844327"/>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2800" b="1" dirty="0">
                <a:solidFill>
                  <a:schemeClr val="bg1"/>
                </a:solidFill>
                <a:latin typeface="+mj-lt"/>
                <a:ea typeface="Roboto Slab" pitchFamily="2" charset="0"/>
                <a:cs typeface="Roboto Slab" pitchFamily="2" charset="0"/>
              </a:rPr>
              <a:t>Corridor Preservation : Gordon Drive Viaduct from Virginia Street to Rustin Street in Sioux City, Iowa</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35208" y="614254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44746" y="5651068"/>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r>
              <a:rPr lang="en-US" altLang="en-US" sz="2100" b="1" dirty="0">
                <a:solidFill>
                  <a:schemeClr val="bg1"/>
                </a:solidFill>
                <a:latin typeface="Roboto Slab" pitchFamily="2" charset="0"/>
                <a:ea typeface="Roboto Slab" pitchFamily="2" charset="0"/>
                <a:cs typeface="PT Sans" panose="020B0503020203020204" pitchFamily="34" charset="0"/>
              </a:rPr>
              <a:t>Iowa Transportation Commission Workshop – October 7, 2024</a:t>
            </a:r>
          </a:p>
        </p:txBody>
      </p: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679612" y="6206429"/>
            <a:ext cx="1764509" cy="441128"/>
          </a:xfrm>
          <a:prstGeom prst="rect">
            <a:avLst/>
          </a:prstGeom>
        </p:spPr>
      </p:pic>
    </p:spTree>
    <p:custDataLst>
      <p:tags r:id="rId1"/>
    </p:custDataLst>
    <p:extLst>
      <p:ext uri="{BB962C8B-B14F-4D97-AF65-F5344CB8AC3E}">
        <p14:creationId xmlns:p14="http://schemas.microsoft.com/office/powerpoint/2010/main" val="140119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Corridor Preservation </a:t>
            </a:r>
          </a:p>
          <a:p>
            <a:pPr marL="0" indent="0" eaLnBrk="0" fontAlgn="base" hangingPunct="0">
              <a:spcBef>
                <a:spcPct val="0"/>
              </a:spcBef>
              <a:spcAft>
                <a:spcPts val="600"/>
              </a:spcAft>
              <a:buNone/>
            </a:pPr>
            <a:r>
              <a:rPr lang="en-US" altLang="en-US" sz="2400" dirty="0"/>
              <a:t>Corridor preservation is not a legal encumbrance on the property or an exercise of eminent domain but is instead a right of notice.</a:t>
            </a:r>
          </a:p>
          <a:p>
            <a:pPr eaLnBrk="0" fontAlgn="base" hangingPunct="0">
              <a:spcBef>
                <a:spcPct val="0"/>
              </a:spcBef>
              <a:spcAft>
                <a:spcPts val="600"/>
              </a:spcAft>
            </a:pPr>
            <a:endParaRPr lang="en-US" altLang="en-US" sz="2400" dirty="0"/>
          </a:p>
          <a:p>
            <a:pPr marL="0" lvl="0" indent="0" eaLnBrk="0" fontAlgn="base" hangingPunct="0">
              <a:spcBef>
                <a:spcPct val="0"/>
              </a:spcBef>
              <a:spcAft>
                <a:spcPts val="600"/>
              </a:spcAft>
              <a:buNone/>
            </a:pPr>
            <a:r>
              <a:rPr lang="en-US" altLang="en-US" sz="2400" dirty="0"/>
              <a:t>Corridor preservation </a:t>
            </a:r>
            <a:r>
              <a:rPr lang="en-US" altLang="en-US" sz="2400" b="1" dirty="0"/>
              <a:t>avoids inconsistent development of property needed for highway right-of-way</a:t>
            </a:r>
            <a:r>
              <a:rPr lang="en-US" altLang="en-US" sz="2400" dirty="0"/>
              <a:t>, by allowing us to receive notice of intended development of property within the proposed right-of-way and giving us the opportunity to take action to acquire it before the development occurs.  </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39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Corridor Preservation Zone (CPZ)</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rPr>
              <a:t>Process for new designations and renewals</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Present the proposed CPZ to the Commission at a monthly workshop for initial guidance.</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If the Commission’s initial guidance is positive for the use of CPZ, we will request formal approval of the CPZ at the same month Commission business meeting.</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If approved, official letters will be sent to city and county officials and property owners notifying them of the CPZ and requesting comments for the next two weeks. Notice will be published in the newspaper. </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The comments received will be shared with the Commission before the next Commission meeting and the Commission can reassess CPZ decision-making, if necessary.</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280882" y="744317"/>
            <a:ext cx="8555110" cy="1094108"/>
          </a:xfrm>
          <a:prstGeom prst="rect">
            <a:avLst/>
          </a:prstGeom>
        </p:spPr>
        <p:txBody>
          <a:bodyPr lIns="0"/>
          <a:lstStyle/>
          <a:p>
            <a:pPr marL="0" indent="0">
              <a:lnSpc>
                <a:spcPct val="90000"/>
              </a:lnSpc>
              <a:spcBef>
                <a:spcPts val="750"/>
              </a:spcBef>
              <a:spcAft>
                <a:spcPts val="1800"/>
              </a:spcAft>
              <a:buNone/>
            </a:pPr>
            <a:r>
              <a:rPr lang="en-US" sz="2400" b="1" dirty="0">
                <a:solidFill>
                  <a:schemeClr val="accent1"/>
                </a:solidFill>
                <a:latin typeface="+mj-lt"/>
              </a:rPr>
              <a:t>Corridor Preservation Zone: </a:t>
            </a:r>
            <a:r>
              <a:rPr lang="en-US" sz="2400" dirty="0">
                <a:solidFill>
                  <a:schemeClr val="accent1"/>
                </a:solidFill>
                <a:latin typeface="+mj-lt"/>
              </a:rPr>
              <a:t>Gordon Drive Viaduct from Virginia Street to Rustin Street in Sioux City, Iowa </a:t>
            </a:r>
          </a:p>
          <a:p>
            <a:pPr marL="0" indent="0">
              <a:lnSpc>
                <a:spcPct val="90000"/>
              </a:lnSpc>
              <a:spcBef>
                <a:spcPts val="750"/>
              </a:spcBef>
              <a:spcAft>
                <a:spcPts val="1800"/>
              </a:spcAft>
              <a:buNone/>
            </a:pPr>
            <a:endParaRPr lang="en-US" sz="3200" b="1" dirty="0">
              <a:solidFill>
                <a:schemeClr val="accent1"/>
              </a:solidFill>
              <a:latin typeface="+mj-lt"/>
            </a:endParaRPr>
          </a:p>
          <a:p>
            <a:pPr marL="0" indent="0" eaLnBrk="0" fontAlgn="base" hangingPunct="0">
              <a:spcBef>
                <a:spcPct val="0"/>
              </a:spcBef>
              <a:spcAft>
                <a:spcPts val="600"/>
              </a:spcAft>
              <a:buNone/>
            </a:pPr>
            <a:endParaRPr lang="en-US" altLang="en-US" sz="2400" dirty="0"/>
          </a:p>
        </p:txBody>
      </p:sp>
      <p:pic>
        <p:nvPicPr>
          <p:cNvPr id="3" name="Picture 2" descr="A map of a city&#10;&#10;Description automatically generated">
            <a:extLst>
              <a:ext uri="{FF2B5EF4-FFF2-40B4-BE49-F238E27FC236}">
                <a16:creationId xmlns:a16="http://schemas.microsoft.com/office/drawing/2014/main" id="{272DC868-DCCF-414D-28C5-99A5B931C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221" y="1541597"/>
            <a:ext cx="6057558" cy="457208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5097C807-7D4D-DCB4-7FA6-2DB75764B6B0}"/>
                  </a:ext>
                </a:extLst>
              </p14:cNvPr>
              <p14:cNvContentPartPr/>
              <p14:nvPr/>
            </p14:nvContentPartPr>
            <p14:xfrm>
              <a:off x="1930998" y="2882668"/>
              <a:ext cx="255960" cy="50760"/>
            </p14:xfrm>
          </p:contentPart>
        </mc:Choice>
        <mc:Fallback xmlns="">
          <p:pic>
            <p:nvPicPr>
              <p:cNvPr id="7" name="Ink 6">
                <a:extLst>
                  <a:ext uri="{FF2B5EF4-FFF2-40B4-BE49-F238E27FC236}">
                    <a16:creationId xmlns:a16="http://schemas.microsoft.com/office/drawing/2014/main" id="{5097C807-7D4D-DCB4-7FA6-2DB75764B6B0}"/>
                  </a:ext>
                </a:extLst>
              </p:cNvPr>
              <p:cNvPicPr/>
              <p:nvPr/>
            </p:nvPicPr>
            <p:blipFill>
              <a:blip r:embed="rId5"/>
              <a:stretch>
                <a:fillRect/>
              </a:stretch>
            </p:blipFill>
            <p:spPr>
              <a:xfrm>
                <a:off x="1912998" y="2846668"/>
                <a:ext cx="291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8023F484-9192-B78B-78A6-E1EA419FFFD6}"/>
                  </a:ext>
                </a:extLst>
              </p14:cNvPr>
              <p14:cNvContentPartPr/>
              <p14:nvPr/>
            </p14:nvContentPartPr>
            <p14:xfrm>
              <a:off x="4177398" y="3065548"/>
              <a:ext cx="179280" cy="136800"/>
            </p14:xfrm>
          </p:contentPart>
        </mc:Choice>
        <mc:Fallback xmlns="">
          <p:pic>
            <p:nvPicPr>
              <p:cNvPr id="8" name="Ink 7">
                <a:extLst>
                  <a:ext uri="{FF2B5EF4-FFF2-40B4-BE49-F238E27FC236}">
                    <a16:creationId xmlns:a16="http://schemas.microsoft.com/office/drawing/2014/main" id="{8023F484-9192-B78B-78A6-E1EA419FFFD6}"/>
                  </a:ext>
                </a:extLst>
              </p:cNvPr>
              <p:cNvPicPr/>
              <p:nvPr/>
            </p:nvPicPr>
            <p:blipFill>
              <a:blip r:embed="rId7"/>
              <a:stretch>
                <a:fillRect/>
              </a:stretch>
            </p:blipFill>
            <p:spPr>
              <a:xfrm>
                <a:off x="4159398" y="3029908"/>
                <a:ext cx="214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378EDFE-E607-D47E-026A-700527377C5B}"/>
                  </a:ext>
                </a:extLst>
              </p14:cNvPr>
              <p14:cNvContentPartPr/>
              <p14:nvPr/>
            </p14:nvContentPartPr>
            <p14:xfrm>
              <a:off x="5645838" y="3087275"/>
              <a:ext cx="30960" cy="142920"/>
            </p14:xfrm>
          </p:contentPart>
        </mc:Choice>
        <mc:Fallback xmlns="">
          <p:pic>
            <p:nvPicPr>
              <p:cNvPr id="9" name="Ink 8">
                <a:extLst>
                  <a:ext uri="{FF2B5EF4-FFF2-40B4-BE49-F238E27FC236}">
                    <a16:creationId xmlns:a16="http://schemas.microsoft.com/office/drawing/2014/main" id="{F378EDFE-E607-D47E-026A-700527377C5B}"/>
                  </a:ext>
                </a:extLst>
              </p:cNvPr>
              <p:cNvPicPr/>
              <p:nvPr/>
            </p:nvPicPr>
            <p:blipFill>
              <a:blip r:embed="rId9"/>
              <a:stretch>
                <a:fillRect/>
              </a:stretch>
            </p:blipFill>
            <p:spPr>
              <a:xfrm>
                <a:off x="5628198" y="3051635"/>
                <a:ext cx="66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E55240D-7A8D-4C91-FCFB-A342E183E29C}"/>
                  </a:ext>
                </a:extLst>
              </p14:cNvPr>
              <p14:cNvContentPartPr/>
              <p14:nvPr/>
            </p14:nvContentPartPr>
            <p14:xfrm>
              <a:off x="5642238" y="3205715"/>
              <a:ext cx="360" cy="360"/>
            </p14:xfrm>
          </p:contentPart>
        </mc:Choice>
        <mc:Fallback xmlns="">
          <p:pic>
            <p:nvPicPr>
              <p:cNvPr id="10" name="Ink 9">
                <a:extLst>
                  <a:ext uri="{FF2B5EF4-FFF2-40B4-BE49-F238E27FC236}">
                    <a16:creationId xmlns:a16="http://schemas.microsoft.com/office/drawing/2014/main" id="{1E55240D-7A8D-4C91-FCFB-A342E183E29C}"/>
                  </a:ext>
                </a:extLst>
              </p:cNvPr>
              <p:cNvPicPr/>
              <p:nvPr/>
            </p:nvPicPr>
            <p:blipFill>
              <a:blip r:embed="rId11"/>
              <a:stretch>
                <a:fillRect/>
              </a:stretch>
            </p:blipFill>
            <p:spPr>
              <a:xfrm>
                <a:off x="5624238" y="3169715"/>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ED68E9D-5E48-A422-B6CD-0E217F44167D}"/>
                  </a:ext>
                </a:extLst>
              </p14:cNvPr>
              <p14:cNvContentPartPr/>
              <p14:nvPr/>
            </p14:nvContentPartPr>
            <p14:xfrm>
              <a:off x="5642238" y="3221555"/>
              <a:ext cx="360" cy="360"/>
            </p14:xfrm>
          </p:contentPart>
        </mc:Choice>
        <mc:Fallback xmlns="">
          <p:pic>
            <p:nvPicPr>
              <p:cNvPr id="11" name="Ink 10">
                <a:extLst>
                  <a:ext uri="{FF2B5EF4-FFF2-40B4-BE49-F238E27FC236}">
                    <a16:creationId xmlns:a16="http://schemas.microsoft.com/office/drawing/2014/main" id="{EED68E9D-5E48-A422-B6CD-0E217F44167D}"/>
                  </a:ext>
                </a:extLst>
              </p:cNvPr>
              <p:cNvPicPr/>
              <p:nvPr/>
            </p:nvPicPr>
            <p:blipFill>
              <a:blip r:embed="rId11"/>
              <a:stretch>
                <a:fillRect/>
              </a:stretch>
            </p:blipFill>
            <p:spPr>
              <a:xfrm>
                <a:off x="5624238" y="3185915"/>
                <a:ext cx="36000" cy="72000"/>
              </a:xfrm>
              <a:prstGeom prst="rect">
                <a:avLst/>
              </a:prstGeom>
            </p:spPr>
          </p:pic>
        </mc:Fallback>
      </mc:AlternateContent>
    </p:spTree>
    <p:extLst>
      <p:ext uri="{BB962C8B-B14F-4D97-AF65-F5344CB8AC3E}">
        <p14:creationId xmlns:p14="http://schemas.microsoft.com/office/powerpoint/2010/main" val="276697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Questions?</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altLang="en-US" sz="2400" b="1" dirty="0">
                <a:solidFill>
                  <a:prstClr val="black"/>
                </a:solidFill>
              </a:rPr>
              <a:t>Recommendation: </a:t>
            </a:r>
            <a:r>
              <a:rPr lang="en-US" altLang="en-US" sz="2400" dirty="0">
                <a:solidFill>
                  <a:prstClr val="black"/>
                </a:solidFill>
              </a:rPr>
              <a:t>Approve </a:t>
            </a:r>
            <a:r>
              <a:rPr kumimoji="0" lang="en-US" altLang="en-US" sz="2400" i="0" u="none" strike="noStrike" kern="1200" cap="none" spc="0" normalizeH="0" baseline="0" noProof="0" dirty="0">
                <a:ln>
                  <a:noFill/>
                </a:ln>
                <a:solidFill>
                  <a:prstClr val="black"/>
                </a:solidFill>
                <a:effectLst/>
                <a:uLnTx/>
                <a:uFillTx/>
              </a:rPr>
              <a:t>the CPZ on Gordon Drive Viaduct from Virginia Street to Rustin Street in Sioux City, Iowa.</a:t>
            </a:r>
          </a:p>
          <a:p>
            <a:pPr marL="457200" indent="-457200" eaLnBrk="0" fontAlgn="base" hangingPunct="0">
              <a:spcBef>
                <a:spcPct val="0"/>
              </a:spcBef>
              <a:spcAft>
                <a:spcPts val="600"/>
              </a:spcAft>
              <a:buFont typeface="Arial" panose="020B0604020202020204" pitchFamily="34" charset="0"/>
              <a:buChar char="•"/>
              <a:defRPr/>
            </a:pPr>
            <a:r>
              <a:rPr kumimoji="0" lang="en-US" altLang="en-US" sz="2400" b="0" i="0" u="none" strike="noStrike" kern="1200" cap="none" spc="0" normalizeH="0" baseline="0" noProof="0" dirty="0">
                <a:ln>
                  <a:noFill/>
                </a:ln>
                <a:solidFill>
                  <a:prstClr val="black"/>
                </a:solidFill>
                <a:effectLst/>
                <a:uLnTx/>
                <a:uFillTx/>
              </a:rPr>
              <a:t>Once established/renewed, </a:t>
            </a:r>
            <a:r>
              <a:rPr kumimoji="0" lang="en-US" altLang="en-US" sz="2400" i="0" u="none" strike="noStrike" kern="1200" cap="none" spc="0" normalizeH="0" baseline="0" noProof="0" dirty="0">
                <a:ln>
                  <a:noFill/>
                </a:ln>
                <a:solidFill>
                  <a:prstClr val="black"/>
                </a:solidFill>
                <a:effectLst/>
                <a:uLnTx/>
                <a:uFillTx/>
              </a:rPr>
              <a:t>a CPZ is valid for three years.</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altLang="en-US" sz="2400" dirty="0">
                <a:solidFill>
                  <a:prstClr val="black"/>
                </a:solidFill>
              </a:rPr>
              <a:t>If there are no concerns, this approval is an action item on the agenda for tomorrow.</a:t>
            </a:r>
          </a:p>
          <a:p>
            <a:pPr marR="0" lvl="0" algn="l" defTabSz="914400" rtl="0" eaLnBrk="0" fontAlgn="base" latinLnBrk="0" hangingPunct="0">
              <a:lnSpc>
                <a:spcPct val="100000"/>
              </a:lnSpc>
              <a:spcBef>
                <a:spcPct val="0"/>
              </a:spcBef>
              <a:spcAft>
                <a:spcPts val="600"/>
              </a:spcAft>
              <a:buClrTx/>
              <a:buSzTx/>
              <a:tabLst/>
              <a:defRPr/>
            </a:pPr>
            <a:endParaRPr kumimoji="0" lang="en-US" altLang="en-US" sz="2400" b="1" i="0" u="none" strike="noStrike" kern="1200" cap="none" spc="0" normalizeH="0" baseline="0" noProof="0" dirty="0">
              <a:ln>
                <a:noFill/>
              </a:ln>
              <a:solidFill>
                <a:prstClr val="black"/>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Gary Harris, P.E.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Location and Environment Bureau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hlinkClick r:id="rId3"/>
              </a:rPr>
              <a:t>Gary.Harris@iowadot.us</a:t>
            </a:r>
            <a:endPar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(515) 239-1459</a:t>
            </a:r>
            <a:endParaRPr kumimoji="0" lang="en-US" altLang="en-US" sz="2000" i="0" u="none" strike="noStrike" kern="1200" cap="none" spc="0" normalizeH="0" baseline="0" noProof="0" dirty="0">
              <a:ln>
                <a:noFill/>
              </a:ln>
              <a:solidFill>
                <a:prstClr val="black"/>
              </a:solidFill>
              <a:effectLst/>
              <a:uLnTx/>
              <a:uFillTx/>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970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9B3369-3F0F-499C-9EE7-8EC46B6E8A79}">
  <ds:schemaRefs>
    <ds:schemaRef ds:uri="http://schemas.microsoft.com/sharepoint/v3"/>
    <ds:schemaRef ds:uri="http://purl.org/dc/elements/1.1/"/>
    <ds:schemaRef ds:uri="http://schemas.openxmlformats.org/package/2006/metadata/core-properties"/>
    <ds:schemaRef ds:uri="16c05727-aa75-4e4a-9b5f-8a80a1165891"/>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230e9df3-be65-4c73-a93b-d1236ebd677e"/>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C34B31-7353-4357-814E-0E5916A110F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12603</TotalTime>
  <Words>416</Words>
  <Application>Microsoft Office PowerPoint</Application>
  <PresentationFormat>On-screen Show (4:3)</PresentationFormat>
  <Paragraphs>30</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Arial</vt:lpstr>
      <vt:lpstr>Roboto Slab</vt:lpstr>
      <vt:lpstr>PT Sans</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Anderson, Stuart</cp:lastModifiedBy>
  <cp:revision>65</cp:revision>
  <cp:lastPrinted>2024-09-30T16:50:24Z</cp:lastPrinted>
  <dcterms:created xsi:type="dcterms:W3CDTF">2023-12-21T16:39:01Z</dcterms:created>
  <dcterms:modified xsi:type="dcterms:W3CDTF">2024-09-30T16:50:30Z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