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15"/>
  </p:notesMasterIdLst>
  <p:sldIdLst>
    <p:sldId id="306" r:id="rId3"/>
    <p:sldId id="326" r:id="rId4"/>
    <p:sldId id="333" r:id="rId5"/>
    <p:sldId id="337" r:id="rId6"/>
    <p:sldId id="338" r:id="rId7"/>
    <p:sldId id="344" r:id="rId8"/>
    <p:sldId id="359" r:id="rId9"/>
    <p:sldId id="358" r:id="rId10"/>
    <p:sldId id="352" r:id="rId11"/>
    <p:sldId id="363" r:id="rId12"/>
    <p:sldId id="361" r:id="rId13"/>
    <p:sldId id="315" r:id="rId1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05B"/>
    <a:srgbClr val="03617A"/>
    <a:srgbClr val="70C8B8"/>
    <a:srgbClr val="B1B3B3"/>
    <a:srgbClr val="A8ABAE"/>
    <a:srgbClr val="53565A"/>
    <a:srgbClr val="2A6357"/>
    <a:srgbClr val="A7DDD3"/>
    <a:srgbClr val="F4D99E"/>
    <a:srgbClr val="E0A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15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9/30/2024</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and industrial buildings on the side.">
            <a:extLst>
              <a:ext uri="{FF2B5EF4-FFF2-40B4-BE49-F238E27FC236}">
                <a16:creationId xmlns:a16="http://schemas.microsoft.com/office/drawing/2014/main" id="{E9AC6CB9-4857-BBD1-61AA-B2AF7A15F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8" y="0"/>
            <a:ext cx="9240714" cy="6858000"/>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6"/>
            <a:ext cx="9164638" cy="130088"/>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Revitalize Iowa’s Sound Economy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29600" y="6554667"/>
            <a:ext cx="798513" cy="1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10/7/2024</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726824"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Debra Arp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Grant Program Administration Team Lead</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454773"/>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BD7A3E-287D-8178-DE6E-764B81D8B3A7}"/>
              </a:ext>
            </a:extLst>
          </p:cNvPr>
          <p:cNvPicPr>
            <a:picLocks noChangeAspect="1"/>
          </p:cNvPicPr>
          <p:nvPr/>
        </p:nvPicPr>
        <p:blipFill>
          <a:blip r:embed="rId2"/>
          <a:stretch>
            <a:fillRect/>
          </a:stretch>
        </p:blipFill>
        <p:spPr>
          <a:xfrm>
            <a:off x="6092674" y="4099560"/>
            <a:ext cx="3051326" cy="2340928"/>
          </a:xfrm>
          <a:prstGeom prst="rect">
            <a:avLst/>
          </a:prstGeom>
        </p:spPr>
      </p:pic>
      <p:sp>
        <p:nvSpPr>
          <p:cNvPr id="4" name="Rectangle 3">
            <a:extLst>
              <a:ext uri="{FF2B5EF4-FFF2-40B4-BE49-F238E27FC236}">
                <a16:creationId xmlns:a16="http://schemas.microsoft.com/office/drawing/2014/main" id="{2A24CA16-4FAF-A1CF-74FD-1638FAF2F131}"/>
              </a:ext>
            </a:extLst>
          </p:cNvPr>
          <p:cNvSpPr/>
          <p:nvPr/>
        </p:nvSpPr>
        <p:spPr>
          <a:xfrm>
            <a:off x="0" y="858838"/>
            <a:ext cx="4305055"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254000" y="927279"/>
            <a:ext cx="4051054" cy="1200329"/>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Boone </a:t>
            </a:r>
            <a:r>
              <a:rPr lang="fr-FR" sz="2400" b="1" spc="113" dirty="0" err="1">
                <a:solidFill>
                  <a:schemeClr val="bg1"/>
                </a:solidFill>
                <a:latin typeface="Roboto Slab" pitchFamily="2" charset="0"/>
                <a:ea typeface="Roboto Slab" pitchFamily="2" charset="0"/>
                <a:cs typeface="Montserrat" charset="0"/>
              </a:rPr>
              <a:t>Immediate</a:t>
            </a:r>
            <a:r>
              <a:rPr lang="fr-FR" sz="2400" b="1" spc="113" dirty="0">
                <a:solidFill>
                  <a:schemeClr val="bg1"/>
                </a:solidFill>
                <a:latin typeface="Roboto Slab" pitchFamily="2" charset="0"/>
                <a:ea typeface="Roboto Slab" pitchFamily="2" charset="0"/>
                <a:cs typeface="Montserrat" charset="0"/>
              </a:rPr>
              <a:t> Opportunity Component</a:t>
            </a:r>
          </a:p>
          <a:p>
            <a:pPr eaLnBrk="1" fontAlgn="auto" hangingPunct="1">
              <a:spcBef>
                <a:spcPts val="0"/>
              </a:spcBef>
              <a:spcAft>
                <a:spcPts val="0"/>
              </a:spcAft>
              <a:defRPr/>
            </a:pPr>
            <a:endParaRPr lang="fr-FR" sz="2400" b="1" spc="113" dirty="0">
              <a:solidFill>
                <a:schemeClr val="bg1"/>
              </a:solidFill>
              <a:latin typeface="Roboto Slab" pitchFamily="2" charset="0"/>
              <a:ea typeface="Roboto Slab" pitchFamily="2" charset="0"/>
              <a:cs typeface="Montserrat" charset="0"/>
            </a:endParaRP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255462" y="1968030"/>
            <a:ext cx="3916973"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Construction of approximately 1,700 feet of Hancock Drive &amp; turn lanes with traffic signal at the intersection of Corporal Roger </a:t>
            </a:r>
            <a:r>
              <a:rPr lang="en-US" altLang="en-US" dirty="0" err="1">
                <a:solidFill>
                  <a:schemeClr val="bg1"/>
                </a:solidFill>
                <a:latin typeface="+mn-lt"/>
                <a:ea typeface="PT Sans" panose="020B0503020203090204" pitchFamily="34" charset="0"/>
                <a:cs typeface="PT Sans" panose="020B0503020203090204" pitchFamily="34" charset="0"/>
              </a:rPr>
              <a:t>Snedden</a:t>
            </a:r>
            <a:r>
              <a:rPr lang="en-US" altLang="en-US" dirty="0">
                <a:solidFill>
                  <a:schemeClr val="bg1"/>
                </a:solidFill>
                <a:latin typeface="+mn-lt"/>
                <a:ea typeface="PT Sans" panose="020B0503020203090204" pitchFamily="34" charset="0"/>
                <a:cs typeface="PT Sans" panose="020B0503020203090204" pitchFamily="34" charset="0"/>
              </a:rPr>
              <a:t> Drive &amp; Hancock Drive located on the southeast side of town. These improvements are necessary to provide improved access to the proposed Daisy Brands site.</a:t>
            </a:r>
          </a:p>
          <a:p>
            <a:pPr eaLnBrk="1" hangingPunct="1"/>
            <a:endParaRPr lang="en-US" altLang="en-US" sz="700"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Component Cost:  $3,781,913</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$3,025,530 (80%)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Jobs Committed:  217</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RISE Cost/Job Assisted:  $13,942.53</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Capital Investment/RISE:  $241.22</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Ave Wage of Committed Jobs:  $35.75</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Percent of </a:t>
            </a:r>
            <a:r>
              <a:rPr lang="en-US" altLang="en-US" b="1" dirty="0" err="1">
                <a:solidFill>
                  <a:schemeClr val="bg1"/>
                </a:solidFill>
                <a:latin typeface="+mn-lt"/>
                <a:ea typeface="PT Sans" panose="020B0503020203090204" pitchFamily="34" charset="0"/>
                <a:cs typeface="PT Sans" panose="020B0503020203090204" pitchFamily="34" charset="0"/>
              </a:rPr>
              <a:t>Laborshed</a:t>
            </a:r>
            <a:r>
              <a:rPr lang="en-US" altLang="en-US" b="1" dirty="0">
                <a:solidFill>
                  <a:schemeClr val="bg1"/>
                </a:solidFill>
                <a:latin typeface="+mn-lt"/>
                <a:ea typeface="PT Sans" panose="020B0503020203090204" pitchFamily="34" charset="0"/>
                <a:cs typeface="PT Sans" panose="020B0503020203090204" pitchFamily="34" charset="0"/>
              </a:rPr>
              <a:t> Wage:  143%</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373600" y="1879027"/>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7951189-5577-075A-D4FA-B7A9A45136F3}"/>
              </a:ext>
            </a:extLst>
          </p:cNvPr>
          <p:cNvSpPr>
            <a:spLocks noChangeAspect="1"/>
          </p:cNvSpPr>
          <p:nvPr/>
        </p:nvSpPr>
        <p:spPr>
          <a:xfrm>
            <a:off x="7171249" y="5997761"/>
            <a:ext cx="105020" cy="989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a:extLst>
              <a:ext uri="{FF2B5EF4-FFF2-40B4-BE49-F238E27FC236}">
                <a16:creationId xmlns:a16="http://schemas.microsoft.com/office/drawing/2014/main" id="{D453E188-EB49-633C-0A28-947AAE0E5171}"/>
              </a:ext>
            </a:extLst>
          </p:cNvPr>
          <p:cNvPicPr>
            <a:picLocks noChangeAspect="1"/>
          </p:cNvPicPr>
          <p:nvPr/>
        </p:nvPicPr>
        <p:blipFill rotWithShape="1">
          <a:blip r:embed="rId3"/>
          <a:srcRect l="2142" r="14241" b="39075"/>
          <a:stretch/>
        </p:blipFill>
        <p:spPr>
          <a:xfrm>
            <a:off x="4305054" y="1083733"/>
            <a:ext cx="4832882" cy="3015705"/>
          </a:xfrm>
          <a:prstGeom prst="rect">
            <a:avLst/>
          </a:prstGeom>
          <a:ln>
            <a:solidFill>
              <a:schemeClr val="tx1"/>
            </a:solidFill>
          </a:ln>
        </p:spPr>
      </p:pic>
      <p:cxnSp>
        <p:nvCxnSpPr>
          <p:cNvPr id="10" name="Straight Connector 9">
            <a:extLst>
              <a:ext uri="{FF2B5EF4-FFF2-40B4-BE49-F238E27FC236}">
                <a16:creationId xmlns:a16="http://schemas.microsoft.com/office/drawing/2014/main" id="{A5A0049E-AB3F-7F47-C168-FD2F144EAB43}"/>
              </a:ext>
            </a:extLst>
          </p:cNvPr>
          <p:cNvCxnSpPr>
            <a:cxnSpLocks/>
          </p:cNvCxnSpPr>
          <p:nvPr/>
        </p:nvCxnSpPr>
        <p:spPr>
          <a:xfrm>
            <a:off x="7200900" y="5953839"/>
            <a:ext cx="64994" cy="1867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93AC73-F3E1-A7BD-1A9C-A261017F9DE3}"/>
              </a:ext>
            </a:extLst>
          </p:cNvPr>
          <p:cNvCxnSpPr>
            <a:cxnSpLocks/>
          </p:cNvCxnSpPr>
          <p:nvPr/>
        </p:nvCxnSpPr>
        <p:spPr>
          <a:xfrm>
            <a:off x="7135980" y="6050280"/>
            <a:ext cx="175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9092D2-A0A5-6AB2-7AFC-F01879A01F23}"/>
              </a:ext>
            </a:extLst>
          </p:cNvPr>
          <p:cNvCxnSpPr>
            <a:cxnSpLocks/>
          </p:cNvCxnSpPr>
          <p:nvPr/>
        </p:nvCxnSpPr>
        <p:spPr>
          <a:xfrm>
            <a:off x="7200900" y="5548469"/>
            <a:ext cx="3581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B9D426-474D-27E3-7E60-5E86812C4C6B}"/>
              </a:ext>
            </a:extLst>
          </p:cNvPr>
          <p:cNvCxnSpPr/>
          <p:nvPr/>
        </p:nvCxnSpPr>
        <p:spPr>
          <a:xfrm flipV="1">
            <a:off x="7223760" y="5548469"/>
            <a:ext cx="0" cy="70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16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BD7A3E-287D-8178-DE6E-764B81D8B3A7}"/>
              </a:ext>
            </a:extLst>
          </p:cNvPr>
          <p:cNvPicPr>
            <a:picLocks noChangeAspect="1"/>
          </p:cNvPicPr>
          <p:nvPr/>
        </p:nvPicPr>
        <p:blipFill>
          <a:blip r:embed="rId2"/>
          <a:stretch>
            <a:fillRect/>
          </a:stretch>
        </p:blipFill>
        <p:spPr>
          <a:xfrm>
            <a:off x="6092674" y="4099560"/>
            <a:ext cx="3051326" cy="2340928"/>
          </a:xfrm>
          <a:prstGeom prst="rect">
            <a:avLst/>
          </a:prstGeom>
        </p:spPr>
      </p:pic>
      <p:sp>
        <p:nvSpPr>
          <p:cNvPr id="4" name="Rectangle 3">
            <a:extLst>
              <a:ext uri="{FF2B5EF4-FFF2-40B4-BE49-F238E27FC236}">
                <a16:creationId xmlns:a16="http://schemas.microsoft.com/office/drawing/2014/main" id="{2A24CA16-4FAF-A1CF-74FD-1638FAF2F131}"/>
              </a:ext>
            </a:extLst>
          </p:cNvPr>
          <p:cNvSpPr/>
          <p:nvPr/>
        </p:nvSpPr>
        <p:spPr>
          <a:xfrm>
            <a:off x="0" y="858838"/>
            <a:ext cx="4305055"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2016" y="927279"/>
            <a:ext cx="3923037" cy="1569660"/>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Boone Local Development Component</a:t>
            </a:r>
          </a:p>
          <a:p>
            <a:pPr eaLnBrk="1" fontAlgn="auto" hangingPunct="1">
              <a:spcBef>
                <a:spcPts val="0"/>
              </a:spcBef>
              <a:spcAft>
                <a:spcPts val="0"/>
              </a:spcAft>
              <a:defRPr/>
            </a:pPr>
            <a:endParaRPr lang="fr-FR" sz="2400" b="1" spc="113" dirty="0">
              <a:solidFill>
                <a:schemeClr val="bg1"/>
              </a:solidFill>
              <a:latin typeface="Roboto Slab" pitchFamily="2" charset="0"/>
              <a:ea typeface="Roboto Slab" pitchFamily="2" charset="0"/>
              <a:cs typeface="Montserrat" charset="0"/>
            </a:endParaRP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75952" y="2391278"/>
            <a:ext cx="391697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800" b="0" dirty="0">
                <a:solidFill>
                  <a:schemeClr val="bg1"/>
                </a:solidFill>
              </a:rPr>
              <a:t>Construction of a multi-lane roundabout at the intersection of U.S. 30 and Corporal Roger </a:t>
            </a:r>
            <a:r>
              <a:rPr lang="en-US" sz="1800" b="0" dirty="0" err="1">
                <a:solidFill>
                  <a:schemeClr val="bg1"/>
                </a:solidFill>
              </a:rPr>
              <a:t>Snedden</a:t>
            </a:r>
            <a:r>
              <a:rPr lang="en-US" sz="1800" b="0" dirty="0">
                <a:solidFill>
                  <a:schemeClr val="bg1"/>
                </a:solidFill>
              </a:rPr>
              <a:t> Drive</a:t>
            </a:r>
            <a:endParaRPr lang="en-US" sz="1800" b="0" kern="1200" dirty="0">
              <a:solidFill>
                <a:schemeClr val="bg1"/>
              </a:solidFill>
              <a:latin typeface="+mn-lt"/>
              <a:ea typeface="+mn-ea"/>
              <a:cs typeface="+mn-cs"/>
            </a:endParaRPr>
          </a:p>
          <a:p>
            <a:pPr eaLnBrk="1" hangingPunct="1"/>
            <a:r>
              <a:rPr lang="en-US" altLang="en-US" dirty="0">
                <a:solidFill>
                  <a:schemeClr val="bg1"/>
                </a:solidFill>
                <a:latin typeface="+mn-lt"/>
                <a:ea typeface="PT Sans" panose="020B0503020203090204" pitchFamily="34" charset="0"/>
                <a:cs typeface="PT Sans" panose="020B0503020203090204" pitchFamily="34" charset="0"/>
              </a:rPr>
              <a:t>These improvements to provide access to support development at the proposed Daisy Brands site as well as other imminent development in the area.</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Component Cost:  $5,500,000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$2,750,000 (50%)</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Project Cost:  $9,281,913</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RISE:  $5,775,530 (62%)</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83667" y="2243093"/>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7951189-5577-075A-D4FA-B7A9A45136F3}"/>
              </a:ext>
            </a:extLst>
          </p:cNvPr>
          <p:cNvSpPr>
            <a:spLocks noChangeAspect="1"/>
          </p:cNvSpPr>
          <p:nvPr/>
        </p:nvSpPr>
        <p:spPr>
          <a:xfrm>
            <a:off x="7171249" y="5997761"/>
            <a:ext cx="105020" cy="989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a:extLst>
              <a:ext uri="{FF2B5EF4-FFF2-40B4-BE49-F238E27FC236}">
                <a16:creationId xmlns:a16="http://schemas.microsoft.com/office/drawing/2014/main" id="{D453E188-EB49-633C-0A28-947AAE0E5171}"/>
              </a:ext>
            </a:extLst>
          </p:cNvPr>
          <p:cNvPicPr>
            <a:picLocks noChangeAspect="1"/>
          </p:cNvPicPr>
          <p:nvPr/>
        </p:nvPicPr>
        <p:blipFill rotWithShape="1">
          <a:blip r:embed="rId3"/>
          <a:srcRect l="1021" t="37305" r="15363" b="262"/>
          <a:stretch/>
        </p:blipFill>
        <p:spPr>
          <a:xfrm>
            <a:off x="4305054" y="1083733"/>
            <a:ext cx="4832882" cy="3090333"/>
          </a:xfrm>
          <a:prstGeom prst="rect">
            <a:avLst/>
          </a:prstGeom>
          <a:ln>
            <a:solidFill>
              <a:schemeClr val="tx1"/>
            </a:solidFill>
          </a:ln>
        </p:spPr>
      </p:pic>
      <p:cxnSp>
        <p:nvCxnSpPr>
          <p:cNvPr id="10" name="Straight Connector 9">
            <a:extLst>
              <a:ext uri="{FF2B5EF4-FFF2-40B4-BE49-F238E27FC236}">
                <a16:creationId xmlns:a16="http://schemas.microsoft.com/office/drawing/2014/main" id="{A5A0049E-AB3F-7F47-C168-FD2F144EAB43}"/>
              </a:ext>
            </a:extLst>
          </p:cNvPr>
          <p:cNvCxnSpPr>
            <a:cxnSpLocks/>
          </p:cNvCxnSpPr>
          <p:nvPr/>
        </p:nvCxnSpPr>
        <p:spPr>
          <a:xfrm>
            <a:off x="7200900" y="5953839"/>
            <a:ext cx="64994" cy="1867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93AC73-F3E1-A7BD-1A9C-A261017F9DE3}"/>
              </a:ext>
            </a:extLst>
          </p:cNvPr>
          <p:cNvCxnSpPr>
            <a:cxnSpLocks/>
          </p:cNvCxnSpPr>
          <p:nvPr/>
        </p:nvCxnSpPr>
        <p:spPr>
          <a:xfrm>
            <a:off x="7135980" y="6050280"/>
            <a:ext cx="175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9092D2-A0A5-6AB2-7AFC-F01879A01F23}"/>
              </a:ext>
            </a:extLst>
          </p:cNvPr>
          <p:cNvCxnSpPr>
            <a:cxnSpLocks/>
          </p:cNvCxnSpPr>
          <p:nvPr/>
        </p:nvCxnSpPr>
        <p:spPr>
          <a:xfrm>
            <a:off x="7200900" y="5548469"/>
            <a:ext cx="3581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B9D426-474D-27E3-7E60-5E86812C4C6B}"/>
              </a:ext>
            </a:extLst>
          </p:cNvPr>
          <p:cNvCxnSpPr/>
          <p:nvPr/>
        </p:nvCxnSpPr>
        <p:spPr>
          <a:xfrm flipV="1">
            <a:off x="7223760" y="5548469"/>
            <a:ext cx="0" cy="70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21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jennifer.kolacia@iowadot.us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515-239-1738</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Revitalize Iowa’s Sound Economy Program</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Created in 1985</a:t>
            </a:r>
          </a:p>
          <a:p>
            <a:pPr eaLnBrk="1" hangingPunct="1">
              <a:spcBef>
                <a:spcPts val="2000"/>
              </a:spcBef>
            </a:pPr>
            <a:r>
              <a:rPr lang="en-US" altLang="en-US" sz="2200" dirty="0">
                <a:latin typeface="PT Sans Pro" panose="020B0503020203020204" pitchFamily="34" charset="0"/>
              </a:rPr>
              <a:t>Purpose: To promote economic development through roadway improvements</a:t>
            </a:r>
          </a:p>
          <a:p>
            <a:pPr eaLnBrk="1" hangingPunct="1">
              <a:spcBef>
                <a:spcPts val="2000"/>
              </a:spcBef>
            </a:pPr>
            <a:r>
              <a:rPr lang="en-US" altLang="en-US" sz="2200" dirty="0">
                <a:latin typeface="PT Sans Pro" panose="020B0503020203020204" pitchFamily="34" charset="0"/>
              </a:rPr>
              <a:t>Eligible development shall have value-adding activities that feed new dollars into the economy</a:t>
            </a:r>
          </a:p>
          <a:p>
            <a:pPr eaLnBrk="1" hangingPunct="1">
              <a:spcBef>
                <a:spcPts val="2000"/>
              </a:spcBef>
            </a:pPr>
            <a:r>
              <a:rPr lang="en-US" altLang="en-US" sz="2200" dirty="0">
                <a:latin typeface="PT Sans Pro" panose="020B0503020203020204" pitchFamily="34" charset="0"/>
              </a:rPr>
              <a:t>Available to cities and counties through an application program</a:t>
            </a:r>
            <a:endParaRPr lang="en-US" altLang="en-US" sz="1500" dirty="0">
              <a:latin typeface="PT Sans Pro"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Monthly Program Financial Report</a:t>
            </a:r>
          </a:p>
          <a:p>
            <a:pPr algn="ctr" eaLnBrk="1" fontAlgn="auto" hangingPunct="1">
              <a:spcBef>
                <a:spcPct val="0"/>
              </a:spcBef>
              <a:spcAft>
                <a:spcPts val="0"/>
              </a:spcAft>
              <a:buFontTx/>
              <a:buNone/>
              <a:defRPr/>
            </a:pPr>
            <a:r>
              <a:rPr lang="en-US" altLang="en-US" sz="1400" dirty="0">
                <a:solidFill>
                  <a:schemeClr val="tx2"/>
                </a:solidFill>
                <a:cs typeface="Roboto Slab" pitchFamily="2" charset="0"/>
              </a:rPr>
              <a:t>Funded annually with dedicated state motor fuel and special fuel tax revenues</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2011658510"/>
              </p:ext>
            </p:extLst>
          </p:nvPr>
        </p:nvGraphicFramePr>
        <p:xfrm>
          <a:off x="360485" y="1610485"/>
          <a:ext cx="8394457" cy="3525186"/>
        </p:xfrm>
        <a:graphic>
          <a:graphicData uri="http://schemas.openxmlformats.org/drawingml/2006/table">
            <a:tbl>
              <a:tblPr firstRow="1" bandRow="1">
                <a:tableStyleId>{3B4B98B0-60AC-42C2-AFA5-B58CD77FA1E5}</a:tableStyleId>
              </a:tblPr>
              <a:tblGrid>
                <a:gridCol w="4674978">
                  <a:extLst>
                    <a:ext uri="{9D8B030D-6E8A-4147-A177-3AD203B41FA5}">
                      <a16:colId xmlns:a16="http://schemas.microsoft.com/office/drawing/2014/main" val="72594445"/>
                    </a:ext>
                  </a:extLst>
                </a:gridCol>
                <a:gridCol w="1791222">
                  <a:extLst>
                    <a:ext uri="{9D8B030D-6E8A-4147-A177-3AD203B41FA5}">
                      <a16:colId xmlns:a16="http://schemas.microsoft.com/office/drawing/2014/main" val="4070867964"/>
                    </a:ext>
                  </a:extLst>
                </a:gridCol>
                <a:gridCol w="1928257">
                  <a:extLst>
                    <a:ext uri="{9D8B030D-6E8A-4147-A177-3AD203B41FA5}">
                      <a16:colId xmlns:a16="http://schemas.microsoft.com/office/drawing/2014/main" val="1421192905"/>
                    </a:ext>
                  </a:extLst>
                </a:gridCol>
              </a:tblGrid>
              <a:tr h="363640">
                <a:tc>
                  <a:txBody>
                    <a:bodyPr/>
                    <a:lstStyle/>
                    <a:p>
                      <a:pPr algn="l"/>
                      <a:endPar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endParaRP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City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County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654553">
                <a:tc>
                  <a:txBody>
                    <a:bodyPr/>
                    <a:lstStyle/>
                    <a:p>
                      <a:r>
                        <a:rPr lang="en-US" sz="1800" b="0" dirty="0">
                          <a:solidFill>
                            <a:schemeClr val="tx1"/>
                          </a:solidFill>
                          <a:latin typeface="+mn-lt"/>
                          <a:ea typeface="PT Sans" panose="020B0503020203090204" pitchFamily="34" charset="0"/>
                        </a:rPr>
                        <a:t>FY2025 Projected Total RISE Road Use Tax Fund (RUTF) Revenue </a:t>
                      </a:r>
                      <a:r>
                        <a:rPr lang="en-US" sz="1800" b="0" baseline="30000" dirty="0">
                          <a:solidFill>
                            <a:schemeClr val="tx1"/>
                          </a:solidFill>
                          <a:latin typeface="+mn-lt"/>
                          <a:ea typeface="PT Sans" panose="020B0503020203090204" pitchFamily="34" charset="0"/>
                        </a:rPr>
                        <a:t>1</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800" b="0" dirty="0">
                          <a:solidFill>
                            <a:schemeClr val="tx1"/>
                          </a:solidFill>
                          <a:latin typeface="+mn-lt"/>
                          <a:ea typeface="PT Sans" panose="020B0503020203090204" pitchFamily="34" charset="0"/>
                          <a:cs typeface="Calibri" panose="020F0502020204030204" pitchFamily="34" charset="0"/>
                        </a:rPr>
                        <a:t>$11,611,933</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$5,805,967</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654553">
                <a:tc>
                  <a:txBody>
                    <a:bodyPr/>
                    <a:lstStyle/>
                    <a:p>
                      <a:pPr marL="0" algn="l" defTabSz="685812" rtl="0" eaLnBrk="1" latinLnBrk="0" hangingPunct="1"/>
                      <a:r>
                        <a:rPr lang="en-US" sz="1800" b="0" dirty="0">
                          <a:latin typeface="+mn-lt"/>
                        </a:rPr>
                        <a:t>Actual RISE Revenue Received as of 8/31/2024 </a:t>
                      </a:r>
                      <a:r>
                        <a:rPr lang="en-US" sz="1800" b="0" baseline="30000" dirty="0">
                          <a:latin typeface="+mn-lt"/>
                        </a:rPr>
                        <a:t>2</a:t>
                      </a:r>
                    </a:p>
                    <a:p>
                      <a:pPr marL="0" algn="l" defTabSz="685812" rtl="0" eaLnBrk="1" latinLnBrk="0" hangingPunct="1"/>
                      <a:r>
                        <a:rPr lang="en-US" sz="1400" b="0" dirty="0">
                          <a:latin typeface="+mn-lt"/>
                        </a:rPr>
                        <a:t>(% of FY2025 Projected Revenue)</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algn="ctr" defTabSz="685812" rtl="0" eaLnBrk="1" latinLnBrk="0" hangingPunct="1"/>
                      <a:r>
                        <a:rPr lang="en-US" sz="1800" b="0" kern="1200" dirty="0">
                          <a:solidFill>
                            <a:schemeClr val="tx1"/>
                          </a:solidFill>
                          <a:latin typeface="+mn-lt"/>
                          <a:ea typeface="PT Sans" panose="020B0503020203090204" pitchFamily="34" charset="0"/>
                          <a:cs typeface="+mn-cs"/>
                        </a:rPr>
                        <a:t>$1,987,000</a:t>
                      </a:r>
                    </a:p>
                    <a:p>
                      <a:pPr marL="0" algn="ctr" defTabSz="685812" rtl="0" eaLnBrk="1" latinLnBrk="0" hangingPunct="1"/>
                      <a:r>
                        <a:rPr lang="en-US" sz="1800" b="0" kern="1200" dirty="0">
                          <a:solidFill>
                            <a:schemeClr val="tx1"/>
                          </a:solidFill>
                          <a:latin typeface="+mn-lt"/>
                          <a:ea typeface="PT Sans" panose="020B0503020203090204" pitchFamily="34" charset="0"/>
                          <a:cs typeface="+mn-cs"/>
                        </a:rPr>
                        <a:t>(17.1%)</a:t>
                      </a: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$993,500</a:t>
                      </a:r>
                    </a:p>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(17.1%)</a:t>
                      </a:r>
                    </a:p>
                  </a:txBody>
                  <a:tcPr marL="68580" marR="68580" marT="34290" marB="34290">
                    <a:lnT>
                      <a:noFill/>
                    </a:lnT>
                  </a:tcPr>
                </a:tc>
                <a:extLst>
                  <a:ext uri="{0D108BD9-81ED-4DB2-BD59-A6C34878D82A}">
                    <a16:rowId xmlns:a16="http://schemas.microsoft.com/office/drawing/2014/main" val="3634561679"/>
                  </a:ext>
                </a:extLst>
              </a:tr>
              <a:tr h="654553">
                <a:tc>
                  <a:txBody>
                    <a:bodyPr/>
                    <a:lstStyle/>
                    <a:p>
                      <a:pPr algn="l"/>
                      <a:r>
                        <a:rPr lang="en-US" sz="1800" dirty="0">
                          <a:latin typeface="+mn-lt"/>
                          <a:cs typeface="Calibri" panose="020F0502020204030204" pitchFamily="34" charset="0"/>
                        </a:rPr>
                        <a:t>FY2025 RISE Funds Awarded as of 8/31/2024</a:t>
                      </a:r>
                    </a:p>
                    <a:p>
                      <a:pPr algn="l"/>
                      <a:r>
                        <a:rPr lang="en-US" sz="1400" dirty="0">
                          <a:latin typeface="+mn-lt"/>
                          <a:cs typeface="Calibri" panose="020F0502020204030204" pitchFamily="34" charset="0"/>
                        </a:rPr>
                        <a:t>(% of Projected Total RUTF committed)</a:t>
                      </a:r>
                      <a:endParaRPr lang="en-US" sz="1800" dirty="0">
                        <a:latin typeface="+mn-lt"/>
                        <a:cs typeface="Calibri" panose="020F0502020204030204" pitchFamily="34" charset="0"/>
                      </a:endParaRPr>
                    </a:p>
                  </a:txBody>
                  <a:tcPr marL="68580" marR="68580" marT="34290" marB="34290">
                    <a:solidFill>
                      <a:schemeClr val="accent1">
                        <a:lumMod val="20000"/>
                        <a:lumOff val="80000"/>
                      </a:schemeClr>
                    </a:solidFill>
                  </a:tcPr>
                </a:tc>
                <a:tc>
                  <a:txBody>
                    <a:bodyPr/>
                    <a:lstStyle/>
                    <a:p>
                      <a:pPr algn="ctr"/>
                      <a:r>
                        <a:rPr lang="en-US" sz="1800" dirty="0">
                          <a:latin typeface="+mn-lt"/>
                          <a:cs typeface="Calibri" panose="020F0502020204030204" pitchFamily="34" charset="0"/>
                        </a:rPr>
                        <a:t>$695,775</a:t>
                      </a:r>
                    </a:p>
                    <a:p>
                      <a:pPr algn="ctr"/>
                      <a:r>
                        <a:rPr lang="en-US" sz="1800" dirty="0">
                          <a:latin typeface="+mn-lt"/>
                          <a:cs typeface="Calibri" panose="020F0502020204030204" pitchFamily="34" charset="0"/>
                        </a:rPr>
                        <a:t>(6.0%)</a:t>
                      </a:r>
                    </a:p>
                  </a:txBody>
                  <a:tcPr marL="68580" marR="68580" marT="34290" marB="34290">
                    <a:solidFill>
                      <a:schemeClr val="accent1">
                        <a:lumMod val="20000"/>
                        <a:lumOff val="80000"/>
                      </a:schemeClr>
                    </a:solidFill>
                  </a:tcPr>
                </a:tc>
                <a:tc>
                  <a:txBody>
                    <a:bodyPr/>
                    <a:lstStyle/>
                    <a:p>
                      <a:pPr algn="ctr"/>
                      <a:r>
                        <a:rPr lang="en-US" sz="1800" b="0" kern="1200" dirty="0">
                          <a:solidFill>
                            <a:schemeClr val="tx1"/>
                          </a:solidFill>
                          <a:latin typeface="+mn-lt"/>
                          <a:ea typeface="PT Sans" panose="020B0503020203090204" pitchFamily="34" charset="0"/>
                          <a:cs typeface="+mn-cs"/>
                        </a:rPr>
                        <a:t>$0 </a:t>
                      </a:r>
                    </a:p>
                    <a:p>
                      <a:pPr algn="ctr"/>
                      <a:r>
                        <a:rPr lang="en-US" sz="1800" b="0" kern="1200" dirty="0">
                          <a:solidFill>
                            <a:schemeClr val="tx1"/>
                          </a:solidFill>
                          <a:latin typeface="+mn-lt"/>
                          <a:ea typeface="PT Sans" panose="020B0503020203090204" pitchFamily="34" charset="0"/>
                          <a:cs typeface="+mn-cs"/>
                        </a:rPr>
                        <a:t>(0%)</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07517">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Fund Balance as of 8/31/2024</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Calibri" panose="020F0502020204030204" pitchFamily="34" charset="0"/>
                        </a:rPr>
                        <a:t>$53,156,432</a:t>
                      </a: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$18,154,020</a:t>
                      </a:r>
                    </a:p>
                  </a:txBody>
                  <a:tcPr marL="68580" marR="68580" marT="34290" marB="34290">
                    <a:noFill/>
                  </a:tcPr>
                </a:tc>
                <a:extLst>
                  <a:ext uri="{0D108BD9-81ED-4DB2-BD59-A6C34878D82A}">
                    <a16:rowId xmlns:a16="http://schemas.microsoft.com/office/drawing/2014/main" val="3867944804"/>
                  </a:ext>
                </a:extLst>
              </a:tr>
              <a:tr h="42673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Outstanding Commitments as of 8/31/2024</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($38,332,600)</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($17,160,520)</a:t>
                      </a:r>
                    </a:p>
                  </a:txBody>
                  <a:tcPr marL="68580" marR="68580" marT="34290" marB="34290"/>
                </a:tc>
                <a:extLst>
                  <a:ext uri="{0D108BD9-81ED-4DB2-BD59-A6C34878D82A}">
                    <a16:rowId xmlns:a16="http://schemas.microsoft.com/office/drawing/2014/main" val="443468655"/>
                  </a:ext>
                </a:extLst>
              </a:tr>
              <a:tr h="36364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Uncommitted Balance as of 8/31/2024</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$14,823,833</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$993,500</a:t>
                      </a:r>
                    </a:p>
                  </a:txBody>
                  <a:tcPr marL="68580" marR="68580" marT="34290" marB="34290"/>
                </a:tc>
                <a:extLst>
                  <a:ext uri="{0D108BD9-81ED-4DB2-BD59-A6C34878D82A}">
                    <a16:rowId xmlns:a16="http://schemas.microsoft.com/office/drawing/2014/main" val="667426394"/>
                  </a:ext>
                </a:extLst>
              </a:tr>
            </a:tbl>
          </a:graphicData>
        </a:graphic>
      </p:graphicFrame>
      <p:sp>
        <p:nvSpPr>
          <p:cNvPr id="3" name="TextBox 2">
            <a:extLst>
              <a:ext uri="{FF2B5EF4-FFF2-40B4-BE49-F238E27FC236}">
                <a16:creationId xmlns:a16="http://schemas.microsoft.com/office/drawing/2014/main" id="{CC4FEDE5-C2E8-B6D1-8E09-6AF05701B096}"/>
              </a:ext>
            </a:extLst>
          </p:cNvPr>
          <p:cNvSpPr txBox="1"/>
          <p:nvPr/>
        </p:nvSpPr>
        <p:spPr>
          <a:xfrm>
            <a:off x="360485" y="5360238"/>
            <a:ext cx="8394456" cy="954107"/>
          </a:xfrm>
          <a:prstGeom prst="rect">
            <a:avLst/>
          </a:prstGeom>
          <a:noFill/>
        </p:spPr>
        <p:txBody>
          <a:bodyPr wrap="square" rtlCol="0">
            <a:spAutoFit/>
          </a:bodyPr>
          <a:lstStyle/>
          <a:p>
            <a:r>
              <a:rPr lang="en-US" sz="1400" baseline="30000" dirty="0"/>
              <a:t>1</a:t>
            </a:r>
            <a:r>
              <a:rPr lang="en-US" sz="1400" dirty="0"/>
              <a:t> Calculation based on FY2023 average monthly RISE RUTF revenue of $967,661 to the city RISE fund and $483,831 to the county RISE fund. As of 8/31/2024, FY2025 is 16.7% complete.</a:t>
            </a:r>
          </a:p>
          <a:p>
            <a:r>
              <a:rPr lang="en-US" sz="1400" baseline="30000" dirty="0"/>
              <a:t>2</a:t>
            </a:r>
            <a:r>
              <a:rPr lang="en-US" sz="1400" dirty="0"/>
              <a:t> Actual RISE revenue includes RUTF revenue, loan repayments, and project settlements. These revenue sources are variable and are not included in projections.</a:t>
            </a:r>
          </a:p>
        </p:txBody>
      </p:sp>
    </p:spTree>
    <p:extLst>
      <p:ext uri="{BB962C8B-B14F-4D97-AF65-F5344CB8AC3E}">
        <p14:creationId xmlns:p14="http://schemas.microsoft.com/office/powerpoint/2010/main" val="258830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Project Evaluation Criteria</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4008956366"/>
              </p:ext>
            </p:extLst>
          </p:nvPr>
        </p:nvGraphicFramePr>
        <p:xfrm>
          <a:off x="360485" y="1610485"/>
          <a:ext cx="8394456" cy="2640425"/>
        </p:xfrm>
        <a:graphic>
          <a:graphicData uri="http://schemas.openxmlformats.org/drawingml/2006/table">
            <a:tbl>
              <a:tblPr firstRow="1" bandRow="1">
                <a:tableStyleId>{3B4B98B0-60AC-42C2-AFA5-B58CD77FA1E5}</a:tableStyleId>
              </a:tblPr>
              <a:tblGrid>
                <a:gridCol w="5943132">
                  <a:extLst>
                    <a:ext uri="{9D8B030D-6E8A-4147-A177-3AD203B41FA5}">
                      <a16:colId xmlns:a16="http://schemas.microsoft.com/office/drawing/2014/main" val="72594445"/>
                    </a:ext>
                  </a:extLst>
                </a:gridCol>
                <a:gridCol w="2451324">
                  <a:extLst>
                    <a:ext uri="{9D8B030D-6E8A-4147-A177-3AD203B41FA5}">
                      <a16:colId xmlns:a16="http://schemas.microsoft.com/office/drawing/2014/main" val="1421192905"/>
                    </a:ext>
                  </a:extLst>
                </a:gridCol>
              </a:tblGrid>
              <a:tr h="388177">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Criteria</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Points</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418861">
                <a:tc>
                  <a:txBody>
                    <a:bodyPr/>
                    <a:lstStyle/>
                    <a:p>
                      <a:r>
                        <a:rPr lang="en-US" sz="1800" b="0" dirty="0">
                          <a:solidFill>
                            <a:schemeClr val="tx1"/>
                          </a:solidFill>
                          <a:latin typeface="+mn-lt"/>
                          <a:ea typeface="PT Sans" panose="020B0503020203090204" pitchFamily="34" charset="0"/>
                        </a:rPr>
                        <a:t>Development Potential</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35</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463463">
                <a:tc>
                  <a:txBody>
                    <a:bodyPr/>
                    <a:lstStyle/>
                    <a:p>
                      <a:pPr marL="0" algn="l" defTabSz="685812" rtl="0" eaLnBrk="1" latinLnBrk="0" hangingPunct="1"/>
                      <a:r>
                        <a:rPr lang="en-US" sz="1800" b="0" dirty="0">
                          <a:latin typeface="+mn-lt"/>
                        </a:rPr>
                        <a:t>Economic Impact and Cost Effectiveness</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20</a:t>
                      </a:r>
                    </a:p>
                  </a:txBody>
                  <a:tcPr marL="68580" marR="68580" marT="34290" marB="34290">
                    <a:lnT>
                      <a:noFill/>
                    </a:lnT>
                  </a:tcPr>
                </a:tc>
                <a:extLst>
                  <a:ext uri="{0D108BD9-81ED-4DB2-BD59-A6C34878D82A}">
                    <a16:rowId xmlns:a16="http://schemas.microsoft.com/office/drawing/2014/main" val="3634561679"/>
                  </a:ext>
                </a:extLst>
              </a:tr>
              <a:tr h="438411">
                <a:tc>
                  <a:txBody>
                    <a:bodyPr/>
                    <a:lstStyle/>
                    <a:p>
                      <a:pPr algn="l"/>
                      <a:r>
                        <a:rPr lang="en-US" sz="1800" dirty="0">
                          <a:latin typeface="+mn-lt"/>
                          <a:cs typeface="Calibri" panose="020F0502020204030204" pitchFamily="34" charset="0"/>
                        </a:rPr>
                        <a:t>Local Commitment and Initiative</a:t>
                      </a:r>
                    </a:p>
                  </a:txBody>
                  <a:tcPr marL="68580" marR="68580" marT="34290" marB="34290">
                    <a:solidFill>
                      <a:schemeClr val="accent1">
                        <a:lumMod val="20000"/>
                        <a:lumOff val="80000"/>
                      </a:schemeClr>
                    </a:solidFill>
                  </a:tcPr>
                </a:tc>
                <a:tc>
                  <a:txBody>
                    <a:bodyPr/>
                    <a:lstStyle/>
                    <a:p>
                      <a:pPr algn="ctr"/>
                      <a:r>
                        <a:rPr lang="en-US" sz="1800" b="1" kern="1200" dirty="0">
                          <a:solidFill>
                            <a:schemeClr val="tx1"/>
                          </a:solidFill>
                          <a:latin typeface="+mn-lt"/>
                          <a:ea typeface="PT Sans" panose="020B0503020203090204" pitchFamily="34" charset="0"/>
                          <a:cs typeface="+mn-cs"/>
                        </a:rPr>
                        <a:t>33</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75989">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Transportation Need and Justification</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4</a:t>
                      </a:r>
                    </a:p>
                  </a:txBody>
                  <a:tcPr marL="68580" marR="68580" marT="34290" marB="34290">
                    <a:noFill/>
                  </a:tcPr>
                </a:tc>
                <a:extLst>
                  <a:ext uri="{0D108BD9-81ED-4DB2-BD59-A6C34878D82A}">
                    <a16:rowId xmlns:a16="http://schemas.microsoft.com/office/drawing/2014/main" val="3867944804"/>
                  </a:ext>
                </a:extLst>
              </a:tr>
              <a:tr h="45552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Local Economic Need</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6</a:t>
                      </a:r>
                    </a:p>
                  </a:txBody>
                  <a:tcPr marL="68580" marR="68580" marT="34290" marB="34290"/>
                </a:tc>
                <a:extLst>
                  <a:ext uri="{0D108BD9-81ED-4DB2-BD59-A6C34878D82A}">
                    <a16:rowId xmlns:a16="http://schemas.microsoft.com/office/drawing/2014/main" val="443468655"/>
                  </a:ext>
                </a:extLst>
              </a:tr>
            </a:tbl>
          </a:graphicData>
        </a:graphic>
      </p:graphicFrame>
    </p:spTree>
    <p:extLst>
      <p:ext uri="{BB962C8B-B14F-4D97-AF65-F5344CB8AC3E}">
        <p14:creationId xmlns:p14="http://schemas.microsoft.com/office/powerpoint/2010/main" val="251602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830491499"/>
              </p:ext>
            </p:extLst>
          </p:nvPr>
        </p:nvGraphicFramePr>
        <p:xfrm>
          <a:off x="177696" y="1567496"/>
          <a:ext cx="8788608" cy="284865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Construction of approximately 2,570 feet of Summit Drive and 541 feet of Tower Road located on the east side of town (Business Relocation &amp; Job Retention)</a:t>
                      </a:r>
                    </a:p>
                  </a:txBody>
                  <a:tcPr anchor="ctr">
                    <a:noFill/>
                  </a:tcPr>
                </a:tc>
                <a:tc>
                  <a:txBody>
                    <a:bodyPr/>
                    <a:lstStyle/>
                    <a:p>
                      <a:pPr algn="ctr"/>
                      <a:r>
                        <a:rPr lang="en-US" sz="1400" b="0" dirty="0">
                          <a:solidFill>
                            <a:schemeClr val="tx1"/>
                          </a:solidFill>
                        </a:rPr>
                        <a:t>Rock Valley</a:t>
                      </a:r>
                    </a:p>
                  </a:txBody>
                  <a:tcPr anchor="ctr">
                    <a:noFill/>
                  </a:tcPr>
                </a:tc>
                <a:tc>
                  <a:txBody>
                    <a:bodyPr/>
                    <a:lstStyle/>
                    <a:p>
                      <a:pPr algn="ctr"/>
                      <a:r>
                        <a:rPr lang="en-US" sz="1400" b="0" dirty="0">
                          <a:solidFill>
                            <a:schemeClr val="tx1"/>
                          </a:solidFill>
                        </a:rPr>
                        <a:t>61</a:t>
                      </a:r>
                    </a:p>
                  </a:txBody>
                  <a:tcPr anchor="ctr">
                    <a:noFill/>
                  </a:tcPr>
                </a:tc>
                <a:tc>
                  <a:txBody>
                    <a:bodyPr/>
                    <a:lstStyle/>
                    <a:p>
                      <a:pPr algn="ctr"/>
                      <a:r>
                        <a:rPr lang="en-US" sz="1400" b="0" dirty="0">
                          <a:solidFill>
                            <a:schemeClr val="tx1"/>
                          </a:solidFill>
                        </a:rPr>
                        <a:t>$2,118,225</a:t>
                      </a:r>
                    </a:p>
                  </a:txBody>
                  <a:tcPr anchor="ctr">
                    <a:noFill/>
                  </a:tcPr>
                </a:tc>
                <a:tc>
                  <a:txBody>
                    <a:bodyPr/>
                    <a:lstStyle/>
                    <a:p>
                      <a:pPr algn="ctr"/>
                      <a:r>
                        <a:rPr lang="en-US" sz="1400" b="0" dirty="0">
                          <a:solidFill>
                            <a:schemeClr val="tx1"/>
                          </a:solidFill>
                        </a:rPr>
                        <a:t>70%</a:t>
                      </a:r>
                    </a:p>
                  </a:txBody>
                  <a:tcPr anchor="ctr">
                    <a:noFill/>
                  </a:tcPr>
                </a:tc>
                <a:tc>
                  <a:txBody>
                    <a:bodyPr/>
                    <a:lstStyle/>
                    <a:p>
                      <a:pPr algn="ctr"/>
                      <a:r>
                        <a:rPr lang="en-US" sz="1400" b="0" dirty="0">
                          <a:solidFill>
                            <a:schemeClr val="tx1"/>
                          </a:solidFill>
                        </a:rPr>
                        <a:t>$1,482,758</a:t>
                      </a:r>
                    </a:p>
                  </a:txBody>
                  <a:tcPr anchor="ctr">
                    <a:noFill/>
                  </a:tcPr>
                </a:tc>
                <a:extLst>
                  <a:ext uri="{0D108BD9-81ED-4DB2-BD59-A6C34878D82A}">
                    <a16:rowId xmlns:a16="http://schemas.microsoft.com/office/drawing/2014/main" val="3927041213"/>
                  </a:ext>
                </a:extLst>
              </a:tr>
              <a:tr h="765470">
                <a:tc>
                  <a:txBody>
                    <a:bodyPr/>
                    <a:lstStyle/>
                    <a:p>
                      <a:pPr algn="l"/>
                      <a:r>
                        <a:rPr lang="en-US" sz="1400" b="0" dirty="0">
                          <a:solidFill>
                            <a:schemeClr val="tx1"/>
                          </a:solidFill>
                        </a:rPr>
                        <a:t>Construction of approximately 1,650 feet of Frontage Road NW located on the northwest side of town</a:t>
                      </a:r>
                    </a:p>
                  </a:txBody>
                  <a:tcPr anchor="ctr">
                    <a:solidFill>
                      <a:schemeClr val="accent1">
                        <a:alpha val="20000"/>
                      </a:schemeClr>
                    </a:solidFill>
                  </a:tcPr>
                </a:tc>
                <a:tc>
                  <a:txBody>
                    <a:bodyPr/>
                    <a:lstStyle/>
                    <a:p>
                      <a:pPr algn="ctr"/>
                      <a:r>
                        <a:rPr lang="en-US" sz="1400" b="0" dirty="0">
                          <a:solidFill>
                            <a:schemeClr val="tx1"/>
                          </a:solidFill>
                        </a:rPr>
                        <a:t>Sioux Center</a:t>
                      </a:r>
                    </a:p>
                  </a:txBody>
                  <a:tcPr anchor="ctr">
                    <a:solidFill>
                      <a:schemeClr val="accent1">
                        <a:alpha val="20000"/>
                      </a:schemeClr>
                    </a:solidFill>
                  </a:tcPr>
                </a:tc>
                <a:tc>
                  <a:txBody>
                    <a:bodyPr/>
                    <a:lstStyle/>
                    <a:p>
                      <a:pPr algn="ctr"/>
                      <a:r>
                        <a:rPr lang="en-US" sz="1400" b="0" dirty="0">
                          <a:solidFill>
                            <a:schemeClr val="tx1"/>
                          </a:solidFill>
                        </a:rPr>
                        <a:t>57</a:t>
                      </a:r>
                    </a:p>
                  </a:txBody>
                  <a:tcPr anchor="ctr">
                    <a:solidFill>
                      <a:schemeClr val="accent1">
                        <a:alpha val="20000"/>
                      </a:schemeClr>
                    </a:solidFill>
                  </a:tcPr>
                </a:tc>
                <a:tc>
                  <a:txBody>
                    <a:bodyPr/>
                    <a:lstStyle/>
                    <a:p>
                      <a:pPr algn="ctr"/>
                      <a:r>
                        <a:rPr lang="en-US" sz="1400" b="0" dirty="0">
                          <a:solidFill>
                            <a:schemeClr val="tx1"/>
                          </a:solidFill>
                        </a:rPr>
                        <a:t>$1,884,588</a:t>
                      </a:r>
                    </a:p>
                  </a:txBody>
                  <a:tcPr anchor="ctr">
                    <a:solidFill>
                      <a:schemeClr val="accent1">
                        <a:alpha val="20000"/>
                      </a:schemeClr>
                    </a:solidFill>
                  </a:tcPr>
                </a:tc>
                <a:tc>
                  <a:txBody>
                    <a:bodyPr/>
                    <a:lstStyle/>
                    <a:p>
                      <a:pPr algn="ctr"/>
                      <a:r>
                        <a:rPr lang="en-US" sz="1400" b="0" dirty="0">
                          <a:solidFill>
                            <a:schemeClr val="tx1"/>
                          </a:solidFill>
                        </a:rPr>
                        <a:t>50%</a:t>
                      </a:r>
                    </a:p>
                  </a:txBody>
                  <a:tcPr anchor="ctr">
                    <a:solidFill>
                      <a:schemeClr val="accent1">
                        <a:alpha val="20000"/>
                      </a:schemeClr>
                    </a:solidFill>
                  </a:tcPr>
                </a:tc>
                <a:tc>
                  <a:txBody>
                    <a:bodyPr/>
                    <a:lstStyle/>
                    <a:p>
                      <a:pPr algn="ctr"/>
                      <a:r>
                        <a:rPr lang="en-US" sz="1400" b="0" dirty="0">
                          <a:solidFill>
                            <a:schemeClr val="tx1"/>
                          </a:solidFill>
                        </a:rPr>
                        <a:t>$942,294</a:t>
                      </a:r>
                    </a:p>
                  </a:txBody>
                  <a:tcPr anchor="ctr">
                    <a:solidFill>
                      <a:schemeClr val="accent1">
                        <a:alpha val="20000"/>
                      </a:schemeClr>
                    </a:solidFill>
                  </a:tcPr>
                </a:tc>
                <a:extLst>
                  <a:ext uri="{0D108BD9-81ED-4DB2-BD59-A6C34878D82A}">
                    <a16:rowId xmlns:a16="http://schemas.microsoft.com/office/drawing/2014/main" val="1006800120"/>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Recommendations</a:t>
            </a:r>
          </a:p>
        </p:txBody>
      </p:sp>
      <p:pic>
        <p:nvPicPr>
          <p:cNvPr id="6" name="Picture 5">
            <a:extLst>
              <a:ext uri="{FF2B5EF4-FFF2-40B4-BE49-F238E27FC236}">
                <a16:creationId xmlns:a16="http://schemas.microsoft.com/office/drawing/2014/main" id="{669F0FAB-B97C-8E29-534E-3C036766B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3499" y="4588549"/>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E381072-E71E-1EBA-BCA8-E70B9AEA9736}"/>
              </a:ext>
            </a:extLst>
          </p:cNvPr>
          <p:cNvSpPr>
            <a:spLocks noChangeAspect="1"/>
          </p:cNvSpPr>
          <p:nvPr/>
        </p:nvSpPr>
        <p:spPr>
          <a:xfrm>
            <a:off x="3374504" y="4791066"/>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a:extLst>
              <a:ext uri="{FF2B5EF4-FFF2-40B4-BE49-F238E27FC236}">
                <a16:creationId xmlns:a16="http://schemas.microsoft.com/office/drawing/2014/main" id="{17332BFA-CAA7-C8D4-ADE2-C4BFC1C694A9}"/>
              </a:ext>
            </a:extLst>
          </p:cNvPr>
          <p:cNvSpPr>
            <a:spLocks noChangeAspect="1"/>
          </p:cNvSpPr>
          <p:nvPr/>
        </p:nvSpPr>
        <p:spPr>
          <a:xfrm>
            <a:off x="3433767" y="4867263"/>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1701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528891" cy="1569660"/>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Rock Valley</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Local Development (Business Relocation &amp; Job </a:t>
            </a:r>
            <a:r>
              <a:rPr lang="fr-FR" sz="2400" b="1" spc="113" dirty="0" err="1">
                <a:solidFill>
                  <a:schemeClr val="bg1"/>
                </a:solidFill>
                <a:latin typeface="Roboto Slab" pitchFamily="2" charset="0"/>
                <a:ea typeface="Roboto Slab" pitchFamily="2" charset="0"/>
                <a:cs typeface="Montserrat" charset="0"/>
              </a:rPr>
              <a:t>Retention</a:t>
            </a:r>
            <a:r>
              <a:rPr lang="fr-FR" sz="2400" b="1" spc="113" dirty="0">
                <a:solidFill>
                  <a:schemeClr val="bg1"/>
                </a:solidFill>
                <a:latin typeface="Roboto Slab" pitchFamily="2" charset="0"/>
                <a:ea typeface="Roboto Slab" pitchFamily="2" charset="0"/>
                <a:cs typeface="Montserrat" charset="0"/>
              </a:rPr>
              <a:t>) </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796381"/>
            <a:ext cx="330761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Construction of approximately 2,570 feet of Summit Drive and 541 feet of Tower Road located on the east side of town. This project is necessary to provide access to 14 lots totaling approximately 25 acres.</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$2,118,225</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$1,482,758 (70%)</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10809" y="271938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17AF6B3-4462-A34E-08C2-94C54BB4D41E}"/>
              </a:ext>
            </a:extLst>
          </p:cNvPr>
          <p:cNvPicPr>
            <a:picLocks noChangeAspect="1"/>
          </p:cNvPicPr>
          <p:nvPr/>
        </p:nvPicPr>
        <p:blipFill>
          <a:blip r:embed="rId2"/>
          <a:stretch>
            <a:fillRect/>
          </a:stretch>
        </p:blipFill>
        <p:spPr>
          <a:xfrm>
            <a:off x="4083782" y="3649663"/>
            <a:ext cx="4517528" cy="2658086"/>
          </a:xfrm>
          <a:prstGeom prst="rect">
            <a:avLst/>
          </a:prstGeom>
        </p:spPr>
      </p:pic>
      <p:sp>
        <p:nvSpPr>
          <p:cNvPr id="8" name="Oval 7">
            <a:extLst>
              <a:ext uri="{FF2B5EF4-FFF2-40B4-BE49-F238E27FC236}">
                <a16:creationId xmlns:a16="http://schemas.microsoft.com/office/drawing/2014/main" id="{A7951189-5577-075A-D4FA-B7A9A45136F3}"/>
              </a:ext>
            </a:extLst>
          </p:cNvPr>
          <p:cNvSpPr>
            <a:spLocks noChangeAspect="1"/>
          </p:cNvSpPr>
          <p:nvPr/>
        </p:nvSpPr>
        <p:spPr>
          <a:xfrm>
            <a:off x="8049796" y="4958972"/>
            <a:ext cx="216024" cy="2034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a:extLst>
              <a:ext uri="{FF2B5EF4-FFF2-40B4-BE49-F238E27FC236}">
                <a16:creationId xmlns:a16="http://schemas.microsoft.com/office/drawing/2014/main" id="{1739E1FC-85BC-D187-1E3E-165E38AB636B}"/>
              </a:ext>
            </a:extLst>
          </p:cNvPr>
          <p:cNvPicPr>
            <a:picLocks noChangeAspect="1"/>
          </p:cNvPicPr>
          <p:nvPr/>
        </p:nvPicPr>
        <p:blipFill>
          <a:blip r:embed="rId3"/>
          <a:stretch>
            <a:fillRect/>
          </a:stretch>
        </p:blipFill>
        <p:spPr>
          <a:xfrm>
            <a:off x="4657164" y="926302"/>
            <a:ext cx="4375629" cy="3145826"/>
          </a:xfrm>
          <a:prstGeom prst="rect">
            <a:avLst/>
          </a:prstGeom>
          <a:ln>
            <a:solidFill>
              <a:schemeClr val="tx1"/>
            </a:solidFill>
          </a:ln>
        </p:spPr>
      </p:pic>
    </p:spTree>
    <p:extLst>
      <p:ext uri="{BB962C8B-B14F-4D97-AF65-F5344CB8AC3E}">
        <p14:creationId xmlns:p14="http://schemas.microsoft.com/office/powerpoint/2010/main" val="19881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A3494A-B7AA-F200-6D94-6A358352FC7C}"/>
              </a:ext>
            </a:extLst>
          </p:cNvPr>
          <p:cNvPicPr>
            <a:picLocks noChangeAspect="1"/>
          </p:cNvPicPr>
          <p:nvPr/>
        </p:nvPicPr>
        <p:blipFill>
          <a:blip r:embed="rId2"/>
          <a:stretch>
            <a:fillRect/>
          </a:stretch>
        </p:blipFill>
        <p:spPr>
          <a:xfrm>
            <a:off x="6978985" y="4038204"/>
            <a:ext cx="2147172" cy="2373872"/>
          </a:xfrm>
          <a:prstGeom prst="rect">
            <a:avLst/>
          </a:prstGeom>
        </p:spPr>
      </p:pic>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830997"/>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Sioux Center</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Local Development</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467517"/>
            <a:ext cx="330761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Construction of approximately 1,650 feet of Frontage Road NW located on the northwest side of town. This project will provide improved access to more than 12 acres for industrial purposes.</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$1,884,588</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$942,294 (50%)</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89038" y="2088017"/>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7951189-5577-075A-D4FA-B7A9A45136F3}"/>
              </a:ext>
            </a:extLst>
          </p:cNvPr>
          <p:cNvSpPr>
            <a:spLocks noChangeAspect="1"/>
          </p:cNvSpPr>
          <p:nvPr/>
        </p:nvSpPr>
        <p:spPr>
          <a:xfrm>
            <a:off x="7595512" y="4662635"/>
            <a:ext cx="121469" cy="1144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1D984DE2-AEEB-32BE-DA4C-C754D34DC874}"/>
              </a:ext>
            </a:extLst>
          </p:cNvPr>
          <p:cNvPicPr>
            <a:picLocks noChangeAspect="1"/>
          </p:cNvPicPr>
          <p:nvPr/>
        </p:nvPicPr>
        <p:blipFill>
          <a:blip r:embed="rId3"/>
          <a:stretch>
            <a:fillRect/>
          </a:stretch>
        </p:blipFill>
        <p:spPr>
          <a:xfrm>
            <a:off x="3916973" y="877757"/>
            <a:ext cx="5182509" cy="3116698"/>
          </a:xfrm>
          <a:prstGeom prst="rect">
            <a:avLst/>
          </a:prstGeom>
          <a:ln>
            <a:solidFill>
              <a:schemeClr val="tx1"/>
            </a:solidFill>
          </a:ln>
        </p:spPr>
      </p:pic>
    </p:spTree>
    <p:extLst>
      <p:ext uri="{BB962C8B-B14F-4D97-AF65-F5344CB8AC3E}">
        <p14:creationId xmlns:p14="http://schemas.microsoft.com/office/powerpoint/2010/main" val="152836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Immediate Opportunity Project Evaluation</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1119480208"/>
              </p:ext>
            </p:extLst>
          </p:nvPr>
        </p:nvGraphicFramePr>
        <p:xfrm>
          <a:off x="360485" y="1610485"/>
          <a:ext cx="8394456" cy="3059286"/>
        </p:xfrm>
        <a:graphic>
          <a:graphicData uri="http://schemas.openxmlformats.org/drawingml/2006/table">
            <a:tbl>
              <a:tblPr firstRow="1" bandRow="1">
                <a:tableStyleId>{3B4B98B0-60AC-42C2-AFA5-B58CD77FA1E5}</a:tableStyleId>
              </a:tblPr>
              <a:tblGrid>
                <a:gridCol w="4219398">
                  <a:extLst>
                    <a:ext uri="{9D8B030D-6E8A-4147-A177-3AD203B41FA5}">
                      <a16:colId xmlns:a16="http://schemas.microsoft.com/office/drawing/2014/main" val="72594445"/>
                    </a:ext>
                  </a:extLst>
                </a:gridCol>
                <a:gridCol w="4175058">
                  <a:extLst>
                    <a:ext uri="{9D8B030D-6E8A-4147-A177-3AD203B41FA5}">
                      <a16:colId xmlns:a16="http://schemas.microsoft.com/office/drawing/2014/main" val="1421192905"/>
                    </a:ext>
                  </a:extLst>
                </a:gridCol>
              </a:tblGrid>
              <a:tr h="388177">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Job Creation and/or Retention</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Economic Development Assisted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418861">
                <a:tc>
                  <a:txBody>
                    <a:bodyPr/>
                    <a:lstStyle/>
                    <a:p>
                      <a:r>
                        <a:rPr lang="en-US" sz="1800" b="0" dirty="0">
                          <a:solidFill>
                            <a:schemeClr val="tx1"/>
                          </a:solidFill>
                          <a:latin typeface="+mn-lt"/>
                          <a:ea typeface="PT Sans" panose="020B0503020203090204" pitchFamily="34" charset="0"/>
                        </a:rPr>
                        <a:t>Quality of jobs</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Diversifies Iowa’s economy</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3407587"/>
                  </a:ext>
                </a:extLst>
              </a:tr>
              <a:tr h="418861">
                <a:tc>
                  <a:txBody>
                    <a:bodyPr/>
                    <a:lstStyle/>
                    <a:p>
                      <a:pPr marL="0" algn="l" defTabSz="685812" rtl="0" eaLnBrk="1" latinLnBrk="0" hangingPunct="1"/>
                      <a:r>
                        <a:rPr lang="en-US" sz="1800" b="0" dirty="0">
                          <a:latin typeface="+mn-lt"/>
                        </a:rPr>
                        <a:t>Potential for future job growth</a:t>
                      </a:r>
                      <a:endParaRPr lang="en-US" sz="1800" b="0" kern="1200" dirty="0">
                        <a:solidFill>
                          <a:schemeClr val="tx1"/>
                        </a:solidFill>
                        <a:latin typeface="+mn-lt"/>
                        <a:ea typeface="PT Sans" panose="020B0503020203090204" pitchFamily="34" charset="0"/>
                        <a:cs typeface="+mn-cs"/>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Few in-state competitors</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463463">
                <a:tc>
                  <a:txBody>
                    <a:bodyPr/>
                    <a:lstStyle/>
                    <a:p>
                      <a:pPr algn="l"/>
                      <a:r>
                        <a:rPr lang="en-US" sz="1800" dirty="0">
                          <a:latin typeface="+mn-lt"/>
                          <a:cs typeface="Calibri" panose="020F0502020204030204" pitchFamily="34" charset="0"/>
                        </a:rPr>
                        <a:t>Hiring Iowa residents</a:t>
                      </a:r>
                    </a:p>
                  </a:txBody>
                  <a:tcPr marL="68580" marR="68580" marT="34290" marB="34290">
                    <a:lnT>
                      <a:noFill/>
                    </a:lnT>
                  </a:tcPr>
                </a:tc>
                <a:tc>
                  <a:txBody>
                    <a:bodyPr/>
                    <a:lstStyle/>
                    <a:p>
                      <a:pPr algn="l"/>
                      <a:r>
                        <a:rPr lang="en-US" sz="1800" b="0" kern="1200" dirty="0">
                          <a:solidFill>
                            <a:schemeClr val="tx1"/>
                          </a:solidFill>
                          <a:latin typeface="+mn-lt"/>
                          <a:ea typeface="PT Sans" panose="020B0503020203090204" pitchFamily="34" charset="0"/>
                          <a:cs typeface="+mn-cs"/>
                        </a:rPr>
                        <a:t>Higher proportion of in-state suppliers</a:t>
                      </a:r>
                    </a:p>
                  </a:txBody>
                  <a:tcPr marL="68580" marR="68580" marT="34290" marB="34290">
                    <a:lnT>
                      <a:noFill/>
                    </a:lnT>
                  </a:tcPr>
                </a:tc>
                <a:extLst>
                  <a:ext uri="{0D108BD9-81ED-4DB2-BD59-A6C34878D82A}">
                    <a16:rowId xmlns:a16="http://schemas.microsoft.com/office/drawing/2014/main" val="3634561679"/>
                  </a:ext>
                </a:extLst>
              </a:tr>
              <a:tr h="43841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Average wages 100% of </a:t>
                      </a:r>
                      <a:r>
                        <a:rPr lang="en-US" sz="1800" kern="1200" dirty="0" err="1">
                          <a:solidFill>
                            <a:schemeClr val="tx1"/>
                          </a:solidFill>
                          <a:latin typeface="+mn-lt"/>
                          <a:ea typeface="+mn-ea"/>
                          <a:cs typeface="+mn-cs"/>
                        </a:rPr>
                        <a:t>laborshed</a:t>
                      </a:r>
                      <a:r>
                        <a:rPr lang="en-US" sz="1800" kern="1200" dirty="0">
                          <a:solidFill>
                            <a:schemeClr val="tx1"/>
                          </a:solidFill>
                          <a:latin typeface="+mn-lt"/>
                          <a:ea typeface="+mn-ea"/>
                          <a:cs typeface="+mn-cs"/>
                        </a:rPr>
                        <a:t> rate</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Higher proportion of out-of-state sales</a:t>
                      </a:r>
                    </a:p>
                  </a:txBody>
                  <a:tcPr marL="68580" marR="68580" marT="34290" marB="34290">
                    <a:noFill/>
                  </a:tcPr>
                </a:tc>
                <a:extLst>
                  <a:ext uri="{0D108BD9-81ED-4DB2-BD59-A6C34878D82A}">
                    <a16:rowId xmlns:a16="http://schemas.microsoft.com/office/drawing/2014/main" val="600749222"/>
                  </a:ext>
                </a:extLst>
              </a:tr>
              <a:tr h="475989">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solidFill>
                      <a:schemeClr val="accent1">
                        <a:alpha val="20000"/>
                      </a:schemeClr>
                    </a:solidFill>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Import substitution</a:t>
                      </a:r>
                    </a:p>
                  </a:txBody>
                  <a:tcPr marL="68580" marR="68580" marT="34290" marB="34290">
                    <a:solidFill>
                      <a:schemeClr val="accent1">
                        <a:alpha val="20000"/>
                      </a:schemeClr>
                    </a:solidFill>
                  </a:tcPr>
                </a:tc>
                <a:extLst>
                  <a:ext uri="{0D108BD9-81ED-4DB2-BD59-A6C34878D82A}">
                    <a16:rowId xmlns:a16="http://schemas.microsoft.com/office/drawing/2014/main" val="3867944804"/>
                  </a:ext>
                </a:extLst>
              </a:tr>
              <a:tr h="45552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No pattern of violations</a:t>
                      </a:r>
                    </a:p>
                  </a:txBody>
                  <a:tcPr marL="68580" marR="68580" marT="34290" marB="34290"/>
                </a:tc>
                <a:extLst>
                  <a:ext uri="{0D108BD9-81ED-4DB2-BD59-A6C34878D82A}">
                    <a16:rowId xmlns:a16="http://schemas.microsoft.com/office/drawing/2014/main" val="443468655"/>
                  </a:ext>
                </a:extLst>
              </a:tr>
            </a:tbl>
          </a:graphicData>
        </a:graphic>
      </p:graphicFrame>
    </p:spTree>
    <p:extLst>
      <p:ext uri="{BB962C8B-B14F-4D97-AF65-F5344CB8AC3E}">
        <p14:creationId xmlns:p14="http://schemas.microsoft.com/office/powerpoint/2010/main" val="86221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365067653"/>
              </p:ext>
            </p:extLst>
          </p:nvPr>
        </p:nvGraphicFramePr>
        <p:xfrm>
          <a:off x="177696" y="1762593"/>
          <a:ext cx="8788608" cy="2684968"/>
        </p:xfrm>
        <a:graphic>
          <a:graphicData uri="http://schemas.openxmlformats.org/drawingml/2006/table">
            <a:tbl>
              <a:tblPr firstRow="1" bandRow="1">
                <a:tableStyleId>{5C22544A-7EE6-4342-B048-85BDC9FD1C3A}</a:tableStyleId>
              </a:tblPr>
              <a:tblGrid>
                <a:gridCol w="3432279">
                  <a:extLst>
                    <a:ext uri="{9D8B030D-6E8A-4147-A177-3AD203B41FA5}">
                      <a16:colId xmlns:a16="http://schemas.microsoft.com/office/drawing/2014/main" val="3387879057"/>
                    </a:ext>
                  </a:extLst>
                </a:gridCol>
                <a:gridCol w="857250">
                  <a:extLst>
                    <a:ext uri="{9D8B030D-6E8A-4147-A177-3AD203B41FA5}">
                      <a16:colId xmlns:a16="http://schemas.microsoft.com/office/drawing/2014/main" val="1861506818"/>
                    </a:ext>
                  </a:extLst>
                </a:gridCol>
                <a:gridCol w="857250">
                  <a:extLst>
                    <a:ext uri="{9D8B030D-6E8A-4147-A177-3AD203B41FA5}">
                      <a16:colId xmlns:a16="http://schemas.microsoft.com/office/drawing/2014/main" val="3420930524"/>
                    </a:ext>
                  </a:extLst>
                </a:gridCol>
                <a:gridCol w="1076325">
                  <a:extLst>
                    <a:ext uri="{9D8B030D-6E8A-4147-A177-3AD203B41FA5}">
                      <a16:colId xmlns:a16="http://schemas.microsoft.com/office/drawing/2014/main" val="467904483"/>
                    </a:ext>
                  </a:extLst>
                </a:gridCol>
                <a:gridCol w="1219200">
                  <a:extLst>
                    <a:ext uri="{9D8B030D-6E8A-4147-A177-3AD203B41FA5}">
                      <a16:colId xmlns:a16="http://schemas.microsoft.com/office/drawing/2014/main" val="3284072429"/>
                    </a:ext>
                  </a:extLst>
                </a:gridCol>
                <a:gridCol w="1346304">
                  <a:extLst>
                    <a:ext uri="{9D8B030D-6E8A-4147-A177-3AD203B41FA5}">
                      <a16:colId xmlns:a16="http://schemas.microsoft.com/office/drawing/2014/main" val="1639893002"/>
                    </a:ext>
                  </a:extLst>
                </a:gridCol>
              </a:tblGrid>
              <a:tr h="924943">
                <a:tc>
                  <a:txBody>
                    <a:bodyPr/>
                    <a:lstStyle/>
                    <a:p>
                      <a:pPr algn="ctr"/>
                      <a:r>
                        <a:rPr lang="en-US" sz="1300" b="1" dirty="0"/>
                        <a:t>PROJECT</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JOBS/</a:t>
                      </a:r>
                    </a:p>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994555">
                <a:tc>
                  <a:txBody>
                    <a:bodyPr/>
                    <a:lstStyle/>
                    <a:p>
                      <a:pPr algn="l"/>
                      <a:r>
                        <a:rPr lang="en-US" sz="1400" b="0" dirty="0">
                          <a:solidFill>
                            <a:schemeClr val="tx1"/>
                          </a:solidFill>
                        </a:rPr>
                        <a:t>Construction of approximately 1,700 feet of Hancock Drive &amp; turn lanes with traffic signal at the intersection of Corporal Roger </a:t>
                      </a:r>
                      <a:r>
                        <a:rPr lang="en-US" sz="1400" b="0" dirty="0" err="1">
                          <a:solidFill>
                            <a:schemeClr val="tx1"/>
                          </a:solidFill>
                        </a:rPr>
                        <a:t>Snedden</a:t>
                      </a:r>
                      <a:r>
                        <a:rPr lang="en-US" sz="1400" b="0" dirty="0">
                          <a:solidFill>
                            <a:schemeClr val="tx1"/>
                          </a:solidFill>
                        </a:rPr>
                        <a:t> Drive &amp; Hancock Drive</a:t>
                      </a:r>
                    </a:p>
                  </a:txBody>
                  <a:tcPr anchor="ctr">
                    <a:noFill/>
                  </a:tcPr>
                </a:tc>
                <a:tc>
                  <a:txBody>
                    <a:bodyPr/>
                    <a:lstStyle/>
                    <a:p>
                      <a:pPr algn="ctr"/>
                      <a:r>
                        <a:rPr lang="en-US" sz="1400" b="0" dirty="0">
                          <a:solidFill>
                            <a:schemeClr val="tx1"/>
                          </a:solidFill>
                        </a:rPr>
                        <a:t>Boone</a:t>
                      </a:r>
                    </a:p>
                  </a:txBody>
                  <a:tcPr anchor="ctr">
                    <a:noFill/>
                  </a:tcPr>
                </a:tc>
                <a:tc>
                  <a:txBody>
                    <a:bodyPr/>
                    <a:lstStyle/>
                    <a:p>
                      <a:pPr algn="ctr"/>
                      <a:r>
                        <a:rPr lang="en-US" sz="1400" b="0" dirty="0">
                          <a:solidFill>
                            <a:schemeClr val="tx1"/>
                          </a:solidFill>
                        </a:rPr>
                        <a:t>217 Jobs</a:t>
                      </a:r>
                    </a:p>
                  </a:txBody>
                  <a:tcPr anchor="ctr">
                    <a:noFill/>
                  </a:tcPr>
                </a:tc>
                <a:tc>
                  <a:txBody>
                    <a:bodyPr/>
                    <a:lstStyle/>
                    <a:p>
                      <a:pPr marL="0" algn="ctr" defTabSz="685812" rtl="0" eaLnBrk="1" latinLnBrk="0" hangingPunct="1"/>
                      <a:r>
                        <a:rPr lang="en-US" sz="1400" b="0" kern="1200" dirty="0">
                          <a:solidFill>
                            <a:schemeClr val="tx1"/>
                          </a:solidFill>
                          <a:latin typeface="+mn-lt"/>
                          <a:ea typeface="+mn-ea"/>
                          <a:cs typeface="+mn-cs"/>
                        </a:rPr>
                        <a:t>$3,781,913</a:t>
                      </a:r>
                    </a:p>
                  </a:txBody>
                  <a:tcPr anchor="ctr">
                    <a:noFill/>
                  </a:tcPr>
                </a:tc>
                <a:tc>
                  <a:txBody>
                    <a:bodyPr/>
                    <a:lstStyle/>
                    <a:p>
                      <a:pPr marL="0" algn="ctr" defTabSz="685812" rtl="0" eaLnBrk="1" latinLnBrk="0" hangingPunct="1"/>
                      <a:r>
                        <a:rPr lang="en-US" sz="1400" b="0" kern="1200" dirty="0">
                          <a:solidFill>
                            <a:schemeClr val="tx1"/>
                          </a:solidFill>
                          <a:latin typeface="+mn-lt"/>
                          <a:ea typeface="+mn-ea"/>
                          <a:cs typeface="+mn-cs"/>
                        </a:rPr>
                        <a:t>80%</a:t>
                      </a:r>
                    </a:p>
                  </a:txBody>
                  <a:tcPr anchor="ctr">
                    <a:noFill/>
                  </a:tcPr>
                </a:tc>
                <a:tc>
                  <a:txBody>
                    <a:bodyPr/>
                    <a:lstStyle/>
                    <a:p>
                      <a:pPr marL="0" algn="ctr" defTabSz="685812" rtl="0" eaLnBrk="1" latinLnBrk="0" hangingPunct="1"/>
                      <a:r>
                        <a:rPr lang="en-US" sz="1400" b="0" kern="1200" dirty="0">
                          <a:solidFill>
                            <a:schemeClr val="tx1"/>
                          </a:solidFill>
                          <a:latin typeface="+mn-lt"/>
                          <a:ea typeface="+mn-ea"/>
                          <a:cs typeface="+mn-cs"/>
                        </a:rPr>
                        <a:t>$3,025,530</a:t>
                      </a:r>
                    </a:p>
                  </a:txBody>
                  <a:tcPr anchor="ctr">
                    <a:noFill/>
                  </a:tcPr>
                </a:tc>
                <a:extLst>
                  <a:ext uri="{0D108BD9-81ED-4DB2-BD59-A6C34878D82A}">
                    <a16:rowId xmlns:a16="http://schemas.microsoft.com/office/drawing/2014/main" val="3927041213"/>
                  </a:ext>
                </a:extLst>
              </a:tr>
              <a:tr h="76547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Construction of a multi-lane roundabout at the intersection of U.S. 30 and Corporal Roger </a:t>
                      </a:r>
                      <a:r>
                        <a:rPr lang="en-US" sz="1400" b="0" dirty="0" err="1">
                          <a:solidFill>
                            <a:schemeClr val="tx1"/>
                          </a:solidFill>
                        </a:rPr>
                        <a:t>Snedden</a:t>
                      </a:r>
                      <a:r>
                        <a:rPr lang="en-US" sz="1400" b="0" dirty="0">
                          <a:solidFill>
                            <a:schemeClr val="tx1"/>
                          </a:solidFill>
                        </a:rPr>
                        <a:t> Drive</a:t>
                      </a:r>
                      <a:endParaRPr lang="en-US" sz="1400" b="0" kern="1200" dirty="0">
                        <a:solidFill>
                          <a:schemeClr val="tx1"/>
                        </a:solidFill>
                        <a:latin typeface="+mn-lt"/>
                        <a:ea typeface="+mn-ea"/>
                        <a:cs typeface="+mn-cs"/>
                      </a:endParaRP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Boone</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Score 73</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$5,500,000</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50%</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$2,750,000</a:t>
                      </a:r>
                    </a:p>
                  </a:txBody>
                  <a:tcPr anchor="ctr">
                    <a:solidFill>
                      <a:schemeClr val="accent1">
                        <a:alpha val="20000"/>
                      </a:schemeClr>
                    </a:solidFill>
                  </a:tcPr>
                </a:tc>
                <a:extLst>
                  <a:ext uri="{0D108BD9-81ED-4DB2-BD59-A6C34878D82A}">
                    <a16:rowId xmlns:a16="http://schemas.microsoft.com/office/drawing/2014/main" val="974431786"/>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8"/>
            <a:ext cx="8755289" cy="652352"/>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lnSpc>
                <a:spcPct val="100000"/>
              </a:lnSpc>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Immediate Opportunity/Local Development </a:t>
            </a:r>
            <a:r>
              <a:rPr lang="en-US" altLang="en-US" sz="2800" b="1">
                <a:solidFill>
                  <a:schemeClr val="tx2"/>
                </a:solidFill>
                <a:latin typeface="Roboto Slab" pitchFamily="2" charset="0"/>
                <a:ea typeface="Roboto Slab" pitchFamily="2" charset="0"/>
                <a:cs typeface="Roboto Slab" pitchFamily="2" charset="0"/>
              </a:rPr>
              <a:t>Hybrid Recommendation</a:t>
            </a:r>
            <a:endParaRPr lang="en-US" altLang="en-US" sz="2800" b="1" dirty="0">
              <a:solidFill>
                <a:schemeClr val="tx2"/>
              </a:solidFill>
              <a:latin typeface="Roboto Slab" pitchFamily="2" charset="0"/>
              <a:ea typeface="Roboto Slab" pitchFamily="2" charset="0"/>
              <a:cs typeface="Roboto Slab" pitchFamily="2" charset="0"/>
            </a:endParaRPr>
          </a:p>
        </p:txBody>
      </p:sp>
      <p:pic>
        <p:nvPicPr>
          <p:cNvPr id="6" name="Picture 5">
            <a:extLst>
              <a:ext uri="{FF2B5EF4-FFF2-40B4-BE49-F238E27FC236}">
                <a16:creationId xmlns:a16="http://schemas.microsoft.com/office/drawing/2014/main" id="{669F0FAB-B97C-8E29-534E-3C036766B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3499" y="4588549"/>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E381072-E71E-1EBA-BCA8-E70B9AEA9736}"/>
              </a:ext>
            </a:extLst>
          </p:cNvPr>
          <p:cNvSpPr>
            <a:spLocks noChangeAspect="1"/>
          </p:cNvSpPr>
          <p:nvPr/>
        </p:nvSpPr>
        <p:spPr>
          <a:xfrm>
            <a:off x="4321927" y="5420543"/>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37302414"/>
      </p:ext>
    </p:extLst>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4689</TotalTime>
  <Words>780</Words>
  <Application>Microsoft Office PowerPoint</Application>
  <PresentationFormat>On-screen Show (4:3)</PresentationFormat>
  <Paragraphs>157</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42</cp:revision>
  <dcterms:created xsi:type="dcterms:W3CDTF">2023-08-03T14:09:31Z</dcterms:created>
  <dcterms:modified xsi:type="dcterms:W3CDTF">2024-09-30T13:55:41Z</dcterms:modified>
</cp:coreProperties>
</file>