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24"/>
  </p:notesMasterIdLst>
  <p:sldIdLst>
    <p:sldId id="306" r:id="rId3"/>
    <p:sldId id="326" r:id="rId4"/>
    <p:sldId id="333" r:id="rId5"/>
    <p:sldId id="334" r:id="rId6"/>
    <p:sldId id="335" r:id="rId7"/>
    <p:sldId id="343" r:id="rId8"/>
    <p:sldId id="332" r:id="rId9"/>
    <p:sldId id="315" r:id="rId10"/>
    <p:sldId id="319" r:id="rId11"/>
    <p:sldId id="337" r:id="rId12"/>
    <p:sldId id="338" r:id="rId13"/>
    <p:sldId id="340" r:id="rId14"/>
    <p:sldId id="344" r:id="rId15"/>
    <p:sldId id="345" r:id="rId16"/>
    <p:sldId id="347" r:id="rId17"/>
    <p:sldId id="348" r:id="rId18"/>
    <p:sldId id="351" r:id="rId19"/>
    <p:sldId id="336" r:id="rId20"/>
    <p:sldId id="341" r:id="rId21"/>
    <p:sldId id="342" r:id="rId22"/>
    <p:sldId id="349" r:id="rId2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357"/>
    <a:srgbClr val="03617A"/>
    <a:srgbClr val="70C8B8"/>
    <a:srgbClr val="B1B3B3"/>
    <a:srgbClr val="A8ABAE"/>
    <a:srgbClr val="53565A"/>
    <a:srgbClr val="A7DDD3"/>
    <a:srgbClr val="F4D99E"/>
    <a:srgbClr val="E0A624"/>
    <a:srgbClr val="194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15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10/2/2024</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7CE8-476C-1918-63C4-0820ED891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D66C694-097B-9450-1304-1048E9BB67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F7640BE1-EB84-29EC-7752-3D71B659BC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09E9A1-6A2B-41B9-AE6A-D0D05C3A9CA5}"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67320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 id="2147483752" r:id="rId9"/>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12.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18.xml"/><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dirt road surrounded by yellow flowers&#10;&#10;Description automatically generated with medium confidence">
            <a:extLst>
              <a:ext uri="{FF2B5EF4-FFF2-40B4-BE49-F238E27FC236}">
                <a16:creationId xmlns:a16="http://schemas.microsoft.com/office/drawing/2014/main" id="{D4D022D0-E853-A960-E4C8-7A4FAE3ABED2}"/>
              </a:ext>
            </a:extLst>
          </p:cNvPr>
          <p:cNvPicPr>
            <a:picLocks noChangeAspect="1"/>
          </p:cNvPicPr>
          <p:nvPr/>
        </p:nvPicPr>
        <p:blipFill rotWithShape="1">
          <a:blip r:embed="rId3">
            <a:extLst>
              <a:ext uri="{28A0092B-C50C-407E-A947-70E740481C1C}">
                <a14:useLocalDpi xmlns:a14="http://schemas.microsoft.com/office/drawing/2010/main" val="0"/>
              </a:ext>
            </a:extLst>
          </a:blip>
          <a:srcRect l="4228" r="4356"/>
          <a:stretch/>
        </p:blipFill>
        <p:spPr>
          <a:xfrm>
            <a:off x="-44448" y="-61913"/>
            <a:ext cx="9240714" cy="6738938"/>
          </a:xfrm>
          <a:prstGeom prst="rect">
            <a:avLst/>
          </a:prstGeom>
        </p:spPr>
      </p:pic>
      <p:sp>
        <p:nvSpPr>
          <p:cNvPr id="9219" name="Graphic 2">
            <a:extLst>
              <a:ext uri="{FF2B5EF4-FFF2-40B4-BE49-F238E27FC236}">
                <a16:creationId xmlns:a16="http://schemas.microsoft.com/office/drawing/2014/main" id="{D3E68993-95C5-0AF4-FCC2-BC26C3D36F32}"/>
              </a:ext>
            </a:extLst>
          </p:cNvPr>
          <p:cNvSpPr>
            <a:spLocks/>
          </p:cNvSpPr>
          <p:nvPr/>
        </p:nvSpPr>
        <p:spPr bwMode="auto">
          <a:xfrm>
            <a:off x="-44448" y="3986213"/>
            <a:ext cx="9240714" cy="2752725"/>
          </a:xfrm>
          <a:custGeom>
            <a:avLst/>
            <a:gdLst>
              <a:gd name="T0" fmla="*/ 2433474 w 18294857"/>
              <a:gd name="T1" fmla="*/ 386249 h 5362670"/>
              <a:gd name="T2" fmla="*/ 2433474 w 18294857"/>
              <a:gd name="T3" fmla="*/ 388817 h 5362670"/>
              <a:gd name="T4" fmla="*/ 0 w 18294857"/>
              <a:gd name="T5" fmla="*/ 2596 h 5362670"/>
              <a:gd name="T6" fmla="*/ 0 w 18294857"/>
              <a:gd name="T7" fmla="*/ 1194228 h 5362670"/>
              <a:gd name="T8" fmla="*/ 2433474 w 18294857"/>
              <a:gd name="T9" fmla="*/ 1571712 h 5362670"/>
              <a:gd name="T10" fmla="*/ 2433474 w 18294857"/>
              <a:gd name="T11" fmla="*/ 1569115 h 5362670"/>
              <a:gd name="T12" fmla="*/ 4866947 w 18294857"/>
              <a:gd name="T13" fmla="*/ 1191632 h 5362670"/>
              <a:gd name="T14" fmla="*/ 4866947 w 18294857"/>
              <a:gd name="T15" fmla="*/ 0 h 5362670"/>
              <a:gd name="T16" fmla="*/ 2433474 w 18294857"/>
              <a:gd name="T17" fmla="*/ 38624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lIns="34299" tIns="17150" rIns="34299" bIns="17150" anchor="ctr"/>
          <a:lstStyle/>
          <a:p>
            <a:endParaRPr lang="en-US"/>
          </a:p>
        </p:txBody>
      </p:sp>
      <p:pic>
        <p:nvPicPr>
          <p:cNvPr id="5" name="Graphic 4">
            <a:extLst>
              <a:ext uri="{FF2B5EF4-FFF2-40B4-BE49-F238E27FC236}">
                <a16:creationId xmlns:a16="http://schemas.microsoft.com/office/drawing/2014/main" id="{AC5DA2BD-031F-56BA-146E-A09DD5742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7" y="6044712"/>
            <a:ext cx="9302942" cy="818966"/>
          </a:xfrm>
          <a:prstGeom prst="rect">
            <a:avLst/>
          </a:prstGeom>
        </p:spPr>
      </p:pic>
      <p:sp>
        <p:nvSpPr>
          <p:cNvPr id="5125" name="Title Placeholder 1">
            <a:extLst>
              <a:ext uri="{FF2B5EF4-FFF2-40B4-BE49-F238E27FC236}">
                <a16:creationId xmlns:a16="http://schemas.microsoft.com/office/drawing/2014/main" id="{70B3DBF5-BDA3-B148-6BC4-B608A3C434D0}"/>
              </a:ext>
            </a:extLst>
          </p:cNvPr>
          <p:cNvSpPr txBox="1">
            <a:spLocks noChangeArrowheads="1"/>
          </p:cNvSpPr>
          <p:nvPr/>
        </p:nvSpPr>
        <p:spPr bwMode="auto">
          <a:xfrm>
            <a:off x="0" y="4905375"/>
            <a:ext cx="9164638" cy="366713"/>
          </a:xfrm>
          <a:prstGeom prst="rect">
            <a:avLst/>
          </a:prstGeom>
          <a:noFill/>
          <a:ln>
            <a:noFill/>
          </a:ln>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0"/>
              </a:spcBef>
              <a:spcAft>
                <a:spcPts val="0"/>
              </a:spcAft>
              <a:defRPr/>
            </a:pPr>
            <a:r>
              <a:rPr lang="en-US" altLang="en-US" sz="3264" b="1" dirty="0">
                <a:solidFill>
                  <a:schemeClr val="bg1"/>
                </a:solidFill>
                <a:latin typeface="Roboto Slab" pitchFamily="2" charset="0"/>
                <a:ea typeface="Roboto Slab" pitchFamily="2" charset="0"/>
                <a:cs typeface="Roboto Slab" pitchFamily="2" charset="0"/>
              </a:rPr>
              <a:t>State Recreational Trails Program</a:t>
            </a:r>
          </a:p>
        </p:txBody>
      </p:sp>
      <p:sp>
        <p:nvSpPr>
          <p:cNvPr id="5126" name="Text Placeholder 2">
            <a:extLst>
              <a:ext uri="{FF2B5EF4-FFF2-40B4-BE49-F238E27FC236}">
                <a16:creationId xmlns:a16="http://schemas.microsoft.com/office/drawing/2014/main" id="{BCF379CD-3CE2-6FB5-E92B-847FDB5FB031}"/>
              </a:ext>
            </a:extLst>
          </p:cNvPr>
          <p:cNvSpPr txBox="1">
            <a:spLocks noChangeArrowheads="1"/>
          </p:cNvSpPr>
          <p:nvPr/>
        </p:nvSpPr>
        <p:spPr bwMode="auto">
          <a:xfrm>
            <a:off x="-44448" y="5613584"/>
            <a:ext cx="9240714" cy="306388"/>
          </a:xfrm>
          <a:prstGeom prst="rect">
            <a:avLst/>
          </a:prstGeom>
          <a:noFill/>
          <a:ln>
            <a:noFill/>
          </a:ln>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lnSpc>
                <a:spcPct val="90000"/>
              </a:lnSpc>
              <a:spcBef>
                <a:spcPts val="750"/>
              </a:spcBef>
              <a:spcAft>
                <a:spcPts val="0"/>
              </a:spcAft>
              <a:defRPr/>
            </a:pPr>
            <a:r>
              <a:rPr lang="en-US" altLang="en-US" sz="2000" dirty="0">
                <a:solidFill>
                  <a:schemeClr val="bg1"/>
                </a:solidFill>
                <a:latin typeface="PT Sans Pro" panose="020B0503020203020204" pitchFamily="34" charset="0"/>
                <a:ea typeface="PT Sans" panose="020B0503020203020204" pitchFamily="34" charset="0"/>
                <a:cs typeface="PT Sans" panose="020B0503020203020204" pitchFamily="34" charset="0"/>
              </a:rPr>
              <a:t>Funding Recommendation</a:t>
            </a:r>
          </a:p>
        </p:txBody>
      </p:sp>
      <p:sp>
        <p:nvSpPr>
          <p:cNvPr id="9223" name="Text Placeholder 2">
            <a:extLst>
              <a:ext uri="{FF2B5EF4-FFF2-40B4-BE49-F238E27FC236}">
                <a16:creationId xmlns:a16="http://schemas.microsoft.com/office/drawing/2014/main" id="{B58B5BEF-3EF7-A3E0-D2BA-970CAA3C10EC}"/>
              </a:ext>
            </a:extLst>
          </p:cNvPr>
          <p:cNvSpPr txBox="1">
            <a:spLocks noChangeArrowheads="1"/>
          </p:cNvSpPr>
          <p:nvPr/>
        </p:nvSpPr>
        <p:spPr bwMode="auto">
          <a:xfrm>
            <a:off x="8217074" y="6526212"/>
            <a:ext cx="811039"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10/07/2024</a:t>
            </a:r>
          </a:p>
        </p:txBody>
      </p:sp>
      <p:sp>
        <p:nvSpPr>
          <p:cNvPr id="9224" name="Text Placeholder 2">
            <a:extLst>
              <a:ext uri="{FF2B5EF4-FFF2-40B4-BE49-F238E27FC236}">
                <a16:creationId xmlns:a16="http://schemas.microsoft.com/office/drawing/2014/main" id="{049B296D-C6A1-D460-DCA8-6CF92C6E906B}"/>
              </a:ext>
            </a:extLst>
          </p:cNvPr>
          <p:cNvSpPr txBox="1">
            <a:spLocks noChangeArrowheads="1"/>
          </p:cNvSpPr>
          <p:nvPr/>
        </p:nvSpPr>
        <p:spPr bwMode="auto">
          <a:xfrm>
            <a:off x="166688" y="6380163"/>
            <a:ext cx="234559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750"/>
              </a:spcBef>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Debra Arp</a:t>
            </a:r>
          </a:p>
          <a:p>
            <a:pPr eaLnBrk="1" hangingPunct="1">
              <a:spcAft>
                <a:spcPts val="225"/>
              </a:spcAft>
            </a:pPr>
            <a:r>
              <a:rPr lang="en-US" altLang="en-US" sz="900" dirty="0">
                <a:solidFill>
                  <a:schemeClr val="bg1"/>
                </a:solidFill>
                <a:latin typeface="PT Sans" panose="020B0503020203090204" pitchFamily="34" charset="0"/>
                <a:ea typeface="PT Sans" panose="020B0503020203090204" pitchFamily="34" charset="0"/>
                <a:cs typeface="PT Sans" panose="020B0503020203090204" pitchFamily="34" charset="0"/>
              </a:rPr>
              <a:t>Grant Program Administration Team Leader</a:t>
            </a:r>
          </a:p>
        </p:txBody>
      </p:sp>
      <p:cxnSp>
        <p:nvCxnSpPr>
          <p:cNvPr id="2" name="Straight Connector 1">
            <a:extLst>
              <a:ext uri="{FF2B5EF4-FFF2-40B4-BE49-F238E27FC236}">
                <a16:creationId xmlns:a16="http://schemas.microsoft.com/office/drawing/2014/main" id="{77056E1D-1B8D-6BF0-7A4B-B4492911234B}"/>
              </a:ext>
            </a:extLst>
          </p:cNvPr>
          <p:cNvCxnSpPr>
            <a:cxnSpLocks/>
          </p:cNvCxnSpPr>
          <p:nvPr/>
        </p:nvCxnSpPr>
        <p:spPr>
          <a:xfrm>
            <a:off x="4291806" y="5454773"/>
            <a:ext cx="560388" cy="0"/>
          </a:xfrm>
          <a:prstGeom prst="line">
            <a:avLst/>
          </a:prstGeom>
          <a:ln w="95250">
            <a:solidFill>
              <a:srgbClr val="C6D667"/>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2B8519A6-50D0-E2AA-E630-67FB465D3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202" y="5968268"/>
            <a:ext cx="2345595" cy="586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1" y="946618"/>
            <a:ext cx="3199179" cy="1569660"/>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Clay County Connection Ph. 2</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(Dickinson County)</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47355" y="2885610"/>
            <a:ext cx="328063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will construct 2 miles of paved trail along US 71 from 240th Street to 260th</a:t>
            </a:r>
            <a:r>
              <a:rPr lang="en-US" altLang="en-US" baseline="30000" dirty="0">
                <a:solidFill>
                  <a:schemeClr val="bg1"/>
                </a:solidFill>
                <a:latin typeface="+mn-lt"/>
                <a:ea typeface="PT Sans" panose="020B0503020203090204" pitchFamily="34" charset="0"/>
                <a:cs typeface="PT Sans" panose="020B0503020203090204" pitchFamily="34" charset="0"/>
              </a:rPr>
              <a:t> </a:t>
            </a:r>
            <a:r>
              <a:rPr lang="en-US" altLang="en-US" dirty="0">
                <a:solidFill>
                  <a:schemeClr val="bg1"/>
                </a:solidFill>
                <a:latin typeface="+mn-lt"/>
                <a:ea typeface="PT Sans" panose="020B0503020203090204" pitchFamily="34" charset="0"/>
                <a:cs typeface="PT Sans" panose="020B0503020203090204" pitchFamily="34" charset="0"/>
              </a:rPr>
              <a:t>Street.  This trail will be part of a 4.5-mile connection between Dickinson and Clay counties and will contribute to the 135-mile Iowa Great Lakes Connection trail in northwest Iowa.</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$1,485,670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$520,000 (35%)</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10</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98109" y="2885610"/>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7DF3F471-B452-147A-F642-2A2DC2CB5040}"/>
              </a:ext>
            </a:extLst>
          </p:cNvPr>
          <p:cNvPicPr>
            <a:picLocks noChangeAspect="1"/>
          </p:cNvPicPr>
          <p:nvPr/>
        </p:nvPicPr>
        <p:blipFill>
          <a:blip r:embed="rId3"/>
          <a:stretch>
            <a:fillRect/>
          </a:stretch>
        </p:blipFill>
        <p:spPr>
          <a:xfrm>
            <a:off x="3929240" y="1065402"/>
            <a:ext cx="5343278" cy="4769433"/>
          </a:xfrm>
          <a:prstGeom prst="rect">
            <a:avLst/>
          </a:prstGeom>
        </p:spPr>
      </p:pic>
    </p:spTree>
    <p:extLst>
      <p:ext uri="{BB962C8B-B14F-4D97-AF65-F5344CB8AC3E}">
        <p14:creationId xmlns:p14="http://schemas.microsoft.com/office/powerpoint/2010/main" val="7633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938992"/>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Pony Hollow Trail Extension Phase 1</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(Clayton County Conservation Board)</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3073381"/>
            <a:ext cx="328063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will construct 1-mile of paved trail from 250th Street to Grape Road along Iowa 13 adding to the existing 4-mile Pony Hollow Trail along the Turkey River and contributing to the creation of a loop trail on the east side of Elkader.</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$1,098,140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$325,000 (30%)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11</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98109" y="2973389"/>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13DEB0A4-89BC-98C4-BCEE-F7B67BE2A26D}"/>
              </a:ext>
            </a:extLst>
          </p:cNvPr>
          <p:cNvPicPr>
            <a:picLocks noChangeAspect="1"/>
          </p:cNvPicPr>
          <p:nvPr/>
        </p:nvPicPr>
        <p:blipFill>
          <a:blip r:embed="rId3"/>
          <a:stretch>
            <a:fillRect/>
          </a:stretch>
        </p:blipFill>
        <p:spPr>
          <a:xfrm>
            <a:off x="4056794" y="1448795"/>
            <a:ext cx="5107434" cy="4213774"/>
          </a:xfrm>
          <a:prstGeom prst="rect">
            <a:avLst/>
          </a:prstGeom>
        </p:spPr>
      </p:pic>
    </p:spTree>
    <p:extLst>
      <p:ext uri="{BB962C8B-B14F-4D97-AF65-F5344CB8AC3E}">
        <p14:creationId xmlns:p14="http://schemas.microsoft.com/office/powerpoint/2010/main" val="394687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938992"/>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Jewellsworth Trail Acquisition</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(Hamilton County Conservation Board)</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47356" y="3122593"/>
            <a:ext cx="328063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will assist in acquiring 22.38 acres for future trail development. The acquisition will provide a 1.5 mile new trail corridor from the existing </a:t>
            </a:r>
            <a:r>
              <a:rPr lang="en-US" altLang="en-US" dirty="0" err="1">
                <a:solidFill>
                  <a:schemeClr val="bg1"/>
                </a:solidFill>
                <a:latin typeface="+mn-lt"/>
                <a:ea typeface="PT Sans" panose="020B0503020203090204" pitchFamily="34" charset="0"/>
                <a:cs typeface="PT Sans" panose="020B0503020203090204" pitchFamily="34" charset="0"/>
              </a:rPr>
              <a:t>Jewellsworth</a:t>
            </a:r>
            <a:r>
              <a:rPr lang="en-US" altLang="en-US" dirty="0">
                <a:solidFill>
                  <a:schemeClr val="bg1"/>
                </a:solidFill>
                <a:latin typeface="+mn-lt"/>
                <a:ea typeface="PT Sans" panose="020B0503020203090204" pitchFamily="34" charset="0"/>
                <a:cs typeface="PT Sans" panose="020B0503020203090204" pitchFamily="34" charset="0"/>
              </a:rPr>
              <a:t> Trail south to Little Wall Lake County Park.</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$256,975</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$180,000 (70%)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98109" y="2973389"/>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AA6EDDDB-5101-5170-37C8-49486B5579C1}"/>
              </a:ext>
            </a:extLst>
          </p:cNvPr>
          <p:cNvPicPr>
            <a:picLocks noChangeAspect="1"/>
          </p:cNvPicPr>
          <p:nvPr/>
        </p:nvPicPr>
        <p:blipFill>
          <a:blip r:embed="rId3"/>
          <a:stretch>
            <a:fillRect/>
          </a:stretch>
        </p:blipFill>
        <p:spPr>
          <a:xfrm>
            <a:off x="4016068" y="1146874"/>
            <a:ext cx="4924054" cy="4852288"/>
          </a:xfrm>
          <a:prstGeom prst="rect">
            <a:avLst/>
          </a:prstGeom>
        </p:spPr>
      </p:pic>
    </p:spTree>
    <p:extLst>
      <p:ext uri="{BB962C8B-B14F-4D97-AF65-F5344CB8AC3E}">
        <p14:creationId xmlns:p14="http://schemas.microsoft.com/office/powerpoint/2010/main" val="98944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938992"/>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Iowa River’s Edge Trail Resurfacing and Bridge Replacement</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(Hardin County)</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999597"/>
            <a:ext cx="328063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will pave 5.5 miles of the Iowa River’s Edge Trail from the Iowa 175 and Edgington Avenue in Eldora to the south side of 285th Street in Gifford. It will also rehab a 235-foot bridge over the South Fork of the Iowa River.</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$3,990,000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$745,000 (19%)</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98109" y="2973389"/>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D150C578-60FB-01A1-FAB3-6A2B7FF0DBCB}"/>
              </a:ext>
            </a:extLst>
          </p:cNvPr>
          <p:cNvPicPr>
            <a:picLocks noChangeAspect="1"/>
          </p:cNvPicPr>
          <p:nvPr/>
        </p:nvPicPr>
        <p:blipFill>
          <a:blip r:embed="rId3"/>
          <a:stretch>
            <a:fillRect/>
          </a:stretch>
        </p:blipFill>
        <p:spPr>
          <a:xfrm>
            <a:off x="4056794" y="1036035"/>
            <a:ext cx="4947402" cy="4700375"/>
          </a:xfrm>
          <a:prstGeom prst="rect">
            <a:avLst/>
          </a:prstGeom>
        </p:spPr>
      </p:pic>
    </p:spTree>
    <p:extLst>
      <p:ext uri="{BB962C8B-B14F-4D97-AF65-F5344CB8AC3E}">
        <p14:creationId xmlns:p14="http://schemas.microsoft.com/office/powerpoint/2010/main" val="262738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82742"/>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200329"/>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Carlson Park Trail Development</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(Decorah)</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696552"/>
            <a:ext cx="328063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will construct 5.7 miles of natural-surface, mixed-use, all-ability trails in Carlson Park in Decorah.  The trails are a mix of two-way single-track shared use trails and bike-optimized one-way and two-way trails.</a:t>
            </a:r>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$498,795</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$298,795 (60%)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98109" y="2696552"/>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3EB2EB43-6E88-DF5B-9AB5-058BB8F8024D}"/>
              </a:ext>
            </a:extLst>
          </p:cNvPr>
          <p:cNvPicPr>
            <a:picLocks noChangeAspect="1"/>
          </p:cNvPicPr>
          <p:nvPr/>
        </p:nvPicPr>
        <p:blipFill>
          <a:blip r:embed="rId3"/>
          <a:stretch>
            <a:fillRect/>
          </a:stretch>
        </p:blipFill>
        <p:spPr>
          <a:xfrm>
            <a:off x="3975343" y="1170261"/>
            <a:ext cx="5093156" cy="4517477"/>
          </a:xfrm>
          <a:prstGeom prst="rect">
            <a:avLst/>
          </a:prstGeom>
        </p:spPr>
      </p:pic>
    </p:spTree>
    <p:extLst>
      <p:ext uri="{BB962C8B-B14F-4D97-AF65-F5344CB8AC3E}">
        <p14:creationId xmlns:p14="http://schemas.microsoft.com/office/powerpoint/2010/main" val="340117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938992"/>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Bentonsport Bridge Rehab</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(Van Buren County Conservation </a:t>
            </a:r>
            <a:r>
              <a:rPr lang="fr-FR" sz="2400" b="1" spc="113" dirty="0" err="1">
                <a:solidFill>
                  <a:schemeClr val="bg1"/>
                </a:solidFill>
                <a:latin typeface="Roboto Slab" pitchFamily="2" charset="0"/>
                <a:ea typeface="Roboto Slab" pitchFamily="2" charset="0"/>
                <a:cs typeface="Montserrat" charset="0"/>
              </a:rPr>
              <a:t>Board</a:t>
            </a:r>
            <a:r>
              <a:rPr lang="fr-FR" sz="2400" b="1" spc="113" dirty="0">
                <a:solidFill>
                  <a:schemeClr val="bg1"/>
                </a:solidFill>
                <a:latin typeface="Roboto Slab" pitchFamily="2" charset="0"/>
                <a:ea typeface="Roboto Slab" pitchFamily="2" charset="0"/>
                <a:cs typeface="Montserrat" charset="0"/>
              </a:rPr>
              <a:t>)</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3152224"/>
            <a:ext cx="328063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repairs a damaged 730-foot five-span truss bridge in the Bentonsport National Historic District and connects the  unincorporated villages of Bentonsport and Vernon across the Des Moines River.</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$2,015,000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$403,000 (20%)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98109" y="3003880"/>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BD49D7DB-111F-6A33-2EFA-13CBF64E2F57}"/>
              </a:ext>
            </a:extLst>
          </p:cNvPr>
          <p:cNvPicPr>
            <a:picLocks noChangeAspect="1"/>
          </p:cNvPicPr>
          <p:nvPr/>
        </p:nvPicPr>
        <p:blipFill>
          <a:blip r:embed="rId3"/>
          <a:stretch>
            <a:fillRect/>
          </a:stretch>
        </p:blipFill>
        <p:spPr>
          <a:xfrm>
            <a:off x="3975343" y="1036035"/>
            <a:ext cx="4990847" cy="4974375"/>
          </a:xfrm>
          <a:prstGeom prst="rect">
            <a:avLst/>
          </a:prstGeom>
        </p:spPr>
      </p:pic>
    </p:spTree>
    <p:extLst>
      <p:ext uri="{BB962C8B-B14F-4D97-AF65-F5344CB8AC3E}">
        <p14:creationId xmlns:p14="http://schemas.microsoft.com/office/powerpoint/2010/main" val="21098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384995"/>
          </a:xfrm>
          <a:prstGeom prst="rect">
            <a:avLst/>
          </a:prstGeom>
          <a:noFill/>
        </p:spPr>
        <p:txBody>
          <a:bodyPr wrap="square">
            <a:spAutoFit/>
          </a:bodyPr>
          <a:lstStyle/>
          <a:p>
            <a:pPr eaLnBrk="1" fontAlgn="auto" hangingPunct="1">
              <a:spcBef>
                <a:spcPts val="0"/>
              </a:spcBef>
              <a:spcAft>
                <a:spcPts val="0"/>
              </a:spcAft>
              <a:defRPr/>
            </a:pPr>
            <a:r>
              <a:rPr lang="fr-FR" sz="2800" b="1" spc="113" dirty="0">
                <a:solidFill>
                  <a:schemeClr val="bg1"/>
                </a:solidFill>
                <a:latin typeface="Roboto Slab" pitchFamily="2" charset="0"/>
                <a:ea typeface="Roboto Slab" pitchFamily="2" charset="0"/>
                <a:cs typeface="Montserrat" charset="0"/>
              </a:rPr>
              <a:t>Flint River Trail Connection</a:t>
            </a:r>
          </a:p>
          <a:p>
            <a:pPr eaLnBrk="1" fontAlgn="auto" hangingPunct="1">
              <a:spcBef>
                <a:spcPts val="0"/>
              </a:spcBef>
              <a:spcAft>
                <a:spcPts val="0"/>
              </a:spcAft>
              <a:defRPr/>
            </a:pPr>
            <a:r>
              <a:rPr lang="fr-FR" sz="2800" b="1" spc="113" dirty="0">
                <a:solidFill>
                  <a:schemeClr val="bg1"/>
                </a:solidFill>
                <a:latin typeface="Roboto Slab" pitchFamily="2" charset="0"/>
                <a:ea typeface="Roboto Slab" pitchFamily="2" charset="0"/>
                <a:cs typeface="Montserrat" charset="0"/>
              </a:rPr>
              <a:t>(Burlington)</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2" y="2683782"/>
            <a:ext cx="328063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Constructs a railroad crossing for Flint River Trail in Riverside Park and widens the existing trail between railroad crossing and Riverside Park Trail.</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$95,500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$71,625 (75%)</a:t>
            </a: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89720" y="2553939"/>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7" name="Picture 6">
            <a:extLst>
              <a:ext uri="{FF2B5EF4-FFF2-40B4-BE49-F238E27FC236}">
                <a16:creationId xmlns:a16="http://schemas.microsoft.com/office/drawing/2014/main" id="{7507A026-BE77-771B-4B2C-292876DFDE44}"/>
              </a:ext>
            </a:extLst>
          </p:cNvPr>
          <p:cNvPicPr>
            <a:picLocks noChangeAspect="1"/>
          </p:cNvPicPr>
          <p:nvPr/>
        </p:nvPicPr>
        <p:blipFill>
          <a:blip r:embed="rId3"/>
          <a:stretch>
            <a:fillRect/>
          </a:stretch>
        </p:blipFill>
        <p:spPr>
          <a:xfrm>
            <a:off x="4056794" y="1059527"/>
            <a:ext cx="4924649" cy="2723005"/>
          </a:xfrm>
          <a:prstGeom prst="rect">
            <a:avLst/>
          </a:prstGeom>
        </p:spPr>
      </p:pic>
      <p:pic>
        <p:nvPicPr>
          <p:cNvPr id="9" name="Picture 8">
            <a:extLst>
              <a:ext uri="{FF2B5EF4-FFF2-40B4-BE49-F238E27FC236}">
                <a16:creationId xmlns:a16="http://schemas.microsoft.com/office/drawing/2014/main" id="{69A636D0-BB4C-60C2-1A13-C3688E1F35AC}"/>
              </a:ext>
            </a:extLst>
          </p:cNvPr>
          <p:cNvPicPr>
            <a:picLocks noChangeAspect="1"/>
          </p:cNvPicPr>
          <p:nvPr/>
        </p:nvPicPr>
        <p:blipFill>
          <a:blip r:embed="rId4"/>
          <a:stretch>
            <a:fillRect/>
          </a:stretch>
        </p:blipFill>
        <p:spPr>
          <a:xfrm>
            <a:off x="4074707" y="3995112"/>
            <a:ext cx="4792455" cy="2044805"/>
          </a:xfrm>
          <a:prstGeom prst="rect">
            <a:avLst/>
          </a:prstGeom>
        </p:spPr>
      </p:pic>
    </p:spTree>
    <p:extLst>
      <p:ext uri="{BB962C8B-B14F-4D97-AF65-F5344CB8AC3E}">
        <p14:creationId xmlns:p14="http://schemas.microsoft.com/office/powerpoint/2010/main" val="162188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2" y="1036035"/>
            <a:ext cx="3199179" cy="1938992"/>
          </a:xfrm>
          <a:prstGeom prst="rect">
            <a:avLst/>
          </a:prstGeom>
          <a:noFill/>
        </p:spPr>
        <p:txBody>
          <a:bodyPr wrap="square">
            <a:spAutoFit/>
          </a:bodyPr>
          <a:lstStyle/>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Pioneer Trail </a:t>
            </a:r>
            <a:r>
              <a:rPr lang="fr-FR" sz="2400" b="1" spc="113" dirty="0" err="1">
                <a:solidFill>
                  <a:schemeClr val="bg1"/>
                </a:solidFill>
                <a:latin typeface="Roboto Slab" pitchFamily="2" charset="0"/>
                <a:ea typeface="Roboto Slab" pitchFamily="2" charset="0"/>
                <a:cs typeface="Montserrat" charset="0"/>
              </a:rPr>
              <a:t>Reinbeck</a:t>
            </a:r>
            <a:r>
              <a:rPr lang="fr-FR" sz="2400" b="1" spc="113" dirty="0">
                <a:solidFill>
                  <a:schemeClr val="bg1"/>
                </a:solidFill>
                <a:latin typeface="Roboto Slab" pitchFamily="2" charset="0"/>
                <a:ea typeface="Roboto Slab" pitchFamily="2" charset="0"/>
                <a:cs typeface="Montserrat" charset="0"/>
              </a:rPr>
              <a:t> Gap</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(Grundy County Conservation Board)</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18172" y="3140770"/>
            <a:ext cx="328063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will construct a 1.3-mile paved trail along Iowa 175 from Elmwood Park in Reinbeck to Gutknecht Roadside Park. This project extends the existing 6-mile long Pioneer Trail to Reinbeck</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$1,126,000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$500,000(44%)</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Recommended: $279,786 (25%)</a:t>
            </a:r>
          </a:p>
          <a:p>
            <a:pPr eaLnBrk="1" hangingPunct="1"/>
            <a:endParaRPr lang="en-US" altLang="en-US" b="1" dirty="0">
              <a:solidFill>
                <a:schemeClr val="bg1"/>
              </a:solidFill>
              <a:latin typeface="+mn-lt"/>
              <a:ea typeface="PT Sans" panose="020B0503020203090204" pitchFamily="34" charset="0"/>
              <a:cs typeface="PT Sans" panose="020B0503020203090204" pitchFamily="34" charset="0"/>
            </a:endParaRP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472942" y="2975027"/>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3" name="Picture 2">
            <a:extLst>
              <a:ext uri="{FF2B5EF4-FFF2-40B4-BE49-F238E27FC236}">
                <a16:creationId xmlns:a16="http://schemas.microsoft.com/office/drawing/2014/main" id="{7C75E226-C21E-1D51-A01E-CF5573C656A1}"/>
              </a:ext>
            </a:extLst>
          </p:cNvPr>
          <p:cNvPicPr>
            <a:picLocks noChangeAspect="1"/>
          </p:cNvPicPr>
          <p:nvPr/>
        </p:nvPicPr>
        <p:blipFill>
          <a:blip r:embed="rId3"/>
          <a:stretch>
            <a:fillRect/>
          </a:stretch>
        </p:blipFill>
        <p:spPr>
          <a:xfrm>
            <a:off x="4071743" y="1036035"/>
            <a:ext cx="4959265" cy="4502235"/>
          </a:xfrm>
          <a:prstGeom prst="rect">
            <a:avLst/>
          </a:prstGeom>
        </p:spPr>
      </p:pic>
    </p:spTree>
    <p:extLst>
      <p:ext uri="{BB962C8B-B14F-4D97-AF65-F5344CB8AC3E}">
        <p14:creationId xmlns:p14="http://schemas.microsoft.com/office/powerpoint/2010/main" val="368372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18</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18</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990952760"/>
              </p:ext>
            </p:extLst>
          </p:nvPr>
        </p:nvGraphicFramePr>
        <p:xfrm>
          <a:off x="177696" y="1567496"/>
          <a:ext cx="8788608" cy="4276619"/>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538860">
                <a:tc>
                  <a:txBody>
                    <a:bodyPr/>
                    <a:lstStyle/>
                    <a:p>
                      <a:pPr algn="ctr"/>
                      <a:r>
                        <a:rPr lang="en-US" sz="1400" b="1" dirty="0">
                          <a:solidFill>
                            <a:schemeClr val="tx1"/>
                          </a:solidFill>
                        </a:rPr>
                        <a:t>Little River Scenic Pathway Ph 2</a:t>
                      </a:r>
                    </a:p>
                  </a:txBody>
                  <a:tcPr anchor="ctr">
                    <a:noFill/>
                  </a:tcPr>
                </a:tc>
                <a:tc>
                  <a:txBody>
                    <a:bodyPr/>
                    <a:lstStyle/>
                    <a:p>
                      <a:pPr algn="ctr"/>
                      <a:r>
                        <a:rPr lang="en-US" sz="1400" b="1" dirty="0">
                          <a:solidFill>
                            <a:schemeClr val="tx1"/>
                          </a:solidFill>
                        </a:rPr>
                        <a:t>Decatur County Conservation Board</a:t>
                      </a:r>
                    </a:p>
                  </a:txBody>
                  <a:tcPr anchor="ctr">
                    <a:noFill/>
                  </a:tcPr>
                </a:tc>
                <a:tc>
                  <a:txBody>
                    <a:bodyPr/>
                    <a:lstStyle/>
                    <a:p>
                      <a:pPr algn="ctr"/>
                      <a:r>
                        <a:rPr lang="en-US" sz="1400" b="1" dirty="0">
                          <a:solidFill>
                            <a:schemeClr val="tx1"/>
                          </a:solidFill>
                        </a:rPr>
                        <a:t>91</a:t>
                      </a:r>
                    </a:p>
                  </a:txBody>
                  <a:tcPr anchor="ctr">
                    <a:noFill/>
                  </a:tcPr>
                </a:tc>
                <a:tc>
                  <a:txBody>
                    <a:bodyPr/>
                    <a:lstStyle/>
                    <a:p>
                      <a:pPr algn="ctr"/>
                      <a:r>
                        <a:rPr lang="en-US" sz="1400" b="1" dirty="0">
                          <a:solidFill>
                            <a:schemeClr val="tx1"/>
                          </a:solidFill>
                        </a:rPr>
                        <a:t>$550,000</a:t>
                      </a:r>
                    </a:p>
                  </a:txBody>
                  <a:tcPr anchor="ctr">
                    <a:noFill/>
                  </a:tcPr>
                </a:tc>
                <a:tc>
                  <a:txBody>
                    <a:bodyPr/>
                    <a:lstStyle/>
                    <a:p>
                      <a:pPr algn="ctr"/>
                      <a:r>
                        <a:rPr lang="en-US" sz="1400" b="1" dirty="0">
                          <a:solidFill>
                            <a:schemeClr val="tx1"/>
                          </a:solidFill>
                        </a:rPr>
                        <a:t>$52,500</a:t>
                      </a:r>
                    </a:p>
                    <a:p>
                      <a:pPr algn="ctr"/>
                      <a:r>
                        <a:rPr lang="en-US" sz="1400" b="1" dirty="0">
                          <a:solidFill>
                            <a:schemeClr val="tx1"/>
                          </a:solidFill>
                        </a:rPr>
                        <a:t>(10%)</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3927041213"/>
                  </a:ext>
                </a:extLst>
              </a:tr>
              <a:tr h="350728">
                <a:tc>
                  <a:txBody>
                    <a:bodyPr/>
                    <a:lstStyle/>
                    <a:p>
                      <a:pPr algn="ctr"/>
                      <a:r>
                        <a:rPr lang="en-US" sz="1400" b="1" dirty="0">
                          <a:solidFill>
                            <a:schemeClr val="tx1"/>
                          </a:solidFill>
                        </a:rPr>
                        <a:t>Prairie Restoration Trail</a:t>
                      </a:r>
                    </a:p>
                  </a:txBody>
                  <a:tcPr anchor="ctr">
                    <a:solidFill>
                      <a:schemeClr val="accent1">
                        <a:alpha val="20000"/>
                      </a:schemeClr>
                    </a:solidFill>
                  </a:tcPr>
                </a:tc>
                <a:tc>
                  <a:txBody>
                    <a:bodyPr/>
                    <a:lstStyle/>
                    <a:p>
                      <a:pPr algn="ctr"/>
                      <a:r>
                        <a:rPr lang="en-US" sz="1400" b="1" dirty="0">
                          <a:solidFill>
                            <a:schemeClr val="tx1"/>
                          </a:solidFill>
                        </a:rPr>
                        <a:t>Laurens</a:t>
                      </a:r>
                    </a:p>
                  </a:txBody>
                  <a:tcPr anchor="ctr">
                    <a:solidFill>
                      <a:schemeClr val="accent1">
                        <a:alpha val="20000"/>
                      </a:schemeClr>
                    </a:solidFill>
                  </a:tcPr>
                </a:tc>
                <a:tc>
                  <a:txBody>
                    <a:bodyPr/>
                    <a:lstStyle/>
                    <a:p>
                      <a:pPr algn="ctr"/>
                      <a:r>
                        <a:rPr lang="en-US" sz="1400" b="1" dirty="0">
                          <a:solidFill>
                            <a:schemeClr val="tx1"/>
                          </a:solidFill>
                        </a:rPr>
                        <a:t>91</a:t>
                      </a:r>
                    </a:p>
                  </a:txBody>
                  <a:tcPr anchor="ctr">
                    <a:solidFill>
                      <a:schemeClr val="accent1">
                        <a:alpha val="20000"/>
                      </a:schemeClr>
                    </a:solidFill>
                  </a:tcPr>
                </a:tc>
                <a:tc>
                  <a:txBody>
                    <a:bodyPr/>
                    <a:lstStyle/>
                    <a:p>
                      <a:pPr algn="ctr"/>
                      <a:r>
                        <a:rPr lang="en-US" sz="1400" b="1" dirty="0">
                          <a:solidFill>
                            <a:schemeClr val="tx1"/>
                          </a:solidFill>
                        </a:rPr>
                        <a:t>$598,500</a:t>
                      </a:r>
                    </a:p>
                  </a:txBody>
                  <a:tcPr anchor="ctr">
                    <a:solidFill>
                      <a:schemeClr val="accent1">
                        <a:alpha val="20000"/>
                      </a:schemeClr>
                    </a:solidFill>
                  </a:tcPr>
                </a:tc>
                <a:tc>
                  <a:txBody>
                    <a:bodyPr/>
                    <a:lstStyle/>
                    <a:p>
                      <a:pPr algn="ctr"/>
                      <a:r>
                        <a:rPr lang="en-US" sz="1400" b="1" dirty="0">
                          <a:solidFill>
                            <a:schemeClr val="tx1"/>
                          </a:solidFill>
                        </a:rPr>
                        <a:t>$401,167</a:t>
                      </a:r>
                    </a:p>
                    <a:p>
                      <a:pPr algn="ctr"/>
                      <a:r>
                        <a:rPr lang="en-US" sz="1400" b="1" dirty="0">
                          <a:solidFill>
                            <a:schemeClr val="tx1"/>
                          </a:solidFill>
                        </a:rPr>
                        <a:t>(67%)</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1006800120"/>
                  </a:ext>
                </a:extLst>
              </a:tr>
              <a:tr h="383714">
                <a:tc>
                  <a:txBody>
                    <a:bodyPr/>
                    <a:lstStyle/>
                    <a:p>
                      <a:pPr algn="ctr"/>
                      <a:r>
                        <a:rPr lang="en-US" sz="1400" b="1" dirty="0">
                          <a:solidFill>
                            <a:schemeClr val="tx1"/>
                          </a:solidFill>
                        </a:rPr>
                        <a:t>Raccoon River Valley Trail Phase IV</a:t>
                      </a:r>
                    </a:p>
                  </a:txBody>
                  <a:tcPr anchor="ctr">
                    <a:noFill/>
                  </a:tcPr>
                </a:tc>
                <a:tc>
                  <a:txBody>
                    <a:bodyPr/>
                    <a:lstStyle/>
                    <a:p>
                      <a:pPr algn="ctr"/>
                      <a:r>
                        <a:rPr lang="en-US" sz="1400" b="1" dirty="0">
                          <a:solidFill>
                            <a:schemeClr val="tx1"/>
                          </a:solidFill>
                        </a:rPr>
                        <a:t>Dallas County Conservation Board</a:t>
                      </a:r>
                    </a:p>
                  </a:txBody>
                  <a:tcPr anchor="ctr">
                    <a:noFill/>
                  </a:tcPr>
                </a:tc>
                <a:tc>
                  <a:txBody>
                    <a:bodyPr/>
                    <a:lstStyle/>
                    <a:p>
                      <a:pPr algn="ctr"/>
                      <a:r>
                        <a:rPr lang="en-US" sz="1400" b="1" dirty="0">
                          <a:solidFill>
                            <a:schemeClr val="tx1"/>
                          </a:solidFill>
                        </a:rPr>
                        <a:t>90</a:t>
                      </a:r>
                    </a:p>
                  </a:txBody>
                  <a:tcPr anchor="ctr">
                    <a:noFill/>
                  </a:tcPr>
                </a:tc>
                <a:tc>
                  <a:txBody>
                    <a:bodyPr/>
                    <a:lstStyle/>
                    <a:p>
                      <a:pPr algn="ctr"/>
                      <a:r>
                        <a:rPr lang="en-US" sz="1400" b="1" dirty="0">
                          <a:solidFill>
                            <a:schemeClr val="tx1"/>
                          </a:solidFill>
                        </a:rPr>
                        <a:t>$1,981,000</a:t>
                      </a:r>
                    </a:p>
                  </a:txBody>
                  <a:tcPr anchor="ctr">
                    <a:noFill/>
                  </a:tcPr>
                </a:tc>
                <a:tc>
                  <a:txBody>
                    <a:bodyPr/>
                    <a:lstStyle/>
                    <a:p>
                      <a:pPr algn="ctr"/>
                      <a:r>
                        <a:rPr lang="en-US" sz="1400" b="1" dirty="0">
                          <a:solidFill>
                            <a:schemeClr val="tx1"/>
                          </a:solidFill>
                        </a:rPr>
                        <a:t>$440,030</a:t>
                      </a:r>
                    </a:p>
                    <a:p>
                      <a:pPr algn="ctr"/>
                      <a:r>
                        <a:rPr lang="en-US" sz="1400" b="1" dirty="0">
                          <a:solidFill>
                            <a:schemeClr val="tx1"/>
                          </a:solidFill>
                        </a:rPr>
                        <a:t>(22%)</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1691693719"/>
                  </a:ext>
                </a:extLst>
              </a:tr>
              <a:tr h="441751">
                <a:tc>
                  <a:txBody>
                    <a:bodyPr/>
                    <a:lstStyle/>
                    <a:p>
                      <a:pPr algn="ctr"/>
                      <a:r>
                        <a:rPr lang="en-US" sz="1400" b="1" dirty="0">
                          <a:solidFill>
                            <a:schemeClr val="tx1"/>
                          </a:solidFill>
                        </a:rPr>
                        <a:t>Prairieland Trail Connector</a:t>
                      </a:r>
                    </a:p>
                  </a:txBody>
                  <a:tcPr anchor="ctr">
                    <a:solidFill>
                      <a:schemeClr val="accent1">
                        <a:alpha val="20000"/>
                      </a:schemeClr>
                    </a:solidFill>
                  </a:tcPr>
                </a:tc>
                <a:tc>
                  <a:txBody>
                    <a:bodyPr/>
                    <a:lstStyle/>
                    <a:p>
                      <a:pPr algn="ctr"/>
                      <a:r>
                        <a:rPr lang="en-US" sz="1400" b="1" dirty="0">
                          <a:solidFill>
                            <a:schemeClr val="tx1"/>
                          </a:solidFill>
                        </a:rPr>
                        <a:t>Mason City</a:t>
                      </a:r>
                    </a:p>
                  </a:txBody>
                  <a:tcPr anchor="ctr">
                    <a:solidFill>
                      <a:schemeClr val="accent1">
                        <a:alpha val="20000"/>
                      </a:schemeClr>
                    </a:solidFill>
                  </a:tcPr>
                </a:tc>
                <a:tc>
                  <a:txBody>
                    <a:bodyPr/>
                    <a:lstStyle/>
                    <a:p>
                      <a:pPr algn="ctr"/>
                      <a:r>
                        <a:rPr lang="en-US" sz="1400" b="1" dirty="0">
                          <a:solidFill>
                            <a:schemeClr val="tx1"/>
                          </a:solidFill>
                        </a:rPr>
                        <a:t>90</a:t>
                      </a:r>
                    </a:p>
                  </a:txBody>
                  <a:tcPr anchor="ctr">
                    <a:solidFill>
                      <a:schemeClr val="accent1">
                        <a:alpha val="20000"/>
                      </a:schemeClr>
                    </a:solidFill>
                  </a:tcPr>
                </a:tc>
                <a:tc>
                  <a:txBody>
                    <a:bodyPr/>
                    <a:lstStyle/>
                    <a:p>
                      <a:pPr algn="ctr"/>
                      <a:r>
                        <a:rPr lang="en-US" sz="1400" b="1" dirty="0">
                          <a:solidFill>
                            <a:schemeClr val="tx1"/>
                          </a:solidFill>
                        </a:rPr>
                        <a:t>$355,000</a:t>
                      </a:r>
                    </a:p>
                  </a:txBody>
                  <a:tcPr anchor="ctr">
                    <a:solidFill>
                      <a:schemeClr val="accent1">
                        <a:alpha val="20000"/>
                      </a:schemeClr>
                    </a:solidFill>
                  </a:tcPr>
                </a:tc>
                <a:tc>
                  <a:txBody>
                    <a:bodyPr/>
                    <a:lstStyle/>
                    <a:p>
                      <a:pPr algn="ctr"/>
                      <a:r>
                        <a:rPr lang="en-US" sz="1400" b="1" dirty="0">
                          <a:solidFill>
                            <a:schemeClr val="tx1"/>
                          </a:solidFill>
                        </a:rPr>
                        <a:t>$266,250</a:t>
                      </a:r>
                    </a:p>
                    <a:p>
                      <a:pPr algn="ctr"/>
                      <a:r>
                        <a:rPr lang="en-US" sz="1400" b="1">
                          <a:solidFill>
                            <a:schemeClr val="tx1"/>
                          </a:solidFill>
                        </a:rPr>
                        <a:t>(75%)</a:t>
                      </a:r>
                      <a:endParaRPr lang="en-US" sz="1400" b="1" dirty="0">
                        <a:solidFill>
                          <a:schemeClr val="tx1"/>
                        </a:solidFill>
                      </a:endParaRP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310880548"/>
                  </a:ext>
                </a:extLst>
              </a:tr>
              <a:tr h="537366">
                <a:tc>
                  <a:txBody>
                    <a:bodyPr/>
                    <a:lstStyle/>
                    <a:p>
                      <a:pPr algn="ctr"/>
                      <a:r>
                        <a:rPr lang="en-US" sz="1400" b="1" dirty="0">
                          <a:solidFill>
                            <a:schemeClr val="tx1"/>
                          </a:solidFill>
                        </a:rPr>
                        <a:t>Dry Run Trail Greenbelt Connection</a:t>
                      </a:r>
                    </a:p>
                  </a:txBody>
                  <a:tcPr anchor="ctr">
                    <a:noFill/>
                  </a:tcPr>
                </a:tc>
                <a:tc>
                  <a:txBody>
                    <a:bodyPr/>
                    <a:lstStyle/>
                    <a:p>
                      <a:pPr algn="ctr"/>
                      <a:r>
                        <a:rPr lang="en-US" sz="1400" b="1" dirty="0">
                          <a:solidFill>
                            <a:schemeClr val="tx1"/>
                          </a:solidFill>
                        </a:rPr>
                        <a:t>Winneshiek County Conservation Board</a:t>
                      </a:r>
                    </a:p>
                  </a:txBody>
                  <a:tcPr anchor="ctr">
                    <a:noFill/>
                  </a:tcPr>
                </a:tc>
                <a:tc>
                  <a:txBody>
                    <a:bodyPr/>
                    <a:lstStyle/>
                    <a:p>
                      <a:pPr algn="ctr"/>
                      <a:r>
                        <a:rPr lang="en-US" sz="1400" b="1" dirty="0">
                          <a:solidFill>
                            <a:schemeClr val="tx1"/>
                          </a:solidFill>
                        </a:rPr>
                        <a:t>88</a:t>
                      </a:r>
                    </a:p>
                  </a:txBody>
                  <a:tcPr anchor="ctr">
                    <a:noFill/>
                  </a:tcPr>
                </a:tc>
                <a:tc>
                  <a:txBody>
                    <a:bodyPr/>
                    <a:lstStyle/>
                    <a:p>
                      <a:pPr algn="ctr"/>
                      <a:r>
                        <a:rPr lang="en-US" sz="1400" b="1" dirty="0">
                          <a:solidFill>
                            <a:schemeClr val="tx1"/>
                          </a:solidFill>
                        </a:rPr>
                        <a:t>$2,887,713</a:t>
                      </a:r>
                    </a:p>
                  </a:txBody>
                  <a:tcPr anchor="ctr">
                    <a:noFill/>
                  </a:tcPr>
                </a:tc>
                <a:tc>
                  <a:txBody>
                    <a:bodyPr/>
                    <a:lstStyle/>
                    <a:p>
                      <a:pPr algn="ctr"/>
                      <a:r>
                        <a:rPr lang="en-US" sz="1400" b="1" dirty="0">
                          <a:solidFill>
                            <a:schemeClr val="tx1"/>
                          </a:solidFill>
                        </a:rPr>
                        <a:t>$650,000</a:t>
                      </a:r>
                    </a:p>
                    <a:p>
                      <a:pPr algn="ctr"/>
                      <a:r>
                        <a:rPr lang="en-US" sz="1400" b="1" dirty="0">
                          <a:solidFill>
                            <a:schemeClr val="tx1"/>
                          </a:solidFill>
                        </a:rPr>
                        <a:t>(23%)</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161468004"/>
                  </a:ext>
                </a:extLst>
              </a:tr>
              <a:tr h="720970">
                <a:tc>
                  <a:txBody>
                    <a:bodyPr/>
                    <a:lstStyle/>
                    <a:p>
                      <a:pPr algn="ctr"/>
                      <a:r>
                        <a:rPr lang="en-US" sz="1400" b="1" dirty="0">
                          <a:solidFill>
                            <a:schemeClr val="tx1"/>
                          </a:solidFill>
                        </a:rPr>
                        <a:t>Great Western Trail Rehab Phase 2</a:t>
                      </a:r>
                    </a:p>
                  </a:txBody>
                  <a:tcPr anchor="ctr">
                    <a:solidFill>
                      <a:schemeClr val="accent1">
                        <a:alpha val="20000"/>
                      </a:schemeClr>
                    </a:solidFill>
                  </a:tcPr>
                </a:tc>
                <a:tc>
                  <a:txBody>
                    <a:bodyPr/>
                    <a:lstStyle/>
                    <a:p>
                      <a:pPr algn="ctr"/>
                      <a:r>
                        <a:rPr lang="en-US" sz="1400" b="1" dirty="0">
                          <a:solidFill>
                            <a:schemeClr val="tx1"/>
                          </a:solidFill>
                        </a:rPr>
                        <a:t>Warren County Conservation Board</a:t>
                      </a:r>
                    </a:p>
                  </a:txBody>
                  <a:tcPr anchor="ctr">
                    <a:solidFill>
                      <a:schemeClr val="accent1">
                        <a:alpha val="20000"/>
                      </a:schemeClr>
                    </a:solidFill>
                  </a:tcPr>
                </a:tc>
                <a:tc>
                  <a:txBody>
                    <a:bodyPr/>
                    <a:lstStyle/>
                    <a:p>
                      <a:pPr algn="ctr"/>
                      <a:r>
                        <a:rPr lang="en-US" sz="1400" b="1" dirty="0">
                          <a:solidFill>
                            <a:schemeClr val="tx1"/>
                          </a:solidFill>
                        </a:rPr>
                        <a:t>88</a:t>
                      </a:r>
                    </a:p>
                  </a:txBody>
                  <a:tcPr anchor="ctr">
                    <a:solidFill>
                      <a:schemeClr val="accent1">
                        <a:alpha val="20000"/>
                      </a:schemeClr>
                    </a:solidFill>
                  </a:tcPr>
                </a:tc>
                <a:tc>
                  <a:txBody>
                    <a:bodyPr/>
                    <a:lstStyle/>
                    <a:p>
                      <a:pPr algn="ctr"/>
                      <a:r>
                        <a:rPr lang="en-US" sz="1400" b="1" dirty="0">
                          <a:solidFill>
                            <a:schemeClr val="tx1"/>
                          </a:solidFill>
                        </a:rPr>
                        <a:t>$828,000</a:t>
                      </a:r>
                    </a:p>
                  </a:txBody>
                  <a:tcPr anchor="ctr">
                    <a:solidFill>
                      <a:schemeClr val="accent1">
                        <a:alpha val="20000"/>
                      </a:schemeClr>
                    </a:solidFill>
                  </a:tcPr>
                </a:tc>
                <a:tc>
                  <a:txBody>
                    <a:bodyPr/>
                    <a:lstStyle/>
                    <a:p>
                      <a:pPr algn="ctr"/>
                      <a:r>
                        <a:rPr lang="en-US" sz="1400" b="1" dirty="0">
                          <a:solidFill>
                            <a:schemeClr val="tx1"/>
                          </a:solidFill>
                        </a:rPr>
                        <a:t>$583,500</a:t>
                      </a:r>
                    </a:p>
                    <a:p>
                      <a:pPr algn="ctr"/>
                      <a:r>
                        <a:rPr lang="en-US" sz="1400" b="1" dirty="0">
                          <a:solidFill>
                            <a:schemeClr val="tx1"/>
                          </a:solidFill>
                        </a:rPr>
                        <a:t>(70%)</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66310223"/>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Not Recommended for Award</a:t>
            </a:r>
          </a:p>
        </p:txBody>
      </p:sp>
      <p:sp>
        <p:nvSpPr>
          <p:cNvPr id="2" name="TextBox 1">
            <a:extLst>
              <a:ext uri="{FF2B5EF4-FFF2-40B4-BE49-F238E27FC236}">
                <a16:creationId xmlns:a16="http://schemas.microsoft.com/office/drawing/2014/main" id="{D95A2185-12D9-5B7B-FD33-7A1F9D45794E}"/>
              </a:ext>
            </a:extLst>
          </p:cNvPr>
          <p:cNvSpPr txBox="1"/>
          <p:nvPr/>
        </p:nvSpPr>
        <p:spPr>
          <a:xfrm>
            <a:off x="0" y="6163408"/>
            <a:ext cx="4890960" cy="276999"/>
          </a:xfrm>
          <a:prstGeom prst="rect">
            <a:avLst/>
          </a:prstGeom>
          <a:noFill/>
        </p:spPr>
        <p:txBody>
          <a:bodyPr wrap="square" rtlCol="0">
            <a:spAutoFit/>
          </a:bodyPr>
          <a:lstStyle/>
          <a:p>
            <a:r>
              <a:rPr lang="en-US" sz="1200" b="1" dirty="0">
                <a:solidFill>
                  <a:srgbClr val="03617A"/>
                </a:solidFill>
                <a:hlinkClick r:id="rId2" action="ppaction://hlinksldjump">
                  <a:extLst>
                    <a:ext uri="{A12FA001-AC4F-418D-AE19-62706E023703}">
                      <ahyp:hlinkClr xmlns:ahyp="http://schemas.microsoft.com/office/drawing/2018/hyperlinkcolor" val="tx"/>
                    </a:ext>
                  </a:extLst>
                </a:hlinkClick>
              </a:rPr>
              <a:t>Return to List of Applications Recommended</a:t>
            </a:r>
            <a:endParaRPr lang="en-US" sz="1200" b="1" dirty="0">
              <a:solidFill>
                <a:srgbClr val="03617A"/>
              </a:solidFill>
            </a:endParaRPr>
          </a:p>
        </p:txBody>
      </p:sp>
    </p:spTree>
    <p:extLst>
      <p:ext uri="{BB962C8B-B14F-4D97-AF65-F5344CB8AC3E}">
        <p14:creationId xmlns:p14="http://schemas.microsoft.com/office/powerpoint/2010/main" val="115288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19</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2314210430"/>
              </p:ext>
            </p:extLst>
          </p:nvPr>
        </p:nvGraphicFramePr>
        <p:xfrm>
          <a:off x="177696" y="1567496"/>
          <a:ext cx="8788608" cy="460646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Admiral Trail Bridge</a:t>
                      </a:r>
                    </a:p>
                    <a:p>
                      <a:pPr algn="ctr"/>
                      <a:r>
                        <a:rPr lang="en-US" sz="1400" b="1" dirty="0">
                          <a:solidFill>
                            <a:schemeClr val="tx1"/>
                          </a:solidFill>
                        </a:rPr>
                        <a:t>Phase 2</a:t>
                      </a:r>
                    </a:p>
                  </a:txBody>
                  <a:tcPr anchor="ctr">
                    <a:noFill/>
                  </a:tcPr>
                </a:tc>
                <a:tc>
                  <a:txBody>
                    <a:bodyPr/>
                    <a:lstStyle/>
                    <a:p>
                      <a:pPr algn="ctr"/>
                      <a:r>
                        <a:rPr lang="en-US" sz="1400" b="1" dirty="0">
                          <a:solidFill>
                            <a:schemeClr val="tx1"/>
                          </a:solidFill>
                        </a:rPr>
                        <a:t>Farragut</a:t>
                      </a:r>
                    </a:p>
                  </a:txBody>
                  <a:tcPr anchor="ctr">
                    <a:noFill/>
                  </a:tcPr>
                </a:tc>
                <a:tc>
                  <a:txBody>
                    <a:bodyPr/>
                    <a:lstStyle/>
                    <a:p>
                      <a:pPr algn="ctr"/>
                      <a:r>
                        <a:rPr lang="en-US" sz="1400" b="1" dirty="0">
                          <a:solidFill>
                            <a:schemeClr val="tx1"/>
                          </a:solidFill>
                        </a:rPr>
                        <a:t>87</a:t>
                      </a:r>
                    </a:p>
                  </a:txBody>
                  <a:tcPr anchor="ctr">
                    <a:noFill/>
                  </a:tcPr>
                </a:tc>
                <a:tc>
                  <a:txBody>
                    <a:bodyPr/>
                    <a:lstStyle/>
                    <a:p>
                      <a:pPr algn="ctr"/>
                      <a:r>
                        <a:rPr lang="en-US" sz="1400" b="1" dirty="0">
                          <a:solidFill>
                            <a:schemeClr val="tx1"/>
                          </a:solidFill>
                        </a:rPr>
                        <a:t>$695,918</a:t>
                      </a:r>
                    </a:p>
                  </a:txBody>
                  <a:tcPr anchor="ctr">
                    <a:noFill/>
                  </a:tcPr>
                </a:tc>
                <a:tc>
                  <a:txBody>
                    <a:bodyPr/>
                    <a:lstStyle/>
                    <a:p>
                      <a:pPr algn="ctr"/>
                      <a:r>
                        <a:rPr lang="en-US" sz="1400" b="1" dirty="0">
                          <a:solidFill>
                            <a:schemeClr val="tx1"/>
                          </a:solidFill>
                        </a:rPr>
                        <a:t>$521,938</a:t>
                      </a:r>
                    </a:p>
                    <a:p>
                      <a:pPr algn="ctr"/>
                      <a:r>
                        <a:rPr lang="en-US" sz="1400" b="1" dirty="0">
                          <a:solidFill>
                            <a:schemeClr val="tx1"/>
                          </a:solidFill>
                        </a:rPr>
                        <a:t>(75%)</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Mount Pleasant Trail Connector</a:t>
                      </a:r>
                    </a:p>
                  </a:txBody>
                  <a:tcPr anchor="ctr">
                    <a:solidFill>
                      <a:schemeClr val="accent1">
                        <a:alpha val="20000"/>
                      </a:schemeClr>
                    </a:solidFill>
                  </a:tcPr>
                </a:tc>
                <a:tc>
                  <a:txBody>
                    <a:bodyPr/>
                    <a:lstStyle/>
                    <a:p>
                      <a:pPr algn="ctr"/>
                      <a:r>
                        <a:rPr lang="en-US" sz="1400" b="1" dirty="0">
                          <a:solidFill>
                            <a:schemeClr val="tx1"/>
                          </a:solidFill>
                        </a:rPr>
                        <a:t>Mount Pleasant</a:t>
                      </a:r>
                    </a:p>
                  </a:txBody>
                  <a:tcPr anchor="ctr">
                    <a:solidFill>
                      <a:schemeClr val="accent1">
                        <a:alpha val="20000"/>
                      </a:schemeClr>
                    </a:solidFill>
                  </a:tcPr>
                </a:tc>
                <a:tc>
                  <a:txBody>
                    <a:bodyPr/>
                    <a:lstStyle/>
                    <a:p>
                      <a:pPr algn="ctr"/>
                      <a:r>
                        <a:rPr lang="en-US" sz="1400" b="1" dirty="0">
                          <a:solidFill>
                            <a:schemeClr val="tx1"/>
                          </a:solidFill>
                        </a:rPr>
                        <a:t>85</a:t>
                      </a:r>
                    </a:p>
                  </a:txBody>
                  <a:tcPr anchor="ctr">
                    <a:solidFill>
                      <a:schemeClr val="accent1">
                        <a:alpha val="20000"/>
                      </a:schemeClr>
                    </a:solidFill>
                  </a:tcPr>
                </a:tc>
                <a:tc>
                  <a:txBody>
                    <a:bodyPr/>
                    <a:lstStyle/>
                    <a:p>
                      <a:pPr algn="ctr"/>
                      <a:r>
                        <a:rPr lang="en-US" sz="1400" b="1" dirty="0">
                          <a:solidFill>
                            <a:schemeClr val="tx1"/>
                          </a:solidFill>
                        </a:rPr>
                        <a:t>$1,942,100</a:t>
                      </a:r>
                    </a:p>
                  </a:txBody>
                  <a:tcPr anchor="ctr">
                    <a:solidFill>
                      <a:schemeClr val="accent1">
                        <a:alpha val="20000"/>
                      </a:schemeClr>
                    </a:solidFill>
                  </a:tcPr>
                </a:tc>
                <a:tc>
                  <a:txBody>
                    <a:bodyPr/>
                    <a:lstStyle/>
                    <a:p>
                      <a:pPr algn="ctr"/>
                      <a:r>
                        <a:rPr lang="en-US" sz="1400" b="1" dirty="0">
                          <a:solidFill>
                            <a:schemeClr val="tx1"/>
                          </a:solidFill>
                        </a:rPr>
                        <a:t>$1,156,575 (60%)</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Westview Park Trail</a:t>
                      </a:r>
                    </a:p>
                    <a:p>
                      <a:pPr algn="ctr"/>
                      <a:r>
                        <a:rPr lang="en-US" sz="1400" b="1" dirty="0">
                          <a:solidFill>
                            <a:schemeClr val="tx1"/>
                          </a:solidFill>
                        </a:rPr>
                        <a:t>Phase 2</a:t>
                      </a:r>
                    </a:p>
                  </a:txBody>
                  <a:tcPr anchor="ctr">
                    <a:noFill/>
                  </a:tcPr>
                </a:tc>
                <a:tc>
                  <a:txBody>
                    <a:bodyPr/>
                    <a:lstStyle/>
                    <a:p>
                      <a:pPr algn="ctr"/>
                      <a:r>
                        <a:rPr lang="en-US" sz="1400" b="1" dirty="0">
                          <a:solidFill>
                            <a:schemeClr val="tx1"/>
                          </a:solidFill>
                        </a:rPr>
                        <a:t>Donnellson</a:t>
                      </a:r>
                    </a:p>
                  </a:txBody>
                  <a:tcPr anchor="ctr">
                    <a:noFill/>
                  </a:tcPr>
                </a:tc>
                <a:tc>
                  <a:txBody>
                    <a:bodyPr/>
                    <a:lstStyle/>
                    <a:p>
                      <a:pPr algn="ctr"/>
                      <a:r>
                        <a:rPr lang="en-US" sz="1400" b="1" dirty="0">
                          <a:solidFill>
                            <a:schemeClr val="tx1"/>
                          </a:solidFill>
                        </a:rPr>
                        <a:t>85</a:t>
                      </a:r>
                    </a:p>
                  </a:txBody>
                  <a:tcPr anchor="ctr">
                    <a:noFill/>
                  </a:tcPr>
                </a:tc>
                <a:tc>
                  <a:txBody>
                    <a:bodyPr/>
                    <a:lstStyle/>
                    <a:p>
                      <a:pPr algn="ctr"/>
                      <a:r>
                        <a:rPr lang="en-US" sz="1400" b="1" dirty="0">
                          <a:solidFill>
                            <a:schemeClr val="tx1"/>
                          </a:solidFill>
                        </a:rPr>
                        <a:t>$180,000</a:t>
                      </a:r>
                    </a:p>
                  </a:txBody>
                  <a:tcPr anchor="ctr">
                    <a:noFill/>
                  </a:tcPr>
                </a:tc>
                <a:tc>
                  <a:txBody>
                    <a:bodyPr/>
                    <a:lstStyle/>
                    <a:p>
                      <a:pPr algn="ctr"/>
                      <a:r>
                        <a:rPr lang="en-US" sz="1400" b="1" dirty="0">
                          <a:solidFill>
                            <a:schemeClr val="tx1"/>
                          </a:solidFill>
                        </a:rPr>
                        <a:t>$135,000</a:t>
                      </a:r>
                    </a:p>
                    <a:p>
                      <a:pPr algn="ctr"/>
                      <a:r>
                        <a:rPr lang="en-US" sz="1400" b="1" dirty="0">
                          <a:solidFill>
                            <a:schemeClr val="tx1"/>
                          </a:solidFill>
                        </a:rPr>
                        <a:t>(75%)</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Interurban Trail Phase 1</a:t>
                      </a:r>
                    </a:p>
                  </a:txBody>
                  <a:tcPr anchor="ctr">
                    <a:solidFill>
                      <a:schemeClr val="accent1">
                        <a:alpha val="20000"/>
                      </a:schemeClr>
                    </a:solidFill>
                  </a:tcPr>
                </a:tc>
                <a:tc>
                  <a:txBody>
                    <a:bodyPr/>
                    <a:lstStyle/>
                    <a:p>
                      <a:pPr algn="ctr"/>
                      <a:r>
                        <a:rPr lang="en-US" sz="1400" b="1" dirty="0">
                          <a:solidFill>
                            <a:schemeClr val="tx1"/>
                          </a:solidFill>
                        </a:rPr>
                        <a:t>Mount Vernon</a:t>
                      </a:r>
                    </a:p>
                  </a:txBody>
                  <a:tcPr anchor="ctr">
                    <a:solidFill>
                      <a:schemeClr val="accent1">
                        <a:alpha val="20000"/>
                      </a:schemeClr>
                    </a:solidFill>
                  </a:tcPr>
                </a:tc>
                <a:tc>
                  <a:txBody>
                    <a:bodyPr/>
                    <a:lstStyle/>
                    <a:p>
                      <a:pPr algn="ctr"/>
                      <a:r>
                        <a:rPr lang="en-US" sz="1400" b="1" dirty="0">
                          <a:solidFill>
                            <a:schemeClr val="tx1"/>
                          </a:solidFill>
                        </a:rPr>
                        <a:t>82</a:t>
                      </a:r>
                    </a:p>
                  </a:txBody>
                  <a:tcPr anchor="ctr">
                    <a:solidFill>
                      <a:schemeClr val="accent1">
                        <a:alpha val="20000"/>
                      </a:schemeClr>
                    </a:solidFill>
                  </a:tcPr>
                </a:tc>
                <a:tc>
                  <a:txBody>
                    <a:bodyPr/>
                    <a:lstStyle/>
                    <a:p>
                      <a:pPr algn="ctr"/>
                      <a:r>
                        <a:rPr lang="en-US" sz="1400" b="1" dirty="0">
                          <a:solidFill>
                            <a:schemeClr val="tx1"/>
                          </a:solidFill>
                        </a:rPr>
                        <a:t>$348,089</a:t>
                      </a:r>
                    </a:p>
                  </a:txBody>
                  <a:tcPr anchor="ctr">
                    <a:solidFill>
                      <a:schemeClr val="accent1">
                        <a:alpha val="20000"/>
                      </a:schemeClr>
                    </a:solidFill>
                  </a:tcPr>
                </a:tc>
                <a:tc>
                  <a:txBody>
                    <a:bodyPr/>
                    <a:lstStyle/>
                    <a:p>
                      <a:pPr algn="ctr"/>
                      <a:r>
                        <a:rPr lang="en-US" sz="1400" b="1" dirty="0">
                          <a:solidFill>
                            <a:schemeClr val="tx1"/>
                          </a:solidFill>
                        </a:rPr>
                        <a:t>$248,089</a:t>
                      </a:r>
                    </a:p>
                    <a:p>
                      <a:pPr algn="ctr"/>
                      <a:r>
                        <a:rPr lang="en-US" sz="1400" b="1" dirty="0">
                          <a:solidFill>
                            <a:schemeClr val="tx1"/>
                          </a:solidFill>
                        </a:rPr>
                        <a:t>(71%)</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Wabash Trace Rapp Park Connector</a:t>
                      </a:r>
                    </a:p>
                  </a:txBody>
                  <a:tcPr anchor="ctr">
                    <a:noFill/>
                  </a:tcPr>
                </a:tc>
                <a:tc>
                  <a:txBody>
                    <a:bodyPr/>
                    <a:lstStyle/>
                    <a:p>
                      <a:pPr algn="ctr"/>
                      <a:r>
                        <a:rPr lang="en-US" sz="1400" b="1" dirty="0">
                          <a:solidFill>
                            <a:schemeClr val="tx1"/>
                          </a:solidFill>
                        </a:rPr>
                        <a:t>Southwest Iowa Nature Trails Project, Inc.</a:t>
                      </a:r>
                    </a:p>
                  </a:txBody>
                  <a:tcPr anchor="ctr">
                    <a:noFill/>
                  </a:tcPr>
                </a:tc>
                <a:tc>
                  <a:txBody>
                    <a:bodyPr/>
                    <a:lstStyle/>
                    <a:p>
                      <a:pPr algn="ctr"/>
                      <a:r>
                        <a:rPr lang="en-US" sz="1400" b="1" dirty="0">
                          <a:solidFill>
                            <a:schemeClr val="tx1"/>
                          </a:solidFill>
                        </a:rPr>
                        <a:t>82</a:t>
                      </a:r>
                    </a:p>
                  </a:txBody>
                  <a:tcPr anchor="ctr">
                    <a:noFill/>
                  </a:tcPr>
                </a:tc>
                <a:tc>
                  <a:txBody>
                    <a:bodyPr/>
                    <a:lstStyle/>
                    <a:p>
                      <a:pPr algn="ctr"/>
                      <a:r>
                        <a:rPr lang="en-US" sz="1400" b="1" dirty="0">
                          <a:solidFill>
                            <a:schemeClr val="tx1"/>
                          </a:solidFill>
                        </a:rPr>
                        <a:t>$2,496,657</a:t>
                      </a:r>
                    </a:p>
                  </a:txBody>
                  <a:tcPr anchor="ctr">
                    <a:noFill/>
                  </a:tcPr>
                </a:tc>
                <a:tc>
                  <a:txBody>
                    <a:bodyPr/>
                    <a:lstStyle/>
                    <a:p>
                      <a:pPr algn="ctr"/>
                      <a:r>
                        <a:rPr lang="en-US" sz="1400" b="1" dirty="0">
                          <a:solidFill>
                            <a:schemeClr val="tx1"/>
                          </a:solidFill>
                        </a:rPr>
                        <a:t>$650,000</a:t>
                      </a:r>
                    </a:p>
                    <a:p>
                      <a:pPr algn="ctr"/>
                      <a:r>
                        <a:rPr lang="en-US" sz="1400" b="1" dirty="0">
                          <a:solidFill>
                            <a:schemeClr val="tx1"/>
                          </a:solidFill>
                        </a:rPr>
                        <a:t>(26%)</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Not Recommended for Award</a:t>
            </a:r>
          </a:p>
        </p:txBody>
      </p:sp>
      <p:sp>
        <p:nvSpPr>
          <p:cNvPr id="2" name="TextBox 1">
            <a:extLst>
              <a:ext uri="{FF2B5EF4-FFF2-40B4-BE49-F238E27FC236}">
                <a16:creationId xmlns:a16="http://schemas.microsoft.com/office/drawing/2014/main" id="{D95A2185-12D9-5B7B-FD33-7A1F9D45794E}"/>
              </a:ext>
            </a:extLst>
          </p:cNvPr>
          <p:cNvSpPr txBox="1"/>
          <p:nvPr/>
        </p:nvSpPr>
        <p:spPr>
          <a:xfrm>
            <a:off x="0" y="6163408"/>
            <a:ext cx="4890960" cy="276999"/>
          </a:xfrm>
          <a:prstGeom prst="rect">
            <a:avLst/>
          </a:prstGeom>
          <a:noFill/>
        </p:spPr>
        <p:txBody>
          <a:bodyPr wrap="square" rtlCol="0">
            <a:spAutoFit/>
          </a:bodyPr>
          <a:lstStyle/>
          <a:p>
            <a:r>
              <a:rPr lang="en-US" sz="1200" b="1" dirty="0">
                <a:solidFill>
                  <a:srgbClr val="03617A"/>
                </a:solidFill>
                <a:hlinkClick r:id="rId2" action="ppaction://hlinksldjump">
                  <a:extLst>
                    <a:ext uri="{A12FA001-AC4F-418D-AE19-62706E023703}">
                      <ahyp:hlinkClr xmlns:ahyp="http://schemas.microsoft.com/office/drawing/2018/hyperlinkcolor" val="tx"/>
                    </a:ext>
                  </a:extLst>
                </a:hlinkClick>
              </a:rPr>
              <a:t>Return to List of Applications Recommended</a:t>
            </a:r>
            <a:endParaRPr lang="en-US" sz="1200" b="1" dirty="0">
              <a:solidFill>
                <a:srgbClr val="03617A"/>
              </a:solidFill>
            </a:endParaRPr>
          </a:p>
        </p:txBody>
      </p:sp>
    </p:spTree>
    <p:extLst>
      <p:ext uri="{BB962C8B-B14F-4D97-AF65-F5344CB8AC3E}">
        <p14:creationId xmlns:p14="http://schemas.microsoft.com/office/powerpoint/2010/main" val="345859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628650" y="1123950"/>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State Recreational Trail Program</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23556" name="Text Placeholder 2">
            <a:extLst>
              <a:ext uri="{FF2B5EF4-FFF2-40B4-BE49-F238E27FC236}">
                <a16:creationId xmlns:a16="http://schemas.microsoft.com/office/drawing/2014/main" id="{30257A1B-EB0B-4738-9BB9-DE4CB1E0413E}"/>
              </a:ext>
            </a:extLst>
          </p:cNvPr>
          <p:cNvSpPr txBox="1">
            <a:spLocks noChangeArrowheads="1"/>
          </p:cNvSpPr>
          <p:nvPr/>
        </p:nvSpPr>
        <p:spPr bwMode="auto">
          <a:xfrm>
            <a:off x="628650" y="1958975"/>
            <a:ext cx="618013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defTabSz="1827213">
              <a:lnSpc>
                <a:spcPct val="90000"/>
              </a:lnSpc>
              <a:spcBef>
                <a:spcPts val="750"/>
              </a:spcBef>
              <a:buFont typeface="Arial" panose="020B0604020202020204" pitchFamily="34" charset="0"/>
              <a:buChar char="•"/>
              <a:defRPr sz="2000">
                <a:solidFill>
                  <a:schemeClr val="tx1"/>
                </a:solidFill>
                <a:latin typeface="PT Sans" panose="020B0503020203090204" pitchFamily="34" charset="0"/>
                <a:ea typeface="PT Sans" panose="020B0503020203090204" pitchFamily="34" charset="0"/>
                <a:cs typeface="PT Sans" panose="020B0503020203090204" pitchFamily="34" charset="0"/>
              </a:defRPr>
            </a:lvl1pPr>
            <a:lvl2pPr marL="1370013" indent="-455613" defTabSz="1827213">
              <a:lnSpc>
                <a:spcPct val="90000"/>
              </a:lnSpc>
              <a:spcBef>
                <a:spcPts val="375"/>
              </a:spcBef>
              <a:buFont typeface="Arial" panose="020B0604020202020204" pitchFamily="34" charset="0"/>
              <a:buChar char="•"/>
              <a:defRPr sz="1700">
                <a:solidFill>
                  <a:schemeClr val="tx1"/>
                </a:solidFill>
                <a:latin typeface="PT Sans" panose="020B0503020203090204" pitchFamily="34" charset="0"/>
                <a:ea typeface="PT Sans" panose="020B0503020203090204" pitchFamily="34" charset="0"/>
                <a:cs typeface="PT Sans" panose="020B0503020203090204" pitchFamily="34" charset="0"/>
              </a:defRPr>
            </a:lvl2pPr>
            <a:lvl3pPr marL="2284413" indent="-455613" defTabSz="1827213">
              <a:lnSpc>
                <a:spcPct val="90000"/>
              </a:lnSpc>
              <a:spcBef>
                <a:spcPts val="375"/>
              </a:spcBef>
              <a:buFont typeface="Arial" panose="020B0604020202020204" pitchFamily="34" charset="0"/>
              <a:buChar char="•"/>
              <a:defRPr sz="1400">
                <a:solidFill>
                  <a:schemeClr val="tx1"/>
                </a:solidFill>
                <a:latin typeface="PT Sans" panose="020B0503020203090204" pitchFamily="34" charset="0"/>
                <a:ea typeface="PT Sans" panose="020B0503020203090204" pitchFamily="34" charset="0"/>
                <a:cs typeface="PT Sans" panose="020B0503020203090204" pitchFamily="34" charset="0"/>
              </a:defRPr>
            </a:lvl3pPr>
            <a:lvl4pPr marL="31988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4pPr>
            <a:lvl5pPr marL="4113213" indent="-455613" defTabSz="1827213">
              <a:lnSpc>
                <a:spcPct val="90000"/>
              </a:lnSpc>
              <a:spcBef>
                <a:spcPts val="375"/>
              </a:spcBef>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5pPr>
            <a:lvl6pPr marL="45704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6pPr>
            <a:lvl7pPr marL="50276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7pPr>
            <a:lvl8pPr marL="54848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8pPr>
            <a:lvl9pPr marL="5942013" indent="-455613" defTabSz="1827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PT Sans" panose="020B0503020203090204" pitchFamily="34" charset="0"/>
                <a:ea typeface="PT Sans" panose="020B0503020203090204" pitchFamily="34" charset="0"/>
                <a:cs typeface="PT Sans" panose="020B0503020203090204" pitchFamily="34" charset="0"/>
              </a:defRPr>
            </a:lvl9pPr>
          </a:lstStyle>
          <a:p>
            <a:pPr eaLnBrk="1" hangingPunct="1">
              <a:spcBef>
                <a:spcPts val="2000"/>
              </a:spcBef>
            </a:pPr>
            <a:r>
              <a:rPr lang="en-US" altLang="en-US" sz="2200" dirty="0">
                <a:latin typeface="PT Sans Pro" panose="020B0503020203020204" pitchFamily="34" charset="0"/>
              </a:rPr>
              <a:t>Created in 1988</a:t>
            </a:r>
          </a:p>
          <a:p>
            <a:pPr eaLnBrk="1" hangingPunct="1">
              <a:spcBef>
                <a:spcPts val="2000"/>
              </a:spcBef>
            </a:pPr>
            <a:r>
              <a:rPr lang="en-US" altLang="en-US" sz="2200" dirty="0">
                <a:latin typeface="PT Sans Pro" panose="020B0503020203020204" pitchFamily="34" charset="0"/>
              </a:rPr>
              <a:t>Available to cities, counties, state agencies, local governments, or non-profit organizations through an application program</a:t>
            </a:r>
          </a:p>
          <a:p>
            <a:pPr eaLnBrk="1" hangingPunct="1">
              <a:spcBef>
                <a:spcPts val="2000"/>
              </a:spcBef>
            </a:pPr>
            <a:r>
              <a:rPr lang="en-US" altLang="en-US" sz="2200" dirty="0">
                <a:latin typeface="PT Sans Pro" panose="020B0503020203020204" pitchFamily="34" charset="0"/>
              </a:rPr>
              <a:t>Purpose is to establish recreational trails in Iowa for the use, enjoyment and participation of the public.</a:t>
            </a:r>
            <a:endParaRPr lang="en-US" altLang="en-US" sz="1500" dirty="0">
              <a:latin typeface="PT Sans Pro"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20</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20</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569738936"/>
              </p:ext>
            </p:extLst>
          </p:nvPr>
        </p:nvGraphicFramePr>
        <p:xfrm>
          <a:off x="177696" y="1567496"/>
          <a:ext cx="8788608" cy="459591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North Liberty Trail Connector</a:t>
                      </a:r>
                    </a:p>
                  </a:txBody>
                  <a:tcPr anchor="ctr">
                    <a:noFill/>
                  </a:tcPr>
                </a:tc>
                <a:tc>
                  <a:txBody>
                    <a:bodyPr/>
                    <a:lstStyle/>
                    <a:p>
                      <a:pPr algn="ctr"/>
                      <a:r>
                        <a:rPr lang="en-US" sz="1400" b="1" dirty="0">
                          <a:solidFill>
                            <a:schemeClr val="tx1"/>
                          </a:solidFill>
                        </a:rPr>
                        <a:t>North Liberty</a:t>
                      </a:r>
                    </a:p>
                  </a:txBody>
                  <a:tcPr anchor="ctr">
                    <a:noFill/>
                  </a:tcPr>
                </a:tc>
                <a:tc>
                  <a:txBody>
                    <a:bodyPr/>
                    <a:lstStyle/>
                    <a:p>
                      <a:pPr algn="ctr"/>
                      <a:r>
                        <a:rPr lang="en-US" sz="1400" b="1" dirty="0">
                          <a:solidFill>
                            <a:schemeClr val="tx1"/>
                          </a:solidFill>
                        </a:rPr>
                        <a:t>82</a:t>
                      </a:r>
                    </a:p>
                  </a:txBody>
                  <a:tcPr anchor="ctr">
                    <a:noFill/>
                  </a:tcPr>
                </a:tc>
                <a:tc>
                  <a:txBody>
                    <a:bodyPr/>
                    <a:lstStyle/>
                    <a:p>
                      <a:pPr algn="ctr"/>
                      <a:r>
                        <a:rPr lang="en-US" sz="1400" b="1" dirty="0">
                          <a:solidFill>
                            <a:schemeClr val="tx1"/>
                          </a:solidFill>
                        </a:rPr>
                        <a:t>$1,362,500</a:t>
                      </a:r>
                    </a:p>
                  </a:txBody>
                  <a:tcPr anchor="ctr">
                    <a:noFill/>
                  </a:tcPr>
                </a:tc>
                <a:tc>
                  <a:txBody>
                    <a:bodyPr/>
                    <a:lstStyle/>
                    <a:p>
                      <a:pPr algn="ctr"/>
                      <a:r>
                        <a:rPr lang="en-US" sz="1400" b="1" dirty="0">
                          <a:solidFill>
                            <a:schemeClr val="tx1"/>
                          </a:solidFill>
                        </a:rPr>
                        <a:t>$817,500</a:t>
                      </a:r>
                    </a:p>
                    <a:p>
                      <a:pPr algn="ctr"/>
                      <a:r>
                        <a:rPr lang="en-US" sz="1400" b="1" dirty="0">
                          <a:solidFill>
                            <a:schemeClr val="tx1"/>
                          </a:solidFill>
                        </a:rPr>
                        <a:t>(60%)</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Wapsi Bluff Trail Connection to Pinicon Ridge Park</a:t>
                      </a:r>
                    </a:p>
                  </a:txBody>
                  <a:tcPr anchor="ctr">
                    <a:solidFill>
                      <a:schemeClr val="accent1">
                        <a:alpha val="20000"/>
                      </a:schemeClr>
                    </a:solidFill>
                  </a:tcPr>
                </a:tc>
                <a:tc>
                  <a:txBody>
                    <a:bodyPr/>
                    <a:lstStyle/>
                    <a:p>
                      <a:pPr algn="ctr"/>
                      <a:r>
                        <a:rPr lang="en-US" sz="1400" b="1" dirty="0">
                          <a:solidFill>
                            <a:schemeClr val="tx1"/>
                          </a:solidFill>
                        </a:rPr>
                        <a:t>Linn County Conservation Board</a:t>
                      </a:r>
                    </a:p>
                  </a:txBody>
                  <a:tcPr anchor="ctr">
                    <a:solidFill>
                      <a:schemeClr val="accent1">
                        <a:alpha val="20000"/>
                      </a:schemeClr>
                    </a:solidFill>
                  </a:tcPr>
                </a:tc>
                <a:tc>
                  <a:txBody>
                    <a:bodyPr/>
                    <a:lstStyle/>
                    <a:p>
                      <a:pPr algn="ctr"/>
                      <a:r>
                        <a:rPr lang="en-US" sz="1400" b="1" dirty="0">
                          <a:solidFill>
                            <a:schemeClr val="tx1"/>
                          </a:solidFill>
                        </a:rPr>
                        <a:t>81</a:t>
                      </a:r>
                    </a:p>
                  </a:txBody>
                  <a:tcPr anchor="ctr">
                    <a:solidFill>
                      <a:schemeClr val="accent1">
                        <a:alpha val="20000"/>
                      </a:schemeClr>
                    </a:solidFill>
                  </a:tcPr>
                </a:tc>
                <a:tc>
                  <a:txBody>
                    <a:bodyPr/>
                    <a:lstStyle/>
                    <a:p>
                      <a:pPr algn="ctr"/>
                      <a:r>
                        <a:rPr lang="en-US" sz="1400" b="1" dirty="0">
                          <a:solidFill>
                            <a:schemeClr val="tx1"/>
                          </a:solidFill>
                        </a:rPr>
                        <a:t>$1,163,630</a:t>
                      </a:r>
                    </a:p>
                  </a:txBody>
                  <a:tcPr anchor="ctr">
                    <a:solidFill>
                      <a:schemeClr val="accent1">
                        <a:alpha val="20000"/>
                      </a:schemeClr>
                    </a:solidFill>
                  </a:tcPr>
                </a:tc>
                <a:tc>
                  <a:txBody>
                    <a:bodyPr/>
                    <a:lstStyle/>
                    <a:p>
                      <a:pPr algn="ctr"/>
                      <a:r>
                        <a:rPr lang="en-US" sz="1400" b="1" dirty="0">
                          <a:solidFill>
                            <a:schemeClr val="tx1"/>
                          </a:solidFill>
                        </a:rPr>
                        <a:t>$750,000</a:t>
                      </a:r>
                    </a:p>
                    <a:p>
                      <a:pPr algn="ctr"/>
                      <a:r>
                        <a:rPr lang="en-US" sz="1400" b="1" dirty="0">
                          <a:solidFill>
                            <a:schemeClr val="tx1"/>
                          </a:solidFill>
                        </a:rPr>
                        <a:t>(64%)</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Sioux Center Trail Extension</a:t>
                      </a:r>
                    </a:p>
                  </a:txBody>
                  <a:tcPr anchor="ctr">
                    <a:noFill/>
                  </a:tcPr>
                </a:tc>
                <a:tc>
                  <a:txBody>
                    <a:bodyPr/>
                    <a:lstStyle/>
                    <a:p>
                      <a:pPr algn="ctr"/>
                      <a:r>
                        <a:rPr lang="en-US" sz="1400" b="1" dirty="0">
                          <a:solidFill>
                            <a:schemeClr val="tx1"/>
                          </a:solidFill>
                        </a:rPr>
                        <a:t>Sioux Center</a:t>
                      </a:r>
                    </a:p>
                  </a:txBody>
                  <a:tcPr anchor="ctr">
                    <a:noFill/>
                  </a:tcPr>
                </a:tc>
                <a:tc>
                  <a:txBody>
                    <a:bodyPr/>
                    <a:lstStyle/>
                    <a:p>
                      <a:pPr algn="ctr"/>
                      <a:r>
                        <a:rPr lang="en-US" sz="1400" b="1" dirty="0">
                          <a:solidFill>
                            <a:schemeClr val="tx1"/>
                          </a:solidFill>
                        </a:rPr>
                        <a:t>80</a:t>
                      </a:r>
                    </a:p>
                  </a:txBody>
                  <a:tcPr anchor="ctr">
                    <a:noFill/>
                  </a:tcPr>
                </a:tc>
                <a:tc>
                  <a:txBody>
                    <a:bodyPr/>
                    <a:lstStyle/>
                    <a:p>
                      <a:pPr algn="ctr"/>
                      <a:r>
                        <a:rPr lang="en-US" sz="1400" b="1" dirty="0">
                          <a:solidFill>
                            <a:schemeClr val="tx1"/>
                          </a:solidFill>
                        </a:rPr>
                        <a:t>$936,728</a:t>
                      </a:r>
                    </a:p>
                  </a:txBody>
                  <a:tcPr anchor="ctr">
                    <a:noFill/>
                  </a:tcPr>
                </a:tc>
                <a:tc>
                  <a:txBody>
                    <a:bodyPr/>
                    <a:lstStyle/>
                    <a:p>
                      <a:pPr algn="ctr"/>
                      <a:r>
                        <a:rPr lang="en-US" sz="1400" b="1" dirty="0">
                          <a:solidFill>
                            <a:schemeClr val="tx1"/>
                          </a:solidFill>
                        </a:rPr>
                        <a:t>$561,728</a:t>
                      </a:r>
                    </a:p>
                    <a:p>
                      <a:pPr algn="ctr"/>
                      <a:r>
                        <a:rPr lang="en-US" sz="1400" b="1" dirty="0">
                          <a:solidFill>
                            <a:schemeClr val="tx1"/>
                          </a:solidFill>
                        </a:rPr>
                        <a:t>(60%)</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55th Street Trail </a:t>
                      </a:r>
                    </a:p>
                  </a:txBody>
                  <a:tcPr anchor="ctr">
                    <a:solidFill>
                      <a:schemeClr val="accent1">
                        <a:alpha val="20000"/>
                      </a:schemeClr>
                    </a:solidFill>
                  </a:tcPr>
                </a:tc>
                <a:tc>
                  <a:txBody>
                    <a:bodyPr/>
                    <a:lstStyle/>
                    <a:p>
                      <a:pPr algn="ctr"/>
                      <a:r>
                        <a:rPr lang="en-US" sz="1400" b="1" dirty="0">
                          <a:solidFill>
                            <a:schemeClr val="tx1"/>
                          </a:solidFill>
                        </a:rPr>
                        <a:t>Urbana</a:t>
                      </a:r>
                    </a:p>
                  </a:txBody>
                  <a:tcPr anchor="ctr">
                    <a:solidFill>
                      <a:schemeClr val="accent1">
                        <a:alpha val="20000"/>
                      </a:schemeClr>
                    </a:solidFill>
                  </a:tcPr>
                </a:tc>
                <a:tc>
                  <a:txBody>
                    <a:bodyPr/>
                    <a:lstStyle/>
                    <a:p>
                      <a:pPr algn="ctr"/>
                      <a:r>
                        <a:rPr lang="en-US" sz="1400" b="1" dirty="0">
                          <a:solidFill>
                            <a:schemeClr val="tx1"/>
                          </a:solidFill>
                        </a:rPr>
                        <a:t>76</a:t>
                      </a:r>
                    </a:p>
                  </a:txBody>
                  <a:tcPr anchor="ctr">
                    <a:solidFill>
                      <a:schemeClr val="accent1">
                        <a:alpha val="20000"/>
                      </a:schemeClr>
                    </a:solidFill>
                  </a:tcPr>
                </a:tc>
                <a:tc>
                  <a:txBody>
                    <a:bodyPr/>
                    <a:lstStyle/>
                    <a:p>
                      <a:pPr algn="ctr"/>
                      <a:r>
                        <a:rPr lang="en-US" sz="1400" b="1" dirty="0">
                          <a:solidFill>
                            <a:schemeClr val="tx1"/>
                          </a:solidFill>
                        </a:rPr>
                        <a:t>$1,623,000</a:t>
                      </a:r>
                    </a:p>
                  </a:txBody>
                  <a:tcPr anchor="ctr">
                    <a:solidFill>
                      <a:schemeClr val="accent1">
                        <a:alpha val="20000"/>
                      </a:schemeClr>
                    </a:solidFill>
                  </a:tcPr>
                </a:tc>
                <a:tc>
                  <a:txBody>
                    <a:bodyPr/>
                    <a:lstStyle/>
                    <a:p>
                      <a:pPr algn="ctr"/>
                      <a:r>
                        <a:rPr lang="en-US" sz="1400" b="1" dirty="0">
                          <a:solidFill>
                            <a:schemeClr val="tx1"/>
                          </a:solidFill>
                        </a:rPr>
                        <a:t>$1,080,000 (67%)</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Cedar View Trail Paving Project</a:t>
                      </a:r>
                    </a:p>
                  </a:txBody>
                  <a:tcPr anchor="ctr">
                    <a:noFill/>
                  </a:tcPr>
                </a:tc>
                <a:tc>
                  <a:txBody>
                    <a:bodyPr/>
                    <a:lstStyle/>
                    <a:p>
                      <a:pPr algn="ctr"/>
                      <a:r>
                        <a:rPr lang="en-US" sz="1400" b="1" dirty="0">
                          <a:solidFill>
                            <a:schemeClr val="tx1"/>
                          </a:solidFill>
                        </a:rPr>
                        <a:t>Jefferson County Conservation Board</a:t>
                      </a:r>
                    </a:p>
                  </a:txBody>
                  <a:tcPr anchor="ctr">
                    <a:noFill/>
                  </a:tcPr>
                </a:tc>
                <a:tc>
                  <a:txBody>
                    <a:bodyPr/>
                    <a:lstStyle/>
                    <a:p>
                      <a:pPr algn="ctr"/>
                      <a:r>
                        <a:rPr lang="en-US" sz="1400" b="1" dirty="0">
                          <a:solidFill>
                            <a:schemeClr val="tx1"/>
                          </a:solidFill>
                        </a:rPr>
                        <a:t>76</a:t>
                      </a:r>
                    </a:p>
                  </a:txBody>
                  <a:tcPr anchor="ctr">
                    <a:noFill/>
                  </a:tcPr>
                </a:tc>
                <a:tc>
                  <a:txBody>
                    <a:bodyPr/>
                    <a:lstStyle/>
                    <a:p>
                      <a:pPr algn="ctr"/>
                      <a:r>
                        <a:rPr lang="en-US" sz="1400" b="1" dirty="0">
                          <a:solidFill>
                            <a:schemeClr val="tx1"/>
                          </a:solidFill>
                        </a:rPr>
                        <a:t>$886,000</a:t>
                      </a:r>
                    </a:p>
                  </a:txBody>
                  <a:tcPr anchor="ctr">
                    <a:noFill/>
                  </a:tcPr>
                </a:tc>
                <a:tc>
                  <a:txBody>
                    <a:bodyPr/>
                    <a:lstStyle/>
                    <a:p>
                      <a:pPr algn="ctr"/>
                      <a:r>
                        <a:rPr lang="en-US" sz="1400" b="1" dirty="0">
                          <a:solidFill>
                            <a:schemeClr val="tx1"/>
                          </a:solidFill>
                        </a:rPr>
                        <a:t>$424,000</a:t>
                      </a:r>
                    </a:p>
                    <a:p>
                      <a:pPr algn="ctr"/>
                      <a:r>
                        <a:rPr lang="en-US" sz="1400" b="1" dirty="0">
                          <a:solidFill>
                            <a:schemeClr val="tx1"/>
                          </a:solidFill>
                        </a:rPr>
                        <a:t>(48%)</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Not Recommended for Award</a:t>
            </a:r>
          </a:p>
        </p:txBody>
      </p:sp>
      <p:sp>
        <p:nvSpPr>
          <p:cNvPr id="2" name="TextBox 1">
            <a:extLst>
              <a:ext uri="{FF2B5EF4-FFF2-40B4-BE49-F238E27FC236}">
                <a16:creationId xmlns:a16="http://schemas.microsoft.com/office/drawing/2014/main" id="{D95A2185-12D9-5B7B-FD33-7A1F9D45794E}"/>
              </a:ext>
            </a:extLst>
          </p:cNvPr>
          <p:cNvSpPr txBox="1"/>
          <p:nvPr/>
        </p:nvSpPr>
        <p:spPr>
          <a:xfrm>
            <a:off x="0" y="6163408"/>
            <a:ext cx="4890960" cy="276999"/>
          </a:xfrm>
          <a:prstGeom prst="rect">
            <a:avLst/>
          </a:prstGeom>
          <a:noFill/>
        </p:spPr>
        <p:txBody>
          <a:bodyPr wrap="square" rtlCol="0">
            <a:spAutoFit/>
          </a:bodyPr>
          <a:lstStyle/>
          <a:p>
            <a:r>
              <a:rPr lang="en-US" sz="1200" b="1" dirty="0">
                <a:solidFill>
                  <a:srgbClr val="03617A"/>
                </a:solidFill>
                <a:hlinkClick r:id="rId2" action="ppaction://hlinksldjump">
                  <a:extLst>
                    <a:ext uri="{A12FA001-AC4F-418D-AE19-62706E023703}">
                      <ahyp:hlinkClr xmlns:ahyp="http://schemas.microsoft.com/office/drawing/2018/hyperlinkcolor" val="tx"/>
                    </a:ext>
                  </a:extLst>
                </a:hlinkClick>
              </a:rPr>
              <a:t>Return to List of Applications Recommended</a:t>
            </a:r>
            <a:endParaRPr lang="en-US" sz="1200" b="1" dirty="0">
              <a:solidFill>
                <a:srgbClr val="03617A"/>
              </a:solidFill>
            </a:endParaRPr>
          </a:p>
        </p:txBody>
      </p:sp>
    </p:spTree>
    <p:extLst>
      <p:ext uri="{BB962C8B-B14F-4D97-AF65-F5344CB8AC3E}">
        <p14:creationId xmlns:p14="http://schemas.microsoft.com/office/powerpoint/2010/main" val="23032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21</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21</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148254949"/>
              </p:ext>
            </p:extLst>
          </p:nvPr>
        </p:nvGraphicFramePr>
        <p:xfrm>
          <a:off x="177696" y="1567496"/>
          <a:ext cx="8788608" cy="459591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chemeClr val="tx1"/>
                          </a:solidFill>
                        </a:rPr>
                        <a:t>Enterprise Drive Trail Phase 2</a:t>
                      </a:r>
                    </a:p>
                  </a:txBody>
                  <a:tcPr anchor="ctr">
                    <a:noFill/>
                  </a:tcPr>
                </a:tc>
                <a:tc>
                  <a:txBody>
                    <a:bodyPr/>
                    <a:lstStyle/>
                    <a:p>
                      <a:pPr algn="ctr"/>
                      <a:r>
                        <a:rPr lang="en-US" sz="1400" b="1" dirty="0">
                          <a:solidFill>
                            <a:schemeClr val="tx1"/>
                          </a:solidFill>
                        </a:rPr>
                        <a:t>Independence</a:t>
                      </a:r>
                    </a:p>
                  </a:txBody>
                  <a:tcPr anchor="ctr">
                    <a:noFill/>
                  </a:tcPr>
                </a:tc>
                <a:tc>
                  <a:txBody>
                    <a:bodyPr/>
                    <a:lstStyle/>
                    <a:p>
                      <a:pPr algn="ctr"/>
                      <a:r>
                        <a:rPr lang="en-US" sz="1400" b="1" dirty="0">
                          <a:solidFill>
                            <a:schemeClr val="tx1"/>
                          </a:solidFill>
                        </a:rPr>
                        <a:t>75</a:t>
                      </a:r>
                    </a:p>
                  </a:txBody>
                  <a:tcPr anchor="ctr">
                    <a:noFill/>
                  </a:tcPr>
                </a:tc>
                <a:tc>
                  <a:txBody>
                    <a:bodyPr/>
                    <a:lstStyle/>
                    <a:p>
                      <a:pPr algn="ctr"/>
                      <a:r>
                        <a:rPr lang="en-US" sz="1400" b="1" dirty="0">
                          <a:solidFill>
                            <a:schemeClr val="tx1"/>
                          </a:solidFill>
                        </a:rPr>
                        <a:t>$631,692</a:t>
                      </a:r>
                    </a:p>
                  </a:txBody>
                  <a:tcPr anchor="ctr">
                    <a:noFill/>
                  </a:tcPr>
                </a:tc>
                <a:tc>
                  <a:txBody>
                    <a:bodyPr/>
                    <a:lstStyle/>
                    <a:p>
                      <a:pPr algn="ctr"/>
                      <a:r>
                        <a:rPr lang="en-US" sz="1400" b="1" dirty="0">
                          <a:solidFill>
                            <a:schemeClr val="tx1"/>
                          </a:solidFill>
                        </a:rPr>
                        <a:t>$401,544 </a:t>
                      </a:r>
                    </a:p>
                    <a:p>
                      <a:pPr algn="ctr"/>
                      <a:r>
                        <a:rPr lang="en-US" sz="1400" b="1" dirty="0">
                          <a:solidFill>
                            <a:schemeClr val="tx1"/>
                          </a:solidFill>
                        </a:rPr>
                        <a:t>(64%)</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3927041213"/>
                  </a:ext>
                </a:extLst>
              </a:tr>
              <a:tr h="765470">
                <a:tc>
                  <a:txBody>
                    <a:bodyPr/>
                    <a:lstStyle/>
                    <a:p>
                      <a:pPr algn="ctr"/>
                      <a:r>
                        <a:rPr lang="en-US" sz="1400" b="1" dirty="0">
                          <a:solidFill>
                            <a:schemeClr val="tx1"/>
                          </a:solidFill>
                        </a:rPr>
                        <a:t>Chichaqua Valley Trail Relocation and Bridge Replacement</a:t>
                      </a:r>
                    </a:p>
                  </a:txBody>
                  <a:tcPr anchor="ctr">
                    <a:solidFill>
                      <a:schemeClr val="accent1">
                        <a:alpha val="20000"/>
                      </a:schemeClr>
                    </a:solidFill>
                  </a:tcPr>
                </a:tc>
                <a:tc>
                  <a:txBody>
                    <a:bodyPr/>
                    <a:lstStyle/>
                    <a:p>
                      <a:pPr algn="ctr"/>
                      <a:r>
                        <a:rPr lang="en-US" sz="1400" b="1" dirty="0">
                          <a:solidFill>
                            <a:schemeClr val="tx1"/>
                          </a:solidFill>
                        </a:rPr>
                        <a:t>Bondurant</a:t>
                      </a:r>
                    </a:p>
                  </a:txBody>
                  <a:tcPr anchor="ctr">
                    <a:solidFill>
                      <a:schemeClr val="accent1">
                        <a:alpha val="20000"/>
                      </a:schemeClr>
                    </a:solidFill>
                  </a:tcPr>
                </a:tc>
                <a:tc>
                  <a:txBody>
                    <a:bodyPr/>
                    <a:lstStyle/>
                    <a:p>
                      <a:pPr algn="ctr"/>
                      <a:r>
                        <a:rPr lang="en-US" sz="1400" b="1" dirty="0">
                          <a:solidFill>
                            <a:schemeClr val="tx1"/>
                          </a:solidFill>
                        </a:rPr>
                        <a:t>71</a:t>
                      </a:r>
                    </a:p>
                  </a:txBody>
                  <a:tcPr anchor="ctr">
                    <a:solidFill>
                      <a:schemeClr val="accent1">
                        <a:alpha val="20000"/>
                      </a:schemeClr>
                    </a:solidFill>
                  </a:tcPr>
                </a:tc>
                <a:tc>
                  <a:txBody>
                    <a:bodyPr/>
                    <a:lstStyle/>
                    <a:p>
                      <a:pPr algn="ctr"/>
                      <a:r>
                        <a:rPr lang="en-US" sz="1400" b="1" dirty="0">
                          <a:solidFill>
                            <a:schemeClr val="tx1"/>
                          </a:solidFill>
                        </a:rPr>
                        <a:t>$876,000</a:t>
                      </a:r>
                    </a:p>
                  </a:txBody>
                  <a:tcPr anchor="ctr">
                    <a:solidFill>
                      <a:schemeClr val="accent1">
                        <a:alpha val="20000"/>
                      </a:schemeClr>
                    </a:solidFill>
                  </a:tcPr>
                </a:tc>
                <a:tc>
                  <a:txBody>
                    <a:bodyPr/>
                    <a:lstStyle/>
                    <a:p>
                      <a:pPr algn="ctr"/>
                      <a:r>
                        <a:rPr lang="en-US" sz="1400" b="1" dirty="0">
                          <a:solidFill>
                            <a:schemeClr val="tx1"/>
                          </a:solidFill>
                        </a:rPr>
                        <a:t>$250,000 </a:t>
                      </a:r>
                    </a:p>
                    <a:p>
                      <a:pPr algn="ctr"/>
                      <a:r>
                        <a:rPr lang="en-US" sz="1400" b="1" dirty="0">
                          <a:solidFill>
                            <a:schemeClr val="tx1"/>
                          </a:solidFill>
                        </a:rPr>
                        <a:t>(29%)</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1006800120"/>
                  </a:ext>
                </a:extLst>
              </a:tr>
              <a:tr h="542208">
                <a:tc>
                  <a:txBody>
                    <a:bodyPr/>
                    <a:lstStyle/>
                    <a:p>
                      <a:pPr algn="ctr"/>
                      <a:r>
                        <a:rPr lang="en-US" sz="1400" b="1" dirty="0">
                          <a:solidFill>
                            <a:schemeClr val="tx1"/>
                          </a:solidFill>
                        </a:rPr>
                        <a:t>Edgington Park Trail Restoration</a:t>
                      </a:r>
                    </a:p>
                  </a:txBody>
                  <a:tcPr anchor="ctr">
                    <a:noFill/>
                  </a:tcPr>
                </a:tc>
                <a:tc>
                  <a:txBody>
                    <a:bodyPr/>
                    <a:lstStyle/>
                    <a:p>
                      <a:pPr algn="ctr"/>
                      <a:r>
                        <a:rPr lang="en-US" sz="1400" b="1" dirty="0">
                          <a:solidFill>
                            <a:schemeClr val="tx1"/>
                          </a:solidFill>
                        </a:rPr>
                        <a:t>Avoca</a:t>
                      </a:r>
                    </a:p>
                  </a:txBody>
                  <a:tcPr anchor="ctr">
                    <a:noFill/>
                  </a:tcPr>
                </a:tc>
                <a:tc>
                  <a:txBody>
                    <a:bodyPr/>
                    <a:lstStyle/>
                    <a:p>
                      <a:pPr algn="ctr"/>
                      <a:r>
                        <a:rPr lang="en-US" sz="1400" b="1" dirty="0">
                          <a:solidFill>
                            <a:schemeClr val="tx1"/>
                          </a:solidFill>
                        </a:rPr>
                        <a:t>71</a:t>
                      </a:r>
                    </a:p>
                  </a:txBody>
                  <a:tcPr anchor="ctr">
                    <a:noFill/>
                  </a:tcPr>
                </a:tc>
                <a:tc>
                  <a:txBody>
                    <a:bodyPr/>
                    <a:lstStyle/>
                    <a:p>
                      <a:pPr algn="ctr"/>
                      <a:r>
                        <a:rPr lang="en-US" sz="1400" b="1" dirty="0">
                          <a:solidFill>
                            <a:schemeClr val="tx1"/>
                          </a:solidFill>
                        </a:rPr>
                        <a:t>$529,000</a:t>
                      </a:r>
                    </a:p>
                  </a:txBody>
                  <a:tcPr anchor="ctr">
                    <a:noFill/>
                  </a:tcPr>
                </a:tc>
                <a:tc>
                  <a:txBody>
                    <a:bodyPr/>
                    <a:lstStyle/>
                    <a:p>
                      <a:pPr algn="ctr"/>
                      <a:r>
                        <a:rPr lang="en-US" sz="1400" b="1" dirty="0">
                          <a:solidFill>
                            <a:schemeClr val="tx1"/>
                          </a:solidFill>
                        </a:rPr>
                        <a:t>$394,000 </a:t>
                      </a:r>
                    </a:p>
                    <a:p>
                      <a:pPr algn="ctr"/>
                      <a:r>
                        <a:rPr lang="en-US" sz="1400" b="1" dirty="0">
                          <a:solidFill>
                            <a:schemeClr val="tx1"/>
                          </a:solidFill>
                        </a:rPr>
                        <a:t>(74%)</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a:solidFill>
                            <a:schemeClr val="tx1"/>
                          </a:solidFill>
                        </a:rPr>
                        <a:t>Raccoon River Valley Trail Resurfacing</a:t>
                      </a:r>
                    </a:p>
                  </a:txBody>
                  <a:tcPr anchor="ctr">
                    <a:solidFill>
                      <a:schemeClr val="accent1">
                        <a:alpha val="20000"/>
                      </a:schemeClr>
                    </a:solidFill>
                  </a:tcPr>
                </a:tc>
                <a:tc>
                  <a:txBody>
                    <a:bodyPr/>
                    <a:lstStyle/>
                    <a:p>
                      <a:pPr algn="ctr"/>
                      <a:r>
                        <a:rPr lang="en-US" sz="1400" b="1" dirty="0">
                          <a:solidFill>
                            <a:schemeClr val="tx1"/>
                          </a:solidFill>
                        </a:rPr>
                        <a:t>Guthrie County Conservation Board</a:t>
                      </a:r>
                    </a:p>
                  </a:txBody>
                  <a:tcPr anchor="ctr">
                    <a:solidFill>
                      <a:schemeClr val="accent1">
                        <a:alpha val="20000"/>
                      </a:schemeClr>
                    </a:solidFill>
                  </a:tcPr>
                </a:tc>
                <a:tc>
                  <a:txBody>
                    <a:bodyPr/>
                    <a:lstStyle/>
                    <a:p>
                      <a:pPr algn="ctr"/>
                      <a:r>
                        <a:rPr lang="en-US" sz="1400" b="1" dirty="0">
                          <a:solidFill>
                            <a:schemeClr val="tx1"/>
                          </a:solidFill>
                        </a:rPr>
                        <a:t>69</a:t>
                      </a:r>
                    </a:p>
                  </a:txBody>
                  <a:tcPr anchor="ctr">
                    <a:solidFill>
                      <a:schemeClr val="accent1">
                        <a:alpha val="20000"/>
                      </a:schemeClr>
                    </a:solidFill>
                  </a:tcPr>
                </a:tc>
                <a:tc>
                  <a:txBody>
                    <a:bodyPr/>
                    <a:lstStyle/>
                    <a:p>
                      <a:pPr algn="ctr"/>
                      <a:r>
                        <a:rPr lang="en-US" sz="1400" b="1" dirty="0">
                          <a:solidFill>
                            <a:schemeClr val="tx1"/>
                          </a:solidFill>
                        </a:rPr>
                        <a:t>$4,888,567</a:t>
                      </a:r>
                    </a:p>
                  </a:txBody>
                  <a:tcPr anchor="ctr">
                    <a:solidFill>
                      <a:schemeClr val="accent1">
                        <a:alpha val="20000"/>
                      </a:schemeClr>
                    </a:solidFill>
                  </a:tcPr>
                </a:tc>
                <a:tc>
                  <a:txBody>
                    <a:bodyPr/>
                    <a:lstStyle/>
                    <a:p>
                      <a:pPr algn="ctr"/>
                      <a:r>
                        <a:rPr lang="en-US" sz="1400" b="1" dirty="0">
                          <a:solidFill>
                            <a:schemeClr val="tx1"/>
                          </a:solidFill>
                        </a:rPr>
                        <a:t>$3,556,567 (73%)</a:t>
                      </a:r>
                    </a:p>
                  </a:txBody>
                  <a:tcPr anchor="ctr">
                    <a:solidFill>
                      <a:schemeClr val="accent1">
                        <a:alpha val="20000"/>
                      </a:schemeClr>
                    </a:solidFill>
                  </a:tcPr>
                </a:tc>
                <a:tc>
                  <a:txBody>
                    <a:bodyPr/>
                    <a:lstStyle/>
                    <a:p>
                      <a:pPr algn="ctr"/>
                      <a:r>
                        <a:rPr lang="en-US" sz="1400" b="1" dirty="0">
                          <a:solidFill>
                            <a:schemeClr val="tx1"/>
                          </a:solidFill>
                        </a:rPr>
                        <a:t>$0</a:t>
                      </a:r>
                    </a:p>
                  </a:txBody>
                  <a:tcPr anchor="ctr">
                    <a:solidFill>
                      <a:schemeClr val="accent1">
                        <a:alpha val="20000"/>
                      </a:schemeClr>
                    </a:solidFill>
                  </a:tcPr>
                </a:tc>
                <a:extLst>
                  <a:ext uri="{0D108BD9-81ED-4DB2-BD59-A6C34878D82A}">
                    <a16:rowId xmlns:a16="http://schemas.microsoft.com/office/drawing/2014/main" val="310880548"/>
                  </a:ext>
                </a:extLst>
              </a:tr>
              <a:tr h="720970">
                <a:tc>
                  <a:txBody>
                    <a:bodyPr/>
                    <a:lstStyle/>
                    <a:p>
                      <a:pPr algn="ctr"/>
                      <a:r>
                        <a:rPr lang="en-US" sz="1400" b="1" dirty="0">
                          <a:solidFill>
                            <a:schemeClr val="tx1"/>
                          </a:solidFill>
                        </a:rPr>
                        <a:t>St. Ansgar Trail Connection</a:t>
                      </a:r>
                    </a:p>
                  </a:txBody>
                  <a:tcPr anchor="ctr">
                    <a:noFill/>
                  </a:tcPr>
                </a:tc>
                <a:tc>
                  <a:txBody>
                    <a:bodyPr/>
                    <a:lstStyle/>
                    <a:p>
                      <a:pPr algn="ctr"/>
                      <a:r>
                        <a:rPr lang="en-US" sz="1400" b="1" dirty="0">
                          <a:solidFill>
                            <a:schemeClr val="tx1"/>
                          </a:solidFill>
                        </a:rPr>
                        <a:t>St. Ansgar</a:t>
                      </a:r>
                    </a:p>
                  </a:txBody>
                  <a:tcPr anchor="ctr">
                    <a:noFill/>
                  </a:tcPr>
                </a:tc>
                <a:tc>
                  <a:txBody>
                    <a:bodyPr/>
                    <a:lstStyle/>
                    <a:p>
                      <a:pPr algn="ctr"/>
                      <a:r>
                        <a:rPr lang="en-US" sz="1400" b="1" dirty="0">
                          <a:solidFill>
                            <a:schemeClr val="tx1"/>
                          </a:solidFill>
                        </a:rPr>
                        <a:t>68</a:t>
                      </a:r>
                    </a:p>
                  </a:txBody>
                  <a:tcPr anchor="ctr">
                    <a:noFill/>
                  </a:tcPr>
                </a:tc>
                <a:tc>
                  <a:txBody>
                    <a:bodyPr/>
                    <a:lstStyle/>
                    <a:p>
                      <a:pPr algn="ctr"/>
                      <a:r>
                        <a:rPr lang="en-US" sz="1400" b="1" dirty="0">
                          <a:solidFill>
                            <a:schemeClr val="tx1"/>
                          </a:solidFill>
                        </a:rPr>
                        <a:t>$316,770</a:t>
                      </a:r>
                    </a:p>
                  </a:txBody>
                  <a:tcPr anchor="ctr">
                    <a:noFill/>
                  </a:tcPr>
                </a:tc>
                <a:tc>
                  <a:txBody>
                    <a:bodyPr/>
                    <a:lstStyle/>
                    <a:p>
                      <a:pPr algn="ctr"/>
                      <a:r>
                        <a:rPr lang="en-US" sz="1400" b="1" dirty="0">
                          <a:solidFill>
                            <a:schemeClr val="tx1"/>
                          </a:solidFill>
                        </a:rPr>
                        <a:t>$25,000 </a:t>
                      </a:r>
                    </a:p>
                    <a:p>
                      <a:pPr algn="ctr"/>
                      <a:r>
                        <a:rPr lang="en-US" sz="1400" b="1" dirty="0">
                          <a:solidFill>
                            <a:schemeClr val="tx1"/>
                          </a:solidFill>
                        </a:rPr>
                        <a:t>(8%)</a:t>
                      </a:r>
                    </a:p>
                  </a:txBody>
                  <a:tcPr anchor="ctr">
                    <a:noFill/>
                  </a:tcPr>
                </a:tc>
                <a:tc>
                  <a:txBody>
                    <a:bodyPr/>
                    <a:lstStyle/>
                    <a:p>
                      <a:pPr algn="ctr"/>
                      <a:r>
                        <a:rPr lang="en-US" sz="1400" b="1" dirty="0">
                          <a:solidFill>
                            <a:schemeClr val="tx1"/>
                          </a:solidFill>
                        </a:rPr>
                        <a:t>$0</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Not Recommended for Award</a:t>
            </a:r>
          </a:p>
        </p:txBody>
      </p:sp>
      <p:sp>
        <p:nvSpPr>
          <p:cNvPr id="2" name="TextBox 1">
            <a:extLst>
              <a:ext uri="{FF2B5EF4-FFF2-40B4-BE49-F238E27FC236}">
                <a16:creationId xmlns:a16="http://schemas.microsoft.com/office/drawing/2014/main" id="{D95A2185-12D9-5B7B-FD33-7A1F9D45794E}"/>
              </a:ext>
            </a:extLst>
          </p:cNvPr>
          <p:cNvSpPr txBox="1"/>
          <p:nvPr/>
        </p:nvSpPr>
        <p:spPr>
          <a:xfrm>
            <a:off x="0" y="6163408"/>
            <a:ext cx="4890960" cy="276999"/>
          </a:xfrm>
          <a:prstGeom prst="rect">
            <a:avLst/>
          </a:prstGeom>
          <a:noFill/>
        </p:spPr>
        <p:txBody>
          <a:bodyPr wrap="square" rtlCol="0">
            <a:spAutoFit/>
          </a:bodyPr>
          <a:lstStyle/>
          <a:p>
            <a:r>
              <a:rPr lang="en-US" sz="1200" b="1" dirty="0">
                <a:solidFill>
                  <a:srgbClr val="03617A"/>
                </a:solidFill>
                <a:hlinkClick r:id="rId2" action="ppaction://hlinksldjump">
                  <a:extLst>
                    <a:ext uri="{A12FA001-AC4F-418D-AE19-62706E023703}">
                      <ahyp:hlinkClr xmlns:ahyp="http://schemas.microsoft.com/office/drawing/2018/hyperlinkcolor" val="tx"/>
                    </a:ext>
                  </a:extLst>
                </a:hlinkClick>
              </a:rPr>
              <a:t>Return to List of Applications Recommended</a:t>
            </a:r>
            <a:endParaRPr lang="en-US" sz="1200" b="1" dirty="0">
              <a:solidFill>
                <a:srgbClr val="03617A"/>
              </a:solidFill>
            </a:endParaRPr>
          </a:p>
        </p:txBody>
      </p:sp>
    </p:spTree>
    <p:extLst>
      <p:ext uri="{BB962C8B-B14F-4D97-AF65-F5344CB8AC3E}">
        <p14:creationId xmlns:p14="http://schemas.microsoft.com/office/powerpoint/2010/main" val="404441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303335" y="1034201"/>
            <a:ext cx="8451606" cy="383937"/>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Project Evaluation Criteria</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3338589040"/>
              </p:ext>
            </p:extLst>
          </p:nvPr>
        </p:nvGraphicFramePr>
        <p:xfrm>
          <a:off x="360485" y="1486240"/>
          <a:ext cx="8394456" cy="3729081"/>
        </p:xfrm>
        <a:graphic>
          <a:graphicData uri="http://schemas.openxmlformats.org/drawingml/2006/table">
            <a:tbl>
              <a:tblPr firstRow="1" bandRow="1">
                <a:tableStyleId>{3B4B98B0-60AC-42C2-AFA5-B58CD77FA1E5}</a:tableStyleId>
              </a:tblPr>
              <a:tblGrid>
                <a:gridCol w="7221291">
                  <a:extLst>
                    <a:ext uri="{9D8B030D-6E8A-4147-A177-3AD203B41FA5}">
                      <a16:colId xmlns:a16="http://schemas.microsoft.com/office/drawing/2014/main" val="72594445"/>
                    </a:ext>
                  </a:extLst>
                </a:gridCol>
                <a:gridCol w="1173165">
                  <a:extLst>
                    <a:ext uri="{9D8B030D-6E8A-4147-A177-3AD203B41FA5}">
                      <a16:colId xmlns:a16="http://schemas.microsoft.com/office/drawing/2014/main" val="1421192905"/>
                    </a:ext>
                  </a:extLst>
                </a:gridCol>
              </a:tblGrid>
              <a:tr h="272153">
                <a:tc>
                  <a:txBody>
                    <a:bodyPr/>
                    <a:lstStyle/>
                    <a:p>
                      <a:pPr algn="l"/>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Criteria</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a:txBody>
                    <a:bodyPr/>
                    <a:lstStyle/>
                    <a:p>
                      <a:pPr algn="ctr"/>
                      <a:r>
                        <a:rPr lang="en-US" sz="1800" dirty="0">
                          <a:solidFill>
                            <a:schemeClr val="bg1"/>
                          </a:solidFill>
                          <a:latin typeface="PT Sans" panose="020B0503020203090204" pitchFamily="34" charset="0"/>
                          <a:ea typeface="PT Sans" panose="020B0503020203090204" pitchFamily="34" charset="0"/>
                          <a:cs typeface="Calibri" panose="020F0502020204030204" pitchFamily="34" charset="0"/>
                        </a:rPr>
                        <a:t>Points</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extLst>
                  <a:ext uri="{0D108BD9-81ED-4DB2-BD59-A6C34878D82A}">
                    <a16:rowId xmlns:a16="http://schemas.microsoft.com/office/drawing/2014/main" val="4124941053"/>
                  </a:ext>
                </a:extLst>
              </a:tr>
              <a:tr h="351283">
                <a:tc>
                  <a:txBody>
                    <a:bodyPr/>
                    <a:lstStyle/>
                    <a:p>
                      <a:r>
                        <a:rPr lang="en-US" sz="1800" b="0" dirty="0">
                          <a:solidFill>
                            <a:schemeClr val="tx1"/>
                          </a:solidFill>
                          <a:latin typeface="+mn-lt"/>
                          <a:ea typeface="PT Sans" panose="020B0503020203090204" pitchFamily="34" charset="0"/>
                        </a:rPr>
                        <a:t>Need in terms of population to be served and existing trails in the area</a:t>
                      </a:r>
                      <a:endParaRPr lang="en-US" sz="1800" b="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25</a:t>
                      </a: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21588815"/>
                  </a:ext>
                </a:extLst>
              </a:tr>
              <a:tr h="347297">
                <a:tc>
                  <a:txBody>
                    <a:bodyPr/>
                    <a:lstStyle/>
                    <a:p>
                      <a:pPr marL="0" algn="l" defTabSz="685812" rtl="0" eaLnBrk="1" latinLnBrk="0" hangingPunct="1"/>
                      <a:r>
                        <a:rPr lang="en-US" sz="1800" b="0" kern="1200" dirty="0">
                          <a:solidFill>
                            <a:schemeClr val="tx1"/>
                          </a:solidFill>
                          <a:latin typeface="+mn-lt"/>
                          <a:ea typeface="PT Sans" panose="020B0503020203090204" pitchFamily="34" charset="0"/>
                          <a:cs typeface="+mn-cs"/>
                        </a:rPr>
                        <a:t>Compatibility with local, areawide, regional or statewide plans</a:t>
                      </a:r>
                    </a:p>
                  </a:txBody>
                  <a:tcPr marL="68580" marR="68580" marT="34290" marB="34290">
                    <a:lnT>
                      <a:noFill/>
                    </a:lnT>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15</a:t>
                      </a:r>
                    </a:p>
                  </a:txBody>
                  <a:tcPr marL="68580" marR="68580" marT="34290" marB="34290">
                    <a:lnT>
                      <a:noFill/>
                    </a:lnT>
                  </a:tcPr>
                </a:tc>
                <a:extLst>
                  <a:ext uri="{0D108BD9-81ED-4DB2-BD59-A6C34878D82A}">
                    <a16:rowId xmlns:a16="http://schemas.microsoft.com/office/drawing/2014/main" val="3634561679"/>
                  </a:ext>
                </a:extLst>
              </a:tr>
              <a:tr h="350863">
                <a:tc>
                  <a:txBody>
                    <a:bodyPr/>
                    <a:lstStyle/>
                    <a:p>
                      <a:pPr algn="l"/>
                      <a:r>
                        <a:rPr lang="en-US" sz="1800" dirty="0"/>
                        <a:t>Benefits of multiple uses and recreational opportunities</a:t>
                      </a:r>
                      <a:endParaRPr lang="en-US" sz="1800" dirty="0">
                        <a:latin typeface="+mn-lt"/>
                        <a:cs typeface="Calibri" panose="020F0502020204030204" pitchFamily="34" charset="0"/>
                      </a:endParaRPr>
                    </a:p>
                  </a:txBody>
                  <a:tcPr marL="68580" marR="68580" marT="34290" marB="34290">
                    <a:solidFill>
                      <a:schemeClr val="accent1">
                        <a:lumMod val="20000"/>
                        <a:lumOff val="80000"/>
                      </a:schemeClr>
                    </a:solidFill>
                  </a:tcPr>
                </a:tc>
                <a:tc>
                  <a:txBody>
                    <a:bodyPr/>
                    <a:lstStyle/>
                    <a:p>
                      <a:pPr algn="ctr"/>
                      <a:r>
                        <a:rPr lang="en-US" sz="1800" b="1" kern="1200" dirty="0">
                          <a:solidFill>
                            <a:schemeClr val="tx1"/>
                          </a:solidFill>
                          <a:latin typeface="+mn-lt"/>
                          <a:ea typeface="PT Sans" panose="020B0503020203090204" pitchFamily="34" charset="0"/>
                          <a:cs typeface="+mn-cs"/>
                        </a:rPr>
                        <a:t>20</a:t>
                      </a:r>
                    </a:p>
                  </a:txBody>
                  <a:tcPr marL="68580" marR="68580" marT="34290" marB="34290">
                    <a:solidFill>
                      <a:schemeClr val="accent1">
                        <a:lumMod val="20000"/>
                        <a:lumOff val="80000"/>
                      </a:schemeClr>
                    </a:solidFill>
                  </a:tcPr>
                </a:tc>
                <a:extLst>
                  <a:ext uri="{0D108BD9-81ED-4DB2-BD59-A6C34878D82A}">
                    <a16:rowId xmlns:a16="http://schemas.microsoft.com/office/drawing/2014/main" val="600749222"/>
                  </a:ext>
                </a:extLst>
              </a:tr>
              <a:tr h="384274">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Quality of the site</a:t>
                      </a:r>
                      <a:endParaRPr lang="en-US" sz="1800" b="1" kern="1200" dirty="0">
                        <a:solidFill>
                          <a:schemeClr val="bg1"/>
                        </a:solidFill>
                        <a:latin typeface="+mn-lt"/>
                        <a:ea typeface="PT Sans" panose="020B0503020203090204" pitchFamily="34" charset="0"/>
                        <a:cs typeface="Calibri" panose="020F0502020204030204" pitchFamily="34" charset="0"/>
                      </a:endParaRPr>
                    </a:p>
                  </a:txBody>
                  <a:tcPr marL="68580" marR="68580" marT="34290" marB="34290">
                    <a:noFill/>
                  </a:tcPr>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25</a:t>
                      </a:r>
                    </a:p>
                  </a:txBody>
                  <a:tcPr marL="68580" marR="68580" marT="34290" marB="34290">
                    <a:noFill/>
                  </a:tcPr>
                </a:tc>
                <a:extLst>
                  <a:ext uri="{0D108BD9-81ED-4DB2-BD59-A6C34878D82A}">
                    <a16:rowId xmlns:a16="http://schemas.microsoft.com/office/drawing/2014/main" val="386794480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Economic benefits to the local area</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10</a:t>
                      </a:r>
                      <a:endParaRPr lang="en-US" sz="1800" b="0" kern="1200" dirty="0">
                        <a:solidFill>
                          <a:schemeClr val="tx1"/>
                        </a:solidFill>
                        <a:latin typeface="+mn-lt"/>
                        <a:ea typeface="PT Sans" panose="020B0503020203090204" pitchFamily="34" charset="0"/>
                        <a:cs typeface="+mn-cs"/>
                      </a:endParaRPr>
                    </a:p>
                  </a:txBody>
                  <a:tcPr marL="68580" marR="68580" marT="34290" marB="34290"/>
                </a:tc>
                <a:extLst>
                  <a:ext uri="{0D108BD9-81ED-4DB2-BD59-A6C34878D82A}">
                    <a16:rowId xmlns:a16="http://schemas.microsoft.com/office/drawing/2014/main" val="443468655"/>
                  </a:ext>
                </a:extLst>
              </a:tr>
              <a:tr h="148007">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Special facilities for disabled users</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5</a:t>
                      </a:r>
                      <a:endParaRPr lang="en-US" sz="1800" b="0" kern="1200" dirty="0">
                        <a:solidFill>
                          <a:schemeClr val="tx1"/>
                        </a:solidFill>
                        <a:latin typeface="+mn-lt"/>
                        <a:ea typeface="PT Sans" panose="020B0503020203090204" pitchFamily="34" charset="0"/>
                        <a:cs typeface="+mn-cs"/>
                      </a:endParaRPr>
                    </a:p>
                  </a:txBody>
                  <a:tcPr marL="68580" marR="68580" marT="34290" marB="34290"/>
                </a:tc>
                <a:extLst>
                  <a:ext uri="{0D108BD9-81ED-4DB2-BD59-A6C34878D82A}">
                    <a16:rowId xmlns:a16="http://schemas.microsoft.com/office/drawing/2014/main" val="66742639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PT Sans" panose="020B0503020203090204" pitchFamily="34" charset="0"/>
                          <a:cs typeface="+mn-cs"/>
                        </a:rPr>
                        <a:t>Project is “shovel ready” and will be completed by 6/30/2026</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25</a:t>
                      </a:r>
                      <a:endParaRPr lang="en-US" sz="1800" b="0" dirty="0">
                        <a:solidFill>
                          <a:schemeClr val="tx1"/>
                        </a:solidFill>
                        <a:latin typeface="+mn-lt"/>
                      </a:endParaRPr>
                    </a:p>
                  </a:txBody>
                  <a:tcPr marL="68580" marR="68580" marT="34290" marB="34290"/>
                </a:tc>
                <a:extLst>
                  <a:ext uri="{0D108BD9-81ED-4DB2-BD59-A6C34878D82A}">
                    <a16:rowId xmlns:a16="http://schemas.microsoft.com/office/drawing/2014/main" val="2147911471"/>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dirty="0"/>
                        <a:t>Projects with cash match</a:t>
                      </a:r>
                      <a:endParaRPr lang="en-US" sz="1800" b="0" kern="1200" dirty="0">
                        <a:solidFill>
                          <a:schemeClr val="tx1"/>
                        </a:solidFill>
                        <a:latin typeface="+mn-lt"/>
                        <a:ea typeface="PT Sans" panose="020B0503020203090204" pitchFamily="34" charset="0"/>
                        <a:cs typeface="+mn-cs"/>
                      </a:endParaRP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5</a:t>
                      </a:r>
                      <a:endParaRPr lang="en-US" sz="1800" b="0" dirty="0">
                        <a:solidFill>
                          <a:schemeClr val="tx1"/>
                        </a:solidFill>
                        <a:latin typeface="+mn-lt"/>
                      </a:endParaRPr>
                    </a:p>
                  </a:txBody>
                  <a:tcPr marL="68580" marR="68580" marT="34290" marB="34290"/>
                </a:tc>
                <a:extLst>
                  <a:ext uri="{0D108BD9-81ED-4DB2-BD59-A6C34878D82A}">
                    <a16:rowId xmlns:a16="http://schemas.microsoft.com/office/drawing/2014/main" val="220118701"/>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PT Sans" panose="020B0503020203090204" pitchFamily="34" charset="0"/>
                          <a:cs typeface="+mn-cs"/>
                        </a:rPr>
                        <a:t>MAXIMUM POINTS</a:t>
                      </a:r>
                    </a:p>
                  </a:txBody>
                  <a:tcPr marL="68580" marR="68580" marT="34290" marB="34290"/>
                </a:tc>
                <a:tc>
                  <a:txBody>
                    <a:bodyPr/>
                    <a:lstStyle/>
                    <a:p>
                      <a:pPr marL="0" marR="0" lvl="0" indent="0" algn="ctr" defTabSz="685812"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130</a:t>
                      </a:r>
                    </a:p>
                  </a:txBody>
                  <a:tcPr marL="68580" marR="68580" marT="34290" marB="34290"/>
                </a:tc>
                <a:extLst>
                  <a:ext uri="{0D108BD9-81ED-4DB2-BD59-A6C34878D82A}">
                    <a16:rowId xmlns:a16="http://schemas.microsoft.com/office/drawing/2014/main" val="526874347"/>
                  </a:ext>
                </a:extLst>
              </a:tr>
            </a:tbl>
          </a:graphicData>
        </a:graphic>
      </p:graphicFrame>
    </p:spTree>
    <p:extLst>
      <p:ext uri="{BB962C8B-B14F-4D97-AF65-F5344CB8AC3E}">
        <p14:creationId xmlns:p14="http://schemas.microsoft.com/office/powerpoint/2010/main" val="258830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82A4084A-B9E3-833B-EE58-A512C6FA06F8}"/>
              </a:ext>
            </a:extLst>
          </p:cNvPr>
          <p:cNvSpPr txBox="1">
            <a:spLocks noChangeArrowheads="1"/>
          </p:cNvSpPr>
          <p:nvPr/>
        </p:nvSpPr>
        <p:spPr bwMode="auto">
          <a:xfrm>
            <a:off x="553915" y="949735"/>
            <a:ext cx="7886700" cy="993775"/>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Available Funding and Application Summary</a:t>
            </a:r>
          </a:p>
        </p:txBody>
      </p:sp>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4</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2" name="Table 9">
            <a:extLst>
              <a:ext uri="{FF2B5EF4-FFF2-40B4-BE49-F238E27FC236}">
                <a16:creationId xmlns:a16="http://schemas.microsoft.com/office/drawing/2014/main" id="{A8E47618-1A78-BAC1-101A-419D3ACE73B2}"/>
              </a:ext>
            </a:extLst>
          </p:cNvPr>
          <p:cNvGraphicFramePr>
            <a:graphicFrameLocks/>
          </p:cNvGraphicFramePr>
          <p:nvPr>
            <p:extLst>
              <p:ext uri="{D42A27DB-BD31-4B8C-83A1-F6EECF244321}">
                <p14:modId xmlns:p14="http://schemas.microsoft.com/office/powerpoint/2010/main" val="1260259350"/>
              </p:ext>
            </p:extLst>
          </p:nvPr>
        </p:nvGraphicFramePr>
        <p:xfrm>
          <a:off x="629574" y="1943510"/>
          <a:ext cx="7551670" cy="3713248"/>
        </p:xfrm>
        <a:graphic>
          <a:graphicData uri="http://schemas.openxmlformats.org/drawingml/2006/table">
            <a:tbl>
              <a:tblPr firstRow="1" bandRow="1">
                <a:tableStyleId>{3B4B98B0-60AC-42C2-AFA5-B58CD77FA1E5}</a:tableStyleId>
              </a:tblPr>
              <a:tblGrid>
                <a:gridCol w="3775835">
                  <a:extLst>
                    <a:ext uri="{9D8B030D-6E8A-4147-A177-3AD203B41FA5}">
                      <a16:colId xmlns:a16="http://schemas.microsoft.com/office/drawing/2014/main" val="72594445"/>
                    </a:ext>
                  </a:extLst>
                </a:gridCol>
                <a:gridCol w="3775835">
                  <a:extLst>
                    <a:ext uri="{9D8B030D-6E8A-4147-A177-3AD203B41FA5}">
                      <a16:colId xmlns:a16="http://schemas.microsoft.com/office/drawing/2014/main" val="484604426"/>
                    </a:ext>
                  </a:extLst>
                </a:gridCol>
              </a:tblGrid>
              <a:tr h="402391">
                <a:tc gridSpan="2">
                  <a:txBody>
                    <a:bodyPr/>
                    <a:lstStyle/>
                    <a:p>
                      <a:pPr algn="l"/>
                      <a:r>
                        <a:rPr lang="en-US" sz="2400" dirty="0">
                          <a:solidFill>
                            <a:schemeClr val="bg1"/>
                          </a:solidFill>
                          <a:latin typeface="PT Sans" panose="020B0503020203090204" pitchFamily="34" charset="0"/>
                          <a:ea typeface="PT Sans" panose="020B0503020203090204" pitchFamily="34" charset="0"/>
                          <a:cs typeface="Calibri" panose="020F0502020204030204" pitchFamily="34" charset="0"/>
                        </a:rPr>
                        <a:t>Available Funding:</a:t>
                      </a: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03617A"/>
                    </a:solidFill>
                  </a:tcPr>
                </a:tc>
                <a:tc hMerge="1">
                  <a:txBody>
                    <a:bodyPr/>
                    <a:lstStyle/>
                    <a:p>
                      <a:pPr algn="ctr"/>
                      <a:r>
                        <a:rPr lang="en-US" sz="1100" dirty="0">
                          <a:solidFill>
                            <a:schemeClr val="tx1"/>
                          </a:solidFill>
                          <a:latin typeface="Calibri" panose="020F0502020204030204" pitchFamily="34" charset="0"/>
                          <a:cs typeface="Calibri" panose="020F0502020204030204" pitchFamily="34" charset="0"/>
                        </a:rPr>
                        <a:t>Column 2</a:t>
                      </a:r>
                    </a:p>
                  </a:txBody>
                  <a:tcPr marL="68580" marR="68580" marT="34290" marB="34290" anchor="ctr">
                    <a:lnL>
                      <a:noFill/>
                    </a:lnL>
                  </a:tcPr>
                </a:tc>
                <a:extLst>
                  <a:ext uri="{0D108BD9-81ED-4DB2-BD59-A6C34878D82A}">
                    <a16:rowId xmlns:a16="http://schemas.microsoft.com/office/drawing/2014/main" val="4124941053"/>
                  </a:ext>
                </a:extLst>
              </a:tr>
              <a:tr h="402391">
                <a:tc>
                  <a:txBody>
                    <a:bodyPr/>
                    <a:lstStyle/>
                    <a:p>
                      <a:r>
                        <a:rPr lang="en-US" sz="2000" b="0" dirty="0">
                          <a:solidFill>
                            <a:schemeClr val="tx1"/>
                          </a:solidFill>
                          <a:latin typeface="+mn-lt"/>
                          <a:ea typeface="PT Sans" panose="020B0503020203090204" pitchFamily="34" charset="0"/>
                        </a:rPr>
                        <a:t>FY24 Legislative appropriation</a:t>
                      </a:r>
                      <a:endParaRPr lang="en-US" sz="2000" b="0" dirty="0">
                        <a:solidFill>
                          <a:schemeClr val="tx1"/>
                        </a:solidFill>
                        <a:latin typeface="+mn-lt"/>
                        <a:ea typeface="PT Sans" panose="020B0503020203090204" pitchFamily="34" charset="0"/>
                        <a:cs typeface="Calibri" panose="020F0502020204030204" pitchFamily="34" charset="0"/>
                      </a:endParaRPr>
                    </a:p>
                  </a:txBody>
                  <a:tcPr marL="68580" marR="68580" marT="34290" marB="34290">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$3,500,000</a:t>
                      </a:r>
                    </a:p>
                  </a:txBody>
                  <a:tcPr marL="68580" marR="68580" marT="34290" marB="34290">
                    <a:lnL>
                      <a:noFill/>
                    </a:lnL>
                  </a:tcPr>
                </a:tc>
                <a:extLst>
                  <a:ext uri="{0D108BD9-81ED-4DB2-BD59-A6C34878D82A}">
                    <a16:rowId xmlns:a16="http://schemas.microsoft.com/office/drawing/2014/main" val="821588815"/>
                  </a:ext>
                </a:extLst>
              </a:tr>
              <a:tr h="408976">
                <a:tc>
                  <a:txBody>
                    <a:bodyPr/>
                    <a:lstStyle/>
                    <a:p>
                      <a:pPr marL="0" algn="l" defTabSz="685812" rtl="0" eaLnBrk="1" latinLnBrk="0" hangingPunct="1"/>
                      <a:r>
                        <a:rPr lang="en-US" sz="2000" b="0" kern="1200" dirty="0">
                          <a:solidFill>
                            <a:schemeClr val="tx1"/>
                          </a:solidFill>
                          <a:latin typeface="+mn-lt"/>
                          <a:ea typeface="PT Sans" panose="020B0503020203090204" pitchFamily="34" charset="0"/>
                          <a:cs typeface="+mn-cs"/>
                        </a:rPr>
                        <a:t>Underruns from closed projects</a:t>
                      </a:r>
                    </a:p>
                  </a:txBody>
                  <a:tcPr marL="68580" marR="68580" marT="34290" marB="34290">
                    <a:lnT>
                      <a:noFill/>
                    </a:lnT>
                  </a:tcPr>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$23,206</a:t>
                      </a:r>
                    </a:p>
                  </a:txBody>
                  <a:tcPr marL="68580" marR="68580" marT="34290" marB="34290"/>
                </a:tc>
                <a:extLst>
                  <a:ext uri="{0D108BD9-81ED-4DB2-BD59-A6C34878D82A}">
                    <a16:rowId xmlns:a16="http://schemas.microsoft.com/office/drawing/2014/main" val="3634561679"/>
                  </a:ext>
                </a:extLst>
              </a:tr>
              <a:tr h="408976">
                <a:tc>
                  <a:txBody>
                    <a:bodyPr/>
                    <a:lstStyle/>
                    <a:p>
                      <a:pPr marL="0" algn="l" defTabSz="685812" rtl="0" eaLnBrk="1" latinLnBrk="0" hangingPunct="1"/>
                      <a:r>
                        <a:rPr lang="en-US" sz="2000" b="0" kern="1200" dirty="0">
                          <a:solidFill>
                            <a:schemeClr val="tx1"/>
                          </a:solidFill>
                          <a:latin typeface="+mn-lt"/>
                          <a:ea typeface="PT Sans" panose="020B0503020203090204" pitchFamily="34" charset="0"/>
                          <a:cs typeface="+mn-cs"/>
                        </a:rPr>
                        <a:t>Total available funding</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$3,523,206</a:t>
                      </a:r>
                    </a:p>
                  </a:txBody>
                  <a:tcPr marL="68580" marR="68580" marT="34290" marB="34290"/>
                </a:tc>
                <a:extLst>
                  <a:ext uri="{0D108BD9-81ED-4DB2-BD59-A6C34878D82A}">
                    <a16:rowId xmlns:a16="http://schemas.microsoft.com/office/drawing/2014/main" val="3877977637"/>
                  </a:ext>
                </a:extLst>
              </a:tr>
              <a:tr h="402391">
                <a:tc gridSpan="2">
                  <a:txBody>
                    <a:bodyPr/>
                    <a:lstStyle/>
                    <a:p>
                      <a:endParaRPr lang="en-US" sz="1000" dirty="0">
                        <a:latin typeface="Calibri" panose="020F0502020204030204" pitchFamily="34" charset="0"/>
                        <a:cs typeface="Calibri" panose="020F0502020204030204" pitchFamily="34" charset="0"/>
                      </a:endParaRPr>
                    </a:p>
                  </a:txBody>
                  <a:tcPr marL="68580" marR="68580" marT="34290" marB="34290">
                    <a:no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600749222"/>
                  </a:ext>
                </a:extLst>
              </a:tr>
              <a:tr h="449001">
                <a:tc gridSpan="2">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400" b="1" kern="1200" dirty="0">
                          <a:solidFill>
                            <a:schemeClr val="bg1"/>
                          </a:solidFill>
                          <a:latin typeface="PT Sans" panose="020B0503020203090204" pitchFamily="34" charset="0"/>
                          <a:ea typeface="PT Sans" panose="020B0503020203090204" pitchFamily="34" charset="0"/>
                          <a:cs typeface="Calibri" panose="020F0502020204030204" pitchFamily="34" charset="0"/>
                        </a:rPr>
                        <a:t>Application Summary:</a:t>
                      </a:r>
                    </a:p>
                  </a:txBody>
                  <a:tcPr marL="68580" marR="68580" marT="34290" marB="34290">
                    <a:solidFill>
                      <a:srgbClr val="03617A"/>
                    </a:solidFill>
                  </a:tcPr>
                </a:tc>
                <a:tc hMerge="1">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86794480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number of projects</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30</a:t>
                      </a:r>
                    </a:p>
                  </a:txBody>
                  <a:tcPr marL="68580" marR="68580" marT="34290" marB="34290"/>
                </a:tc>
                <a:extLst>
                  <a:ext uri="{0D108BD9-81ED-4DB2-BD59-A6C34878D82A}">
                    <a16:rowId xmlns:a16="http://schemas.microsoft.com/office/drawing/2014/main" val="443468655"/>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project costs</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$38,382,944</a:t>
                      </a:r>
                    </a:p>
                  </a:txBody>
                  <a:tcPr marL="68580" marR="68580" marT="34290" marB="34290"/>
                </a:tc>
                <a:extLst>
                  <a:ext uri="{0D108BD9-81ED-4DB2-BD59-A6C34878D82A}">
                    <a16:rowId xmlns:a16="http://schemas.microsoft.com/office/drawing/2014/main" val="667426394"/>
                  </a:ext>
                </a:extLst>
              </a:tr>
              <a:tr h="402391">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PT Sans" panose="020B0503020203090204" pitchFamily="34" charset="0"/>
                          <a:cs typeface="+mn-cs"/>
                        </a:rPr>
                        <a:t>Total amount requested</a:t>
                      </a:r>
                    </a:p>
                  </a:txBody>
                  <a:tcPr marL="68580" marR="68580" marT="34290" marB="34290"/>
                </a:tc>
                <a:tc>
                  <a:txBody>
                    <a:bodyPr/>
                    <a:lstStyle/>
                    <a:p>
                      <a:pPr marL="0" marR="0" lvl="0" indent="0" algn="l" defTabSz="685812"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$17,108,808</a:t>
                      </a:r>
                    </a:p>
                  </a:txBody>
                  <a:tcPr marL="68580" marR="68580" marT="34290" marB="34290"/>
                </a:tc>
                <a:extLst>
                  <a:ext uri="{0D108BD9-81ED-4DB2-BD59-A6C34878D82A}">
                    <a16:rowId xmlns:a16="http://schemas.microsoft.com/office/drawing/2014/main" val="2147911471"/>
                  </a:ext>
                </a:extLst>
              </a:tr>
            </a:tbl>
          </a:graphicData>
        </a:graphic>
      </p:graphicFrame>
    </p:spTree>
    <p:extLst>
      <p:ext uri="{BB962C8B-B14F-4D97-AF65-F5344CB8AC3E}">
        <p14:creationId xmlns:p14="http://schemas.microsoft.com/office/powerpoint/2010/main" val="208299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5</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3790437462"/>
              </p:ext>
            </p:extLst>
          </p:nvPr>
        </p:nvGraphicFramePr>
        <p:xfrm>
          <a:off x="177696" y="1567496"/>
          <a:ext cx="8788608" cy="459591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rgbClr val="2A6357"/>
                          </a:solidFill>
                          <a:hlinkClick r:id="rId2" action="ppaction://hlinksldjump">
                            <a:extLst>
                              <a:ext uri="{A12FA001-AC4F-418D-AE19-62706E023703}">
                                <ahyp:hlinkClr xmlns:ahyp="http://schemas.microsoft.com/office/drawing/2018/hyperlinkcolor" val="tx"/>
                              </a:ext>
                            </a:extLst>
                          </a:hlinkClick>
                        </a:rPr>
                        <a:t>Neal Smith to High Trestle Trail Connector and Trailhead</a:t>
                      </a:r>
                      <a:endParaRPr lang="en-US" sz="1400" b="1" dirty="0">
                        <a:solidFill>
                          <a:srgbClr val="2A6357"/>
                        </a:solidFill>
                      </a:endParaRPr>
                    </a:p>
                  </a:txBody>
                  <a:tcPr anchor="ctr">
                    <a:noFill/>
                  </a:tcPr>
                </a:tc>
                <a:tc>
                  <a:txBody>
                    <a:bodyPr/>
                    <a:lstStyle/>
                    <a:p>
                      <a:pPr algn="ctr"/>
                      <a:r>
                        <a:rPr lang="en-US" sz="1400" b="1" dirty="0">
                          <a:solidFill>
                            <a:schemeClr val="tx1"/>
                          </a:solidFill>
                        </a:rPr>
                        <a:t>Polk City</a:t>
                      </a:r>
                    </a:p>
                  </a:txBody>
                  <a:tcPr anchor="ctr">
                    <a:noFill/>
                  </a:tcPr>
                </a:tc>
                <a:tc>
                  <a:txBody>
                    <a:bodyPr/>
                    <a:lstStyle/>
                    <a:p>
                      <a:pPr algn="ctr"/>
                      <a:r>
                        <a:rPr lang="en-US" sz="1400" b="1" dirty="0">
                          <a:solidFill>
                            <a:schemeClr val="tx1"/>
                          </a:solidFill>
                        </a:rPr>
                        <a:t>102</a:t>
                      </a:r>
                    </a:p>
                  </a:txBody>
                  <a:tcPr anchor="ctr">
                    <a:noFill/>
                  </a:tcPr>
                </a:tc>
                <a:tc>
                  <a:txBody>
                    <a:bodyPr/>
                    <a:lstStyle/>
                    <a:p>
                      <a:pPr algn="ctr"/>
                      <a:r>
                        <a:rPr lang="en-US" sz="1400" b="1" dirty="0">
                          <a:solidFill>
                            <a:schemeClr val="tx1"/>
                          </a:solidFill>
                        </a:rPr>
                        <a:t>$1,740,000</a:t>
                      </a:r>
                    </a:p>
                  </a:txBody>
                  <a:tcPr anchor="ctr">
                    <a:noFill/>
                  </a:tcPr>
                </a:tc>
                <a:tc>
                  <a:txBody>
                    <a:bodyPr/>
                    <a:lstStyle/>
                    <a:p>
                      <a:pPr algn="ctr"/>
                      <a:r>
                        <a:rPr lang="en-US" sz="1400" b="1" dirty="0">
                          <a:solidFill>
                            <a:schemeClr val="tx1"/>
                          </a:solidFill>
                        </a:rPr>
                        <a:t>$700,000</a:t>
                      </a:r>
                    </a:p>
                    <a:p>
                      <a:pPr algn="ctr"/>
                      <a:r>
                        <a:rPr lang="en-US" sz="1400" b="1" dirty="0">
                          <a:solidFill>
                            <a:schemeClr val="tx1"/>
                          </a:solidFill>
                        </a:rPr>
                        <a:t>(40%)</a:t>
                      </a:r>
                    </a:p>
                  </a:txBody>
                  <a:tcPr anchor="ctr">
                    <a:noFill/>
                  </a:tcPr>
                </a:tc>
                <a:tc>
                  <a:txBody>
                    <a:bodyPr/>
                    <a:lstStyle/>
                    <a:p>
                      <a:pPr algn="ctr"/>
                      <a:r>
                        <a:rPr lang="en-US" sz="1400" b="1" dirty="0">
                          <a:solidFill>
                            <a:schemeClr val="tx1"/>
                          </a:solidFill>
                        </a:rPr>
                        <a:t>$700,000</a:t>
                      </a:r>
                    </a:p>
                    <a:p>
                      <a:pPr algn="ctr"/>
                      <a:r>
                        <a:rPr lang="en-US" sz="1400" b="1" dirty="0">
                          <a:solidFill>
                            <a:schemeClr val="tx1"/>
                          </a:solidFill>
                        </a:rPr>
                        <a:t>(40%)</a:t>
                      </a:r>
                    </a:p>
                  </a:txBody>
                  <a:tcPr anchor="ctr">
                    <a:noFill/>
                  </a:tcPr>
                </a:tc>
                <a:extLst>
                  <a:ext uri="{0D108BD9-81ED-4DB2-BD59-A6C34878D82A}">
                    <a16:rowId xmlns:a16="http://schemas.microsoft.com/office/drawing/2014/main" val="3927041213"/>
                  </a:ext>
                </a:extLst>
              </a:tr>
              <a:tr h="765470">
                <a:tc>
                  <a:txBody>
                    <a:bodyPr/>
                    <a:lstStyle/>
                    <a:p>
                      <a:pPr marL="0" algn="ctr" defTabSz="685812" rtl="0" eaLnBrk="1" latinLnBrk="0" hangingPunct="1"/>
                      <a:r>
                        <a:rPr lang="en-US" sz="1400" b="1" kern="1200" dirty="0">
                          <a:solidFill>
                            <a:srgbClr val="2A6357"/>
                          </a:solidFill>
                          <a:latin typeface="+mn-lt"/>
                          <a:ea typeface="+mn-ea"/>
                          <a:cs typeface="+mn-cs"/>
                          <a:hlinkClick r:id="rId3" action="ppaction://hlinksldjump">
                            <a:extLst>
                              <a:ext uri="{A12FA001-AC4F-418D-AE19-62706E023703}">
                                <ahyp:hlinkClr xmlns:ahyp="http://schemas.microsoft.com/office/drawing/2018/hyperlinkcolor" val="tx"/>
                              </a:ext>
                            </a:extLst>
                          </a:hlinkClick>
                        </a:rPr>
                        <a:t>Clay County Connection Phase 2</a:t>
                      </a:r>
                      <a:endParaRPr lang="en-US" sz="1400" b="1" kern="1200" dirty="0">
                        <a:solidFill>
                          <a:srgbClr val="2A6357"/>
                        </a:solidFill>
                        <a:latin typeface="+mn-lt"/>
                        <a:ea typeface="+mn-ea"/>
                        <a:cs typeface="+mn-cs"/>
                      </a:endParaRPr>
                    </a:p>
                  </a:txBody>
                  <a:tcPr anchor="ctr">
                    <a:solidFill>
                      <a:schemeClr val="accent1">
                        <a:alpha val="20000"/>
                      </a:schemeClr>
                    </a:solidFill>
                  </a:tcPr>
                </a:tc>
                <a:tc>
                  <a:txBody>
                    <a:bodyPr/>
                    <a:lstStyle/>
                    <a:p>
                      <a:pPr algn="ctr"/>
                      <a:r>
                        <a:rPr lang="en-US" sz="1400" b="1" dirty="0">
                          <a:solidFill>
                            <a:schemeClr val="tx1"/>
                          </a:solidFill>
                        </a:rPr>
                        <a:t>Dickinson County</a:t>
                      </a:r>
                    </a:p>
                  </a:txBody>
                  <a:tcPr anchor="ctr">
                    <a:solidFill>
                      <a:schemeClr val="accent1">
                        <a:alpha val="20000"/>
                      </a:schemeClr>
                    </a:solidFill>
                  </a:tcPr>
                </a:tc>
                <a:tc>
                  <a:txBody>
                    <a:bodyPr/>
                    <a:lstStyle/>
                    <a:p>
                      <a:pPr algn="ctr"/>
                      <a:r>
                        <a:rPr lang="en-US" sz="1400" b="1" dirty="0">
                          <a:solidFill>
                            <a:schemeClr val="tx1"/>
                          </a:solidFill>
                        </a:rPr>
                        <a:t>102</a:t>
                      </a:r>
                    </a:p>
                  </a:txBody>
                  <a:tcPr anchor="ctr">
                    <a:solidFill>
                      <a:schemeClr val="accent1">
                        <a:alpha val="20000"/>
                      </a:schemeClr>
                    </a:solidFill>
                  </a:tcPr>
                </a:tc>
                <a:tc>
                  <a:txBody>
                    <a:bodyPr/>
                    <a:lstStyle/>
                    <a:p>
                      <a:pPr algn="ctr"/>
                      <a:r>
                        <a:rPr lang="en-US" sz="1400" b="1" dirty="0">
                          <a:solidFill>
                            <a:schemeClr val="tx1"/>
                          </a:solidFill>
                        </a:rPr>
                        <a:t>$1,485,670</a:t>
                      </a:r>
                    </a:p>
                  </a:txBody>
                  <a:tcPr anchor="ctr">
                    <a:solidFill>
                      <a:schemeClr val="accent1">
                        <a:alpha val="20000"/>
                      </a:schemeClr>
                    </a:solidFill>
                  </a:tcPr>
                </a:tc>
                <a:tc>
                  <a:txBody>
                    <a:bodyPr/>
                    <a:lstStyle/>
                    <a:p>
                      <a:pPr algn="ctr"/>
                      <a:r>
                        <a:rPr lang="en-US" sz="1400" b="1" dirty="0">
                          <a:solidFill>
                            <a:schemeClr val="tx1"/>
                          </a:solidFill>
                        </a:rPr>
                        <a:t>$520,000</a:t>
                      </a:r>
                    </a:p>
                    <a:p>
                      <a:pPr algn="ctr"/>
                      <a:r>
                        <a:rPr lang="en-US" sz="1400" b="1" dirty="0">
                          <a:solidFill>
                            <a:schemeClr val="tx1"/>
                          </a:solidFill>
                        </a:rPr>
                        <a:t>(35%)</a:t>
                      </a:r>
                    </a:p>
                  </a:txBody>
                  <a:tcPr anchor="ctr">
                    <a:solidFill>
                      <a:schemeClr val="accent1">
                        <a:alpha val="20000"/>
                      </a:schemeClr>
                    </a:solidFill>
                  </a:tcPr>
                </a:tc>
                <a:tc>
                  <a:txBody>
                    <a:bodyPr/>
                    <a:lstStyle/>
                    <a:p>
                      <a:pPr algn="ctr"/>
                      <a:r>
                        <a:rPr lang="en-US" sz="1400" b="1" dirty="0">
                          <a:solidFill>
                            <a:schemeClr val="tx1"/>
                          </a:solidFill>
                        </a:rPr>
                        <a:t>$520,000</a:t>
                      </a:r>
                    </a:p>
                    <a:p>
                      <a:pPr algn="ctr"/>
                      <a:r>
                        <a:rPr lang="en-US" sz="1400" b="1" dirty="0">
                          <a:solidFill>
                            <a:schemeClr val="tx1"/>
                          </a:solidFill>
                        </a:rPr>
                        <a:t>(35%)</a:t>
                      </a:r>
                    </a:p>
                  </a:txBody>
                  <a:tcPr anchor="ctr">
                    <a:solidFill>
                      <a:schemeClr val="accent1">
                        <a:alpha val="20000"/>
                      </a:schemeClr>
                    </a:solidFill>
                  </a:tcPr>
                </a:tc>
                <a:extLst>
                  <a:ext uri="{0D108BD9-81ED-4DB2-BD59-A6C34878D82A}">
                    <a16:rowId xmlns:a16="http://schemas.microsoft.com/office/drawing/2014/main" val="1006800120"/>
                  </a:ext>
                </a:extLst>
              </a:tr>
              <a:tr h="542208">
                <a:tc>
                  <a:txBody>
                    <a:bodyPr/>
                    <a:lstStyle/>
                    <a:p>
                      <a:pPr algn="ctr"/>
                      <a:r>
                        <a:rPr lang="en-US" sz="1400" b="1" dirty="0">
                          <a:solidFill>
                            <a:srgbClr val="2A6357"/>
                          </a:solidFill>
                          <a:hlinkClick r:id="rId4" action="ppaction://hlinksldjump">
                            <a:extLst>
                              <a:ext uri="{A12FA001-AC4F-418D-AE19-62706E023703}">
                                <ahyp:hlinkClr xmlns:ahyp="http://schemas.microsoft.com/office/drawing/2018/hyperlinkcolor" val="tx"/>
                              </a:ext>
                            </a:extLst>
                          </a:hlinkClick>
                        </a:rPr>
                        <a:t>Pony Hollow Trail Extension Phase 1</a:t>
                      </a:r>
                      <a:endParaRPr lang="en-US" sz="1400" b="1" dirty="0">
                        <a:solidFill>
                          <a:srgbClr val="2A6357"/>
                        </a:solidFill>
                      </a:endParaRPr>
                    </a:p>
                  </a:txBody>
                  <a:tcPr anchor="ctr">
                    <a:noFill/>
                  </a:tcPr>
                </a:tc>
                <a:tc>
                  <a:txBody>
                    <a:bodyPr/>
                    <a:lstStyle/>
                    <a:p>
                      <a:pPr algn="ctr"/>
                      <a:r>
                        <a:rPr lang="en-US" sz="1400" b="1" dirty="0">
                          <a:solidFill>
                            <a:schemeClr val="tx1"/>
                          </a:solidFill>
                        </a:rPr>
                        <a:t>Clayton County Conservation Board</a:t>
                      </a:r>
                    </a:p>
                  </a:txBody>
                  <a:tcPr anchor="ctr">
                    <a:noFill/>
                  </a:tcPr>
                </a:tc>
                <a:tc>
                  <a:txBody>
                    <a:bodyPr/>
                    <a:lstStyle/>
                    <a:p>
                      <a:pPr algn="ctr"/>
                      <a:r>
                        <a:rPr lang="en-US" sz="1400" b="1" dirty="0">
                          <a:solidFill>
                            <a:schemeClr val="tx1"/>
                          </a:solidFill>
                        </a:rPr>
                        <a:t>100</a:t>
                      </a:r>
                    </a:p>
                  </a:txBody>
                  <a:tcPr anchor="ctr">
                    <a:noFill/>
                  </a:tcPr>
                </a:tc>
                <a:tc>
                  <a:txBody>
                    <a:bodyPr/>
                    <a:lstStyle/>
                    <a:p>
                      <a:pPr algn="ctr"/>
                      <a:r>
                        <a:rPr lang="en-US" sz="1400" b="1" dirty="0">
                          <a:solidFill>
                            <a:schemeClr val="tx1"/>
                          </a:solidFill>
                        </a:rPr>
                        <a:t>$1,098,140</a:t>
                      </a:r>
                    </a:p>
                  </a:txBody>
                  <a:tcPr anchor="ctr">
                    <a:noFill/>
                  </a:tcPr>
                </a:tc>
                <a:tc>
                  <a:txBody>
                    <a:bodyPr/>
                    <a:lstStyle/>
                    <a:p>
                      <a:pPr algn="ctr"/>
                      <a:r>
                        <a:rPr lang="en-US" sz="1400" b="1" dirty="0">
                          <a:solidFill>
                            <a:schemeClr val="tx1"/>
                          </a:solidFill>
                        </a:rPr>
                        <a:t>$325,000</a:t>
                      </a:r>
                    </a:p>
                    <a:p>
                      <a:pPr algn="ctr"/>
                      <a:r>
                        <a:rPr lang="en-US" sz="1400" b="1" dirty="0">
                          <a:solidFill>
                            <a:schemeClr val="tx1"/>
                          </a:solidFill>
                        </a:rPr>
                        <a:t>(30%)</a:t>
                      </a:r>
                    </a:p>
                  </a:txBody>
                  <a:tcPr anchor="ctr">
                    <a:noFill/>
                  </a:tcPr>
                </a:tc>
                <a:tc>
                  <a:txBody>
                    <a:bodyPr/>
                    <a:lstStyle/>
                    <a:p>
                      <a:pPr algn="ctr"/>
                      <a:r>
                        <a:rPr lang="en-US" sz="1400" b="1" dirty="0">
                          <a:solidFill>
                            <a:schemeClr val="tx1"/>
                          </a:solidFill>
                        </a:rPr>
                        <a:t>$325,000</a:t>
                      </a:r>
                    </a:p>
                    <a:p>
                      <a:pPr algn="ctr"/>
                      <a:r>
                        <a:rPr lang="en-US" sz="1400" b="1" dirty="0">
                          <a:solidFill>
                            <a:schemeClr val="tx1"/>
                          </a:solidFill>
                        </a:rPr>
                        <a:t>(30%)</a:t>
                      </a:r>
                    </a:p>
                  </a:txBody>
                  <a:tcPr anchor="ctr">
                    <a:noFill/>
                  </a:tcPr>
                </a:tc>
                <a:extLst>
                  <a:ext uri="{0D108BD9-81ED-4DB2-BD59-A6C34878D82A}">
                    <a16:rowId xmlns:a16="http://schemas.microsoft.com/office/drawing/2014/main" val="1691693719"/>
                  </a:ext>
                </a:extLst>
              </a:tr>
              <a:tr h="876851">
                <a:tc>
                  <a:txBody>
                    <a:bodyPr/>
                    <a:lstStyle/>
                    <a:p>
                      <a:pPr algn="ctr"/>
                      <a:r>
                        <a:rPr lang="en-US" sz="1400" b="1" dirty="0" err="1">
                          <a:solidFill>
                            <a:srgbClr val="2A6357"/>
                          </a:solidFill>
                          <a:hlinkClick r:id="rId5" action="ppaction://hlinksldjump">
                            <a:extLst>
                              <a:ext uri="{A12FA001-AC4F-418D-AE19-62706E023703}">
                                <ahyp:hlinkClr xmlns:ahyp="http://schemas.microsoft.com/office/drawing/2018/hyperlinkcolor" val="tx"/>
                              </a:ext>
                            </a:extLst>
                          </a:hlinkClick>
                        </a:rPr>
                        <a:t>Jewellsworth</a:t>
                      </a:r>
                      <a:r>
                        <a:rPr lang="en-US" sz="1400" b="1" dirty="0">
                          <a:solidFill>
                            <a:srgbClr val="2A6357"/>
                          </a:solidFill>
                          <a:hlinkClick r:id="rId5" action="ppaction://hlinksldjump">
                            <a:extLst>
                              <a:ext uri="{A12FA001-AC4F-418D-AE19-62706E023703}">
                                <ahyp:hlinkClr xmlns:ahyp="http://schemas.microsoft.com/office/drawing/2018/hyperlinkcolor" val="tx"/>
                              </a:ext>
                            </a:extLst>
                          </a:hlinkClick>
                        </a:rPr>
                        <a:t> Trail Acquisition</a:t>
                      </a:r>
                      <a:endParaRPr lang="en-US" sz="1400" b="1" dirty="0">
                        <a:solidFill>
                          <a:srgbClr val="2A6357"/>
                        </a:solidFill>
                      </a:endParaRPr>
                    </a:p>
                  </a:txBody>
                  <a:tcPr anchor="ctr">
                    <a:solidFill>
                      <a:schemeClr val="accent1">
                        <a:alpha val="20000"/>
                      </a:schemeClr>
                    </a:solidFill>
                  </a:tcPr>
                </a:tc>
                <a:tc>
                  <a:txBody>
                    <a:bodyPr/>
                    <a:lstStyle/>
                    <a:p>
                      <a:pPr algn="ctr"/>
                      <a:r>
                        <a:rPr lang="en-US" sz="1400" b="1" dirty="0">
                          <a:solidFill>
                            <a:schemeClr val="tx1"/>
                          </a:solidFill>
                        </a:rPr>
                        <a:t>Hamilton County Conservation Board</a:t>
                      </a:r>
                    </a:p>
                  </a:txBody>
                  <a:tcPr anchor="ctr">
                    <a:solidFill>
                      <a:schemeClr val="accent1">
                        <a:alpha val="20000"/>
                      </a:schemeClr>
                    </a:solidFill>
                  </a:tcPr>
                </a:tc>
                <a:tc>
                  <a:txBody>
                    <a:bodyPr/>
                    <a:lstStyle/>
                    <a:p>
                      <a:pPr algn="ctr"/>
                      <a:r>
                        <a:rPr lang="en-US" sz="1400" b="1" dirty="0">
                          <a:solidFill>
                            <a:schemeClr val="tx1"/>
                          </a:solidFill>
                        </a:rPr>
                        <a:t>98</a:t>
                      </a:r>
                    </a:p>
                  </a:txBody>
                  <a:tcPr anchor="ctr">
                    <a:solidFill>
                      <a:schemeClr val="accent1">
                        <a:alpha val="20000"/>
                      </a:schemeClr>
                    </a:solidFill>
                  </a:tcPr>
                </a:tc>
                <a:tc>
                  <a:txBody>
                    <a:bodyPr/>
                    <a:lstStyle/>
                    <a:p>
                      <a:pPr algn="ctr"/>
                      <a:r>
                        <a:rPr lang="en-US" sz="1400" b="1" dirty="0">
                          <a:solidFill>
                            <a:schemeClr val="tx1"/>
                          </a:solidFill>
                        </a:rPr>
                        <a:t>$256,975</a:t>
                      </a:r>
                    </a:p>
                  </a:txBody>
                  <a:tcPr anchor="ctr">
                    <a:solidFill>
                      <a:schemeClr val="accent1">
                        <a:alpha val="20000"/>
                      </a:schemeClr>
                    </a:solidFill>
                  </a:tcPr>
                </a:tc>
                <a:tc>
                  <a:txBody>
                    <a:bodyPr/>
                    <a:lstStyle/>
                    <a:p>
                      <a:pPr algn="ctr"/>
                      <a:r>
                        <a:rPr lang="en-US" sz="1400" b="1" dirty="0">
                          <a:solidFill>
                            <a:schemeClr val="tx1"/>
                          </a:solidFill>
                        </a:rPr>
                        <a:t>$180,000</a:t>
                      </a:r>
                    </a:p>
                    <a:p>
                      <a:pPr algn="ctr"/>
                      <a:r>
                        <a:rPr lang="en-US" sz="1400" b="1" dirty="0">
                          <a:solidFill>
                            <a:schemeClr val="tx1"/>
                          </a:solidFill>
                        </a:rPr>
                        <a:t>(70%)</a:t>
                      </a:r>
                    </a:p>
                  </a:txBody>
                  <a:tcPr anchor="ctr">
                    <a:solidFill>
                      <a:schemeClr val="accent1">
                        <a:alpha val="20000"/>
                      </a:schemeClr>
                    </a:solidFill>
                  </a:tcPr>
                </a:tc>
                <a:tc>
                  <a:txBody>
                    <a:bodyPr/>
                    <a:lstStyle/>
                    <a:p>
                      <a:pPr algn="ctr"/>
                      <a:r>
                        <a:rPr lang="en-US" sz="1400" b="1" dirty="0">
                          <a:solidFill>
                            <a:schemeClr val="tx1"/>
                          </a:solidFill>
                        </a:rPr>
                        <a:t>$180,000</a:t>
                      </a:r>
                    </a:p>
                    <a:p>
                      <a:pPr algn="ctr"/>
                      <a:r>
                        <a:rPr lang="en-US" sz="1400" b="1" dirty="0">
                          <a:solidFill>
                            <a:schemeClr val="tx1"/>
                          </a:solidFill>
                        </a:rPr>
                        <a:t>(70%)</a:t>
                      </a:r>
                    </a:p>
                  </a:txBody>
                  <a:tcPr anchor="ctr">
                    <a:solidFill>
                      <a:schemeClr val="accent1">
                        <a:alpha val="20000"/>
                      </a:schemeClr>
                    </a:solidFill>
                  </a:tcPr>
                </a:tc>
                <a:extLst>
                  <a:ext uri="{0D108BD9-81ED-4DB2-BD59-A6C34878D82A}">
                    <a16:rowId xmlns:a16="http://schemas.microsoft.com/office/drawing/2014/main" val="310880548"/>
                  </a:ext>
                </a:extLst>
              </a:tr>
              <a:tr h="720970">
                <a:tc>
                  <a:txBody>
                    <a:bodyPr/>
                    <a:lstStyle/>
                    <a:p>
                      <a:pPr algn="ctr"/>
                      <a:endParaRPr lang="en-US" sz="1400" b="1" dirty="0">
                        <a:solidFill>
                          <a:srgbClr val="2A6357"/>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tc>
                  <a:txBody>
                    <a:bodyPr/>
                    <a:lstStyle/>
                    <a:p>
                      <a:pPr algn="ctr"/>
                      <a:endParaRPr lang="en-US" sz="1400" b="1" dirty="0">
                        <a:solidFill>
                          <a:schemeClr val="tx1"/>
                        </a:solidFill>
                      </a:endParaRP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Recommended</a:t>
            </a:r>
          </a:p>
        </p:txBody>
      </p:sp>
      <p:sp>
        <p:nvSpPr>
          <p:cNvPr id="2" name="TextBox 1">
            <a:extLst>
              <a:ext uri="{FF2B5EF4-FFF2-40B4-BE49-F238E27FC236}">
                <a16:creationId xmlns:a16="http://schemas.microsoft.com/office/drawing/2014/main" id="{DF5F495B-1218-F08D-7494-A1312879925A}"/>
              </a:ext>
            </a:extLst>
          </p:cNvPr>
          <p:cNvSpPr txBox="1"/>
          <p:nvPr/>
        </p:nvSpPr>
        <p:spPr>
          <a:xfrm>
            <a:off x="0" y="6163408"/>
            <a:ext cx="4890960" cy="276999"/>
          </a:xfrm>
          <a:prstGeom prst="rect">
            <a:avLst/>
          </a:prstGeom>
          <a:noFill/>
        </p:spPr>
        <p:txBody>
          <a:bodyPr wrap="square" rtlCol="0">
            <a:spAutoFit/>
          </a:bodyPr>
          <a:lstStyle/>
          <a:p>
            <a:r>
              <a:rPr lang="en-US" sz="1200" b="1" dirty="0">
                <a:solidFill>
                  <a:srgbClr val="03617A"/>
                </a:solidFill>
                <a:hlinkClick r:id="rId6" action="ppaction://hlinksldjump">
                  <a:extLst>
                    <a:ext uri="{A12FA001-AC4F-418D-AE19-62706E023703}">
                      <ahyp:hlinkClr xmlns:ahyp="http://schemas.microsoft.com/office/drawing/2018/hyperlinkcolor" val="tx"/>
                    </a:ext>
                  </a:extLst>
                </a:hlinkClick>
              </a:rPr>
              <a:t>Jump to Applications Not Recommended for Funding</a:t>
            </a:r>
            <a:endParaRPr lang="en-US" sz="1200" b="1" dirty="0">
              <a:solidFill>
                <a:srgbClr val="03617A"/>
              </a:solidFill>
            </a:endParaRPr>
          </a:p>
        </p:txBody>
      </p:sp>
    </p:spTree>
    <p:extLst>
      <p:ext uri="{BB962C8B-B14F-4D97-AF65-F5344CB8AC3E}">
        <p14:creationId xmlns:p14="http://schemas.microsoft.com/office/powerpoint/2010/main" val="63586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6</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4175935110"/>
              </p:ext>
            </p:extLst>
          </p:nvPr>
        </p:nvGraphicFramePr>
        <p:xfrm>
          <a:off x="177696" y="1567496"/>
          <a:ext cx="8788608" cy="4595912"/>
        </p:xfrm>
        <a:graphic>
          <a:graphicData uri="http://schemas.openxmlformats.org/drawingml/2006/table">
            <a:tbl>
              <a:tblPr firstRow="1" bandRow="1">
                <a:tableStyleId>{5C22544A-7EE6-4342-B048-85BDC9FD1C3A}</a:tableStyleId>
              </a:tblPr>
              <a:tblGrid>
                <a:gridCol w="2162056">
                  <a:extLst>
                    <a:ext uri="{9D8B030D-6E8A-4147-A177-3AD203B41FA5}">
                      <a16:colId xmlns:a16="http://schemas.microsoft.com/office/drawing/2014/main" val="3387879057"/>
                    </a:ext>
                  </a:extLst>
                </a:gridCol>
                <a:gridCol w="1660748">
                  <a:extLst>
                    <a:ext uri="{9D8B030D-6E8A-4147-A177-3AD203B41FA5}">
                      <a16:colId xmlns:a16="http://schemas.microsoft.com/office/drawing/2014/main" val="1861506818"/>
                    </a:ext>
                  </a:extLst>
                </a:gridCol>
                <a:gridCol w="769327">
                  <a:extLst>
                    <a:ext uri="{9D8B030D-6E8A-4147-A177-3AD203B41FA5}">
                      <a16:colId xmlns:a16="http://schemas.microsoft.com/office/drawing/2014/main" val="3420930524"/>
                    </a:ext>
                  </a:extLst>
                </a:gridCol>
                <a:gridCol w="1314450">
                  <a:extLst>
                    <a:ext uri="{9D8B030D-6E8A-4147-A177-3AD203B41FA5}">
                      <a16:colId xmlns:a16="http://schemas.microsoft.com/office/drawing/2014/main" val="467904483"/>
                    </a:ext>
                  </a:extLst>
                </a:gridCol>
                <a:gridCol w="1336431">
                  <a:extLst>
                    <a:ext uri="{9D8B030D-6E8A-4147-A177-3AD203B41FA5}">
                      <a16:colId xmlns:a16="http://schemas.microsoft.com/office/drawing/2014/main" val="3284072429"/>
                    </a:ext>
                  </a:extLst>
                </a:gridCol>
                <a:gridCol w="1545596">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solidFill>
                      <a:schemeClr val="tx2"/>
                    </a:solidFill>
                  </a:tcPr>
                </a:tc>
                <a:tc>
                  <a:txBody>
                    <a:bodyPr/>
                    <a:lstStyle/>
                    <a:p>
                      <a:pPr algn="ctr"/>
                      <a:r>
                        <a:rPr lang="en-US" sz="1300" b="1" dirty="0"/>
                        <a:t>RECOMMENDED AMOUNT </a:t>
                      </a:r>
                    </a:p>
                    <a:p>
                      <a:pPr algn="ctr"/>
                      <a:r>
                        <a:rPr lang="en-US" sz="1300" b="1" dirty="0"/>
                        <a:t>(% of Total </a:t>
                      </a:r>
                      <a:br>
                        <a:rPr lang="en-US" sz="1300" b="1" dirty="0"/>
                      </a:br>
                      <a:r>
                        <a:rPr lang="en-US" sz="1300" b="1" dirty="0"/>
                        <a:t>Project Cost)</a:t>
                      </a:r>
                    </a:p>
                  </a:txBody>
                  <a:tcPr>
                    <a:solidFill>
                      <a:schemeClr val="tx2"/>
                    </a:solidFill>
                  </a:tcPr>
                </a:tc>
                <a:extLst>
                  <a:ext uri="{0D108BD9-81ED-4DB2-BD59-A6C34878D82A}">
                    <a16:rowId xmlns:a16="http://schemas.microsoft.com/office/drawing/2014/main" val="2858427104"/>
                  </a:ext>
                </a:extLst>
              </a:tr>
              <a:tr h="765470">
                <a:tc>
                  <a:txBody>
                    <a:bodyPr/>
                    <a:lstStyle/>
                    <a:p>
                      <a:pPr algn="ctr"/>
                      <a:r>
                        <a:rPr lang="en-US" sz="1400" b="1" dirty="0">
                          <a:solidFill>
                            <a:srgbClr val="2A6357"/>
                          </a:solidFill>
                          <a:hlinkClick r:id="rId2" action="ppaction://hlinksldjump">
                            <a:extLst>
                              <a:ext uri="{A12FA001-AC4F-418D-AE19-62706E023703}">
                                <ahyp:hlinkClr xmlns:ahyp="http://schemas.microsoft.com/office/drawing/2018/hyperlinkcolor" val="tx"/>
                              </a:ext>
                            </a:extLst>
                          </a:hlinkClick>
                        </a:rPr>
                        <a:t>Iowa River’s Edge Trail Resurfacing and Bridge Replacement</a:t>
                      </a:r>
                      <a:endParaRPr lang="en-US" sz="1400" b="1" dirty="0">
                        <a:solidFill>
                          <a:srgbClr val="2A6357"/>
                        </a:solidFill>
                      </a:endParaRPr>
                    </a:p>
                  </a:txBody>
                  <a:tcPr anchor="ctr">
                    <a:noFill/>
                  </a:tcPr>
                </a:tc>
                <a:tc>
                  <a:txBody>
                    <a:bodyPr/>
                    <a:lstStyle/>
                    <a:p>
                      <a:pPr algn="ctr"/>
                      <a:r>
                        <a:rPr lang="en-US" sz="1400" b="1" dirty="0">
                          <a:solidFill>
                            <a:schemeClr val="tx1"/>
                          </a:solidFill>
                        </a:rPr>
                        <a:t>Hardin County</a:t>
                      </a:r>
                    </a:p>
                  </a:txBody>
                  <a:tcPr anchor="ctr">
                    <a:noFill/>
                  </a:tcPr>
                </a:tc>
                <a:tc>
                  <a:txBody>
                    <a:bodyPr/>
                    <a:lstStyle/>
                    <a:p>
                      <a:pPr algn="ctr"/>
                      <a:r>
                        <a:rPr lang="en-US" sz="1400" b="1" dirty="0">
                          <a:solidFill>
                            <a:schemeClr val="tx1"/>
                          </a:solidFill>
                        </a:rPr>
                        <a:t>96</a:t>
                      </a:r>
                    </a:p>
                  </a:txBody>
                  <a:tcPr anchor="ctr">
                    <a:noFill/>
                  </a:tcPr>
                </a:tc>
                <a:tc>
                  <a:txBody>
                    <a:bodyPr/>
                    <a:lstStyle/>
                    <a:p>
                      <a:pPr algn="ctr"/>
                      <a:r>
                        <a:rPr lang="en-US" sz="1400" b="1" dirty="0">
                          <a:solidFill>
                            <a:schemeClr val="tx1"/>
                          </a:solidFill>
                        </a:rPr>
                        <a:t>$3,990,000</a:t>
                      </a:r>
                    </a:p>
                  </a:txBody>
                  <a:tcPr anchor="ctr">
                    <a:noFill/>
                  </a:tcPr>
                </a:tc>
                <a:tc>
                  <a:txBody>
                    <a:bodyPr/>
                    <a:lstStyle/>
                    <a:p>
                      <a:pPr algn="ctr"/>
                      <a:r>
                        <a:rPr lang="en-US" sz="1400" b="1" dirty="0">
                          <a:solidFill>
                            <a:schemeClr val="tx1"/>
                          </a:solidFill>
                        </a:rPr>
                        <a:t>$745,000</a:t>
                      </a:r>
                    </a:p>
                    <a:p>
                      <a:pPr algn="ctr"/>
                      <a:r>
                        <a:rPr lang="en-US" sz="1400" b="1" dirty="0">
                          <a:solidFill>
                            <a:schemeClr val="tx1"/>
                          </a:solidFill>
                        </a:rPr>
                        <a:t>(19%)</a:t>
                      </a:r>
                    </a:p>
                  </a:txBody>
                  <a:tcPr anchor="ctr">
                    <a:noFill/>
                  </a:tcPr>
                </a:tc>
                <a:tc>
                  <a:txBody>
                    <a:bodyPr/>
                    <a:lstStyle/>
                    <a:p>
                      <a:pPr algn="ctr"/>
                      <a:r>
                        <a:rPr lang="en-US" sz="1400" b="1" dirty="0">
                          <a:solidFill>
                            <a:schemeClr val="tx1"/>
                          </a:solidFill>
                        </a:rPr>
                        <a:t>$745,000</a:t>
                      </a:r>
                    </a:p>
                    <a:p>
                      <a:pPr algn="ctr"/>
                      <a:r>
                        <a:rPr lang="en-US" sz="1400" b="1" dirty="0">
                          <a:solidFill>
                            <a:schemeClr val="tx1"/>
                          </a:solidFill>
                        </a:rPr>
                        <a:t>(19%)</a:t>
                      </a:r>
                    </a:p>
                  </a:txBody>
                  <a:tcPr anchor="ctr">
                    <a:noFill/>
                  </a:tcPr>
                </a:tc>
                <a:extLst>
                  <a:ext uri="{0D108BD9-81ED-4DB2-BD59-A6C34878D82A}">
                    <a16:rowId xmlns:a16="http://schemas.microsoft.com/office/drawing/2014/main" val="3927041213"/>
                  </a:ext>
                </a:extLst>
              </a:tr>
              <a:tr h="765470">
                <a:tc>
                  <a:txBody>
                    <a:bodyPr/>
                    <a:lstStyle/>
                    <a:p>
                      <a:pPr marL="0" algn="ctr" defTabSz="685812" rtl="0" eaLnBrk="1" latinLnBrk="0" hangingPunct="1"/>
                      <a:r>
                        <a:rPr lang="en-US" sz="1400" b="1" kern="1200" baseline="0" dirty="0">
                          <a:solidFill>
                            <a:srgbClr val="2A6357"/>
                          </a:solidFill>
                          <a:latin typeface="+mn-lt"/>
                          <a:ea typeface="+mn-ea"/>
                          <a:cs typeface="+mn-cs"/>
                          <a:hlinkClick r:id="rId3" action="ppaction://hlinksldjump">
                            <a:extLst>
                              <a:ext uri="{A12FA001-AC4F-418D-AE19-62706E023703}">
                                <ahyp:hlinkClr xmlns:ahyp="http://schemas.microsoft.com/office/drawing/2018/hyperlinkcolor" val="tx"/>
                              </a:ext>
                            </a:extLst>
                          </a:hlinkClick>
                        </a:rPr>
                        <a:t>Carlson Park Trail Development</a:t>
                      </a:r>
                      <a:endParaRPr lang="en-US" sz="1400" b="1" kern="1200" baseline="0" dirty="0">
                        <a:solidFill>
                          <a:srgbClr val="2A6357"/>
                        </a:solidFill>
                        <a:latin typeface="+mn-lt"/>
                        <a:ea typeface="+mn-ea"/>
                        <a:cs typeface="+mn-cs"/>
                      </a:endParaRPr>
                    </a:p>
                  </a:txBody>
                  <a:tcPr anchor="ctr">
                    <a:solidFill>
                      <a:schemeClr val="accent1">
                        <a:alpha val="20000"/>
                      </a:schemeClr>
                    </a:solidFill>
                  </a:tcPr>
                </a:tc>
                <a:tc>
                  <a:txBody>
                    <a:bodyPr/>
                    <a:lstStyle/>
                    <a:p>
                      <a:pPr algn="ctr"/>
                      <a:r>
                        <a:rPr lang="en-US" sz="1400" b="1" dirty="0">
                          <a:solidFill>
                            <a:schemeClr val="tx1"/>
                          </a:solidFill>
                        </a:rPr>
                        <a:t>Decorah</a:t>
                      </a:r>
                    </a:p>
                  </a:txBody>
                  <a:tcPr anchor="ctr">
                    <a:solidFill>
                      <a:schemeClr val="accent1">
                        <a:alpha val="20000"/>
                      </a:schemeClr>
                    </a:solidFill>
                  </a:tcPr>
                </a:tc>
                <a:tc>
                  <a:txBody>
                    <a:bodyPr/>
                    <a:lstStyle/>
                    <a:p>
                      <a:pPr algn="ctr"/>
                      <a:r>
                        <a:rPr lang="en-US" sz="1400" b="1" dirty="0">
                          <a:solidFill>
                            <a:schemeClr val="tx1"/>
                          </a:solidFill>
                        </a:rPr>
                        <a:t>96</a:t>
                      </a:r>
                    </a:p>
                  </a:txBody>
                  <a:tcPr anchor="ctr">
                    <a:solidFill>
                      <a:schemeClr val="accent1">
                        <a:alpha val="20000"/>
                      </a:schemeClr>
                    </a:solidFill>
                  </a:tcPr>
                </a:tc>
                <a:tc>
                  <a:txBody>
                    <a:bodyPr/>
                    <a:lstStyle/>
                    <a:p>
                      <a:pPr algn="ctr"/>
                      <a:r>
                        <a:rPr lang="en-US" sz="1400" b="1" dirty="0">
                          <a:solidFill>
                            <a:schemeClr val="tx1"/>
                          </a:solidFill>
                        </a:rPr>
                        <a:t>$498,795</a:t>
                      </a:r>
                    </a:p>
                  </a:txBody>
                  <a:tcPr anchor="ctr">
                    <a:solidFill>
                      <a:schemeClr val="accent1">
                        <a:alpha val="20000"/>
                      </a:schemeClr>
                    </a:solidFill>
                  </a:tcPr>
                </a:tc>
                <a:tc>
                  <a:txBody>
                    <a:bodyPr/>
                    <a:lstStyle/>
                    <a:p>
                      <a:pPr algn="ctr"/>
                      <a:r>
                        <a:rPr lang="en-US" sz="1400" b="1" dirty="0">
                          <a:solidFill>
                            <a:schemeClr val="tx1"/>
                          </a:solidFill>
                        </a:rPr>
                        <a:t>$298,795</a:t>
                      </a:r>
                    </a:p>
                    <a:p>
                      <a:pPr algn="ctr"/>
                      <a:r>
                        <a:rPr lang="en-US" sz="1400" b="1" dirty="0">
                          <a:solidFill>
                            <a:schemeClr val="tx1"/>
                          </a:solidFill>
                        </a:rPr>
                        <a:t>(60%)</a:t>
                      </a:r>
                    </a:p>
                  </a:txBody>
                  <a:tcPr anchor="ctr">
                    <a:solidFill>
                      <a:schemeClr val="accent1">
                        <a:alpha val="20000"/>
                      </a:schemeClr>
                    </a:solidFill>
                  </a:tcPr>
                </a:tc>
                <a:tc>
                  <a:txBody>
                    <a:bodyPr/>
                    <a:lstStyle/>
                    <a:p>
                      <a:pPr algn="ctr"/>
                      <a:r>
                        <a:rPr lang="en-US" sz="1400" b="1" dirty="0">
                          <a:solidFill>
                            <a:schemeClr val="tx1"/>
                          </a:solidFill>
                        </a:rPr>
                        <a:t>$298,795</a:t>
                      </a:r>
                    </a:p>
                    <a:p>
                      <a:pPr algn="ctr"/>
                      <a:r>
                        <a:rPr lang="en-US" sz="1400" b="1" dirty="0">
                          <a:solidFill>
                            <a:schemeClr val="tx1"/>
                          </a:solidFill>
                        </a:rPr>
                        <a:t>(60%)</a:t>
                      </a:r>
                    </a:p>
                  </a:txBody>
                  <a:tcPr anchor="ctr">
                    <a:solidFill>
                      <a:schemeClr val="accent1">
                        <a:alpha val="20000"/>
                      </a:schemeClr>
                    </a:solidFill>
                  </a:tcPr>
                </a:tc>
                <a:extLst>
                  <a:ext uri="{0D108BD9-81ED-4DB2-BD59-A6C34878D82A}">
                    <a16:rowId xmlns:a16="http://schemas.microsoft.com/office/drawing/2014/main" val="1006800120"/>
                  </a:ext>
                </a:extLst>
              </a:tr>
              <a:tr h="542208">
                <a:tc>
                  <a:txBody>
                    <a:bodyPr/>
                    <a:lstStyle/>
                    <a:p>
                      <a:pPr algn="ctr"/>
                      <a:r>
                        <a:rPr lang="en-US" sz="1400" b="1" baseline="0" dirty="0">
                          <a:solidFill>
                            <a:srgbClr val="2A6357"/>
                          </a:solidFill>
                          <a:hlinkClick r:id="rId4" action="ppaction://hlinksldjump">
                            <a:extLst>
                              <a:ext uri="{A12FA001-AC4F-418D-AE19-62706E023703}">
                                <ahyp:hlinkClr xmlns:ahyp="http://schemas.microsoft.com/office/drawing/2018/hyperlinkcolor" val="tx"/>
                              </a:ext>
                            </a:extLst>
                          </a:hlinkClick>
                        </a:rPr>
                        <a:t>Bentonsport Bridge Rehab</a:t>
                      </a:r>
                      <a:endParaRPr lang="en-US" sz="1400" b="1" baseline="0" dirty="0">
                        <a:solidFill>
                          <a:srgbClr val="2A6357"/>
                        </a:solidFill>
                      </a:endParaRPr>
                    </a:p>
                  </a:txBody>
                  <a:tcPr anchor="ctr">
                    <a:noFill/>
                  </a:tcPr>
                </a:tc>
                <a:tc>
                  <a:txBody>
                    <a:bodyPr/>
                    <a:lstStyle/>
                    <a:p>
                      <a:pPr algn="ctr"/>
                      <a:r>
                        <a:rPr lang="en-US" sz="1400" b="1" dirty="0">
                          <a:solidFill>
                            <a:schemeClr val="tx1"/>
                          </a:solidFill>
                        </a:rPr>
                        <a:t>Van Buren County Conservation Board</a:t>
                      </a:r>
                    </a:p>
                  </a:txBody>
                  <a:tcPr anchor="ctr">
                    <a:noFill/>
                  </a:tcPr>
                </a:tc>
                <a:tc>
                  <a:txBody>
                    <a:bodyPr/>
                    <a:lstStyle/>
                    <a:p>
                      <a:pPr algn="ctr"/>
                      <a:r>
                        <a:rPr lang="en-US" sz="1400" b="1" dirty="0">
                          <a:solidFill>
                            <a:schemeClr val="tx1"/>
                          </a:solidFill>
                        </a:rPr>
                        <a:t>94</a:t>
                      </a:r>
                    </a:p>
                  </a:txBody>
                  <a:tcPr anchor="ctr">
                    <a:noFill/>
                  </a:tcPr>
                </a:tc>
                <a:tc>
                  <a:txBody>
                    <a:bodyPr/>
                    <a:lstStyle/>
                    <a:p>
                      <a:pPr algn="ctr"/>
                      <a:r>
                        <a:rPr lang="en-US" sz="1400" b="1" dirty="0">
                          <a:solidFill>
                            <a:schemeClr val="tx1"/>
                          </a:solidFill>
                        </a:rPr>
                        <a:t>$2,015,000</a:t>
                      </a:r>
                    </a:p>
                  </a:txBody>
                  <a:tcPr anchor="ctr">
                    <a:noFill/>
                  </a:tcPr>
                </a:tc>
                <a:tc>
                  <a:txBody>
                    <a:bodyPr/>
                    <a:lstStyle/>
                    <a:p>
                      <a:pPr algn="ctr"/>
                      <a:r>
                        <a:rPr lang="en-US" sz="1400" b="1" dirty="0">
                          <a:solidFill>
                            <a:schemeClr val="tx1"/>
                          </a:solidFill>
                        </a:rPr>
                        <a:t>$403,000</a:t>
                      </a:r>
                    </a:p>
                    <a:p>
                      <a:pPr algn="ctr"/>
                      <a:r>
                        <a:rPr lang="en-US" sz="1400" b="1" dirty="0">
                          <a:solidFill>
                            <a:schemeClr val="tx1"/>
                          </a:solidFill>
                        </a:rPr>
                        <a:t>(20%)</a:t>
                      </a:r>
                    </a:p>
                  </a:txBody>
                  <a:tcPr anchor="ctr">
                    <a:noFill/>
                  </a:tcPr>
                </a:tc>
                <a:tc>
                  <a:txBody>
                    <a:bodyPr/>
                    <a:lstStyle/>
                    <a:p>
                      <a:pPr algn="ctr"/>
                      <a:r>
                        <a:rPr lang="en-US" sz="1400" b="1" dirty="0">
                          <a:solidFill>
                            <a:schemeClr val="tx1"/>
                          </a:solidFill>
                        </a:rPr>
                        <a:t>$403,000</a:t>
                      </a:r>
                    </a:p>
                    <a:p>
                      <a:pPr algn="ctr"/>
                      <a:r>
                        <a:rPr lang="en-US" sz="1400" b="1" dirty="0">
                          <a:solidFill>
                            <a:schemeClr val="tx1"/>
                          </a:solidFill>
                        </a:rPr>
                        <a:t>(20%)</a:t>
                      </a:r>
                    </a:p>
                  </a:txBody>
                  <a:tcPr anchor="ctr">
                    <a:noFill/>
                  </a:tcPr>
                </a:tc>
                <a:extLst>
                  <a:ext uri="{0D108BD9-81ED-4DB2-BD59-A6C34878D82A}">
                    <a16:rowId xmlns:a16="http://schemas.microsoft.com/office/drawing/2014/main" val="1691693719"/>
                  </a:ext>
                </a:extLst>
              </a:tr>
              <a:tr h="876851">
                <a:tc>
                  <a:txBody>
                    <a:bodyPr/>
                    <a:lstStyle/>
                    <a:p>
                      <a:pPr algn="ctr"/>
                      <a:r>
                        <a:rPr lang="en-US" sz="1400" b="1" baseline="0" dirty="0">
                          <a:solidFill>
                            <a:srgbClr val="2A6357"/>
                          </a:solidFill>
                          <a:hlinkClick r:id="rId5" action="ppaction://hlinksldjump">
                            <a:extLst>
                              <a:ext uri="{A12FA001-AC4F-418D-AE19-62706E023703}">
                                <ahyp:hlinkClr xmlns:ahyp="http://schemas.microsoft.com/office/drawing/2018/hyperlinkcolor" val="tx"/>
                              </a:ext>
                            </a:extLst>
                          </a:hlinkClick>
                        </a:rPr>
                        <a:t>Flint River Trail Connection</a:t>
                      </a:r>
                      <a:endParaRPr lang="en-US" sz="1400" b="1" baseline="0" dirty="0">
                        <a:solidFill>
                          <a:srgbClr val="2A6357"/>
                        </a:solidFill>
                      </a:endParaRPr>
                    </a:p>
                  </a:txBody>
                  <a:tcPr anchor="ctr">
                    <a:solidFill>
                      <a:schemeClr val="accent1">
                        <a:alpha val="20000"/>
                      </a:schemeClr>
                    </a:solidFill>
                  </a:tcPr>
                </a:tc>
                <a:tc>
                  <a:txBody>
                    <a:bodyPr/>
                    <a:lstStyle/>
                    <a:p>
                      <a:pPr algn="ctr"/>
                      <a:r>
                        <a:rPr lang="en-US" sz="1400" b="1" dirty="0">
                          <a:solidFill>
                            <a:schemeClr val="tx1"/>
                          </a:solidFill>
                        </a:rPr>
                        <a:t>Burlington</a:t>
                      </a:r>
                    </a:p>
                  </a:txBody>
                  <a:tcPr anchor="ctr">
                    <a:solidFill>
                      <a:schemeClr val="accent1">
                        <a:alpha val="20000"/>
                      </a:schemeClr>
                    </a:solidFill>
                  </a:tcPr>
                </a:tc>
                <a:tc>
                  <a:txBody>
                    <a:bodyPr/>
                    <a:lstStyle/>
                    <a:p>
                      <a:pPr algn="ctr"/>
                      <a:r>
                        <a:rPr lang="en-US" sz="1400" b="1" dirty="0">
                          <a:solidFill>
                            <a:schemeClr val="tx1"/>
                          </a:solidFill>
                        </a:rPr>
                        <a:t>93</a:t>
                      </a:r>
                    </a:p>
                  </a:txBody>
                  <a:tcPr anchor="ctr">
                    <a:solidFill>
                      <a:schemeClr val="accent1">
                        <a:alpha val="20000"/>
                      </a:schemeClr>
                    </a:solidFill>
                  </a:tcPr>
                </a:tc>
                <a:tc>
                  <a:txBody>
                    <a:bodyPr/>
                    <a:lstStyle/>
                    <a:p>
                      <a:pPr algn="ctr"/>
                      <a:r>
                        <a:rPr lang="en-US" sz="1400" b="1" dirty="0">
                          <a:solidFill>
                            <a:schemeClr val="tx1"/>
                          </a:solidFill>
                        </a:rPr>
                        <a:t>$95,500</a:t>
                      </a:r>
                    </a:p>
                  </a:txBody>
                  <a:tcPr anchor="ctr">
                    <a:solidFill>
                      <a:schemeClr val="accent1">
                        <a:alpha val="20000"/>
                      </a:schemeClr>
                    </a:solidFill>
                  </a:tcPr>
                </a:tc>
                <a:tc>
                  <a:txBody>
                    <a:bodyPr/>
                    <a:lstStyle/>
                    <a:p>
                      <a:pPr algn="ctr"/>
                      <a:r>
                        <a:rPr lang="en-US" sz="1400" b="1" dirty="0">
                          <a:solidFill>
                            <a:schemeClr val="tx1"/>
                          </a:solidFill>
                        </a:rPr>
                        <a:t>$71,625</a:t>
                      </a:r>
                    </a:p>
                    <a:p>
                      <a:pPr algn="ctr"/>
                      <a:r>
                        <a:rPr lang="en-US" sz="1400" b="1" dirty="0">
                          <a:solidFill>
                            <a:schemeClr val="tx1"/>
                          </a:solidFill>
                        </a:rPr>
                        <a:t>(75%)</a:t>
                      </a:r>
                    </a:p>
                  </a:txBody>
                  <a:tcPr anchor="ctr">
                    <a:solidFill>
                      <a:schemeClr val="accent1">
                        <a:alpha val="20000"/>
                      </a:schemeClr>
                    </a:solidFill>
                  </a:tcPr>
                </a:tc>
                <a:tc>
                  <a:txBody>
                    <a:bodyPr/>
                    <a:lstStyle/>
                    <a:p>
                      <a:pPr algn="ctr"/>
                      <a:r>
                        <a:rPr lang="en-US" sz="1400" b="1" dirty="0">
                          <a:solidFill>
                            <a:schemeClr val="tx1"/>
                          </a:solidFill>
                        </a:rPr>
                        <a:t>$71,625</a:t>
                      </a:r>
                    </a:p>
                    <a:p>
                      <a:pPr algn="ctr"/>
                      <a:r>
                        <a:rPr lang="en-US" sz="1400" b="1" dirty="0">
                          <a:solidFill>
                            <a:schemeClr val="tx1"/>
                          </a:solidFill>
                        </a:rPr>
                        <a:t>(75%)</a:t>
                      </a:r>
                    </a:p>
                  </a:txBody>
                  <a:tcPr anchor="ctr">
                    <a:solidFill>
                      <a:schemeClr val="accent1">
                        <a:alpha val="20000"/>
                      </a:schemeClr>
                    </a:solidFill>
                  </a:tcPr>
                </a:tc>
                <a:extLst>
                  <a:ext uri="{0D108BD9-81ED-4DB2-BD59-A6C34878D82A}">
                    <a16:rowId xmlns:a16="http://schemas.microsoft.com/office/drawing/2014/main" val="310880548"/>
                  </a:ext>
                </a:extLst>
              </a:tr>
              <a:tr h="720970">
                <a:tc>
                  <a:txBody>
                    <a:bodyPr/>
                    <a:lstStyle/>
                    <a:p>
                      <a:pPr algn="ctr"/>
                      <a:r>
                        <a:rPr lang="en-US" sz="1400" b="1" baseline="0" dirty="0">
                          <a:solidFill>
                            <a:srgbClr val="2A6357"/>
                          </a:solidFill>
                          <a:hlinkClick r:id="rId6" action="ppaction://hlinksldjump">
                            <a:extLst>
                              <a:ext uri="{A12FA001-AC4F-418D-AE19-62706E023703}">
                                <ahyp:hlinkClr xmlns:ahyp="http://schemas.microsoft.com/office/drawing/2018/hyperlinkcolor" val="tx"/>
                              </a:ext>
                            </a:extLst>
                          </a:hlinkClick>
                        </a:rPr>
                        <a:t>Pioneer Trail Reinbeck Gap</a:t>
                      </a:r>
                      <a:endParaRPr lang="en-US" sz="1400" b="1" baseline="0" dirty="0">
                        <a:solidFill>
                          <a:srgbClr val="2A6357"/>
                        </a:solidFill>
                      </a:endParaRPr>
                    </a:p>
                  </a:txBody>
                  <a:tcPr anchor="ctr">
                    <a:noFill/>
                  </a:tcPr>
                </a:tc>
                <a:tc>
                  <a:txBody>
                    <a:bodyPr/>
                    <a:lstStyle/>
                    <a:p>
                      <a:pPr algn="ctr"/>
                      <a:r>
                        <a:rPr lang="en-US" sz="1400" b="1" dirty="0">
                          <a:solidFill>
                            <a:schemeClr val="tx1"/>
                          </a:solidFill>
                        </a:rPr>
                        <a:t>Grundy County Conservation Board</a:t>
                      </a:r>
                    </a:p>
                  </a:txBody>
                  <a:tcPr anchor="ctr">
                    <a:noFill/>
                  </a:tcPr>
                </a:tc>
                <a:tc>
                  <a:txBody>
                    <a:bodyPr/>
                    <a:lstStyle/>
                    <a:p>
                      <a:pPr algn="ctr"/>
                      <a:r>
                        <a:rPr lang="en-US" sz="1400" b="1" dirty="0">
                          <a:solidFill>
                            <a:schemeClr val="tx1"/>
                          </a:solidFill>
                        </a:rPr>
                        <a:t>92</a:t>
                      </a:r>
                    </a:p>
                  </a:txBody>
                  <a:tcPr anchor="ctr">
                    <a:noFill/>
                  </a:tcPr>
                </a:tc>
                <a:tc>
                  <a:txBody>
                    <a:bodyPr/>
                    <a:lstStyle/>
                    <a:p>
                      <a:pPr algn="ctr"/>
                      <a:r>
                        <a:rPr lang="en-US" sz="1400" b="1" dirty="0">
                          <a:solidFill>
                            <a:schemeClr val="tx1"/>
                          </a:solidFill>
                        </a:rPr>
                        <a:t>$1,126,000</a:t>
                      </a:r>
                    </a:p>
                  </a:txBody>
                  <a:tcPr anchor="ctr">
                    <a:noFill/>
                  </a:tcPr>
                </a:tc>
                <a:tc>
                  <a:txBody>
                    <a:bodyPr/>
                    <a:lstStyle/>
                    <a:p>
                      <a:pPr algn="ctr"/>
                      <a:r>
                        <a:rPr lang="en-US" sz="1400" b="1" dirty="0">
                          <a:solidFill>
                            <a:schemeClr val="tx1"/>
                          </a:solidFill>
                        </a:rPr>
                        <a:t>$500,000</a:t>
                      </a:r>
                    </a:p>
                    <a:p>
                      <a:pPr algn="ctr"/>
                      <a:r>
                        <a:rPr lang="en-US" sz="1400" b="1" dirty="0">
                          <a:solidFill>
                            <a:schemeClr val="tx1"/>
                          </a:solidFill>
                        </a:rPr>
                        <a:t>(44%)</a:t>
                      </a:r>
                    </a:p>
                  </a:txBody>
                  <a:tcPr anchor="ctr">
                    <a:noFill/>
                  </a:tcPr>
                </a:tc>
                <a:tc>
                  <a:txBody>
                    <a:bodyPr/>
                    <a:lstStyle/>
                    <a:p>
                      <a:pPr algn="ctr"/>
                      <a:r>
                        <a:rPr lang="en-US" sz="1400" b="1" dirty="0">
                          <a:solidFill>
                            <a:schemeClr val="tx1"/>
                          </a:solidFill>
                        </a:rPr>
                        <a:t>$279,786</a:t>
                      </a:r>
                    </a:p>
                    <a:p>
                      <a:pPr algn="ctr"/>
                      <a:r>
                        <a:rPr lang="en-US" sz="1400" b="1" dirty="0">
                          <a:solidFill>
                            <a:schemeClr val="tx1"/>
                          </a:solidFill>
                        </a:rPr>
                        <a:t>(25%)</a:t>
                      </a:r>
                    </a:p>
                  </a:txBody>
                  <a:tcPr anchor="ctr">
                    <a:noFill/>
                  </a:tcPr>
                </a:tc>
                <a:extLst>
                  <a:ext uri="{0D108BD9-81ED-4DB2-BD59-A6C34878D82A}">
                    <a16:rowId xmlns:a16="http://schemas.microsoft.com/office/drawing/2014/main" val="161468004"/>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4" y="1017509"/>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List of Applications Recommended</a:t>
            </a:r>
          </a:p>
        </p:txBody>
      </p:sp>
      <p:sp>
        <p:nvSpPr>
          <p:cNvPr id="2" name="TextBox 1">
            <a:extLst>
              <a:ext uri="{FF2B5EF4-FFF2-40B4-BE49-F238E27FC236}">
                <a16:creationId xmlns:a16="http://schemas.microsoft.com/office/drawing/2014/main" id="{DF5F495B-1218-F08D-7494-A1312879925A}"/>
              </a:ext>
            </a:extLst>
          </p:cNvPr>
          <p:cNvSpPr txBox="1"/>
          <p:nvPr/>
        </p:nvSpPr>
        <p:spPr>
          <a:xfrm>
            <a:off x="0" y="6163408"/>
            <a:ext cx="4890960" cy="276999"/>
          </a:xfrm>
          <a:prstGeom prst="rect">
            <a:avLst/>
          </a:prstGeom>
          <a:noFill/>
        </p:spPr>
        <p:txBody>
          <a:bodyPr wrap="square" rtlCol="0">
            <a:spAutoFit/>
          </a:bodyPr>
          <a:lstStyle/>
          <a:p>
            <a:r>
              <a:rPr lang="en-US" sz="1200" b="1" dirty="0">
                <a:solidFill>
                  <a:srgbClr val="03617A"/>
                </a:solidFill>
                <a:hlinkClick r:id="rId7" action="ppaction://hlinksldjump">
                  <a:extLst>
                    <a:ext uri="{A12FA001-AC4F-418D-AE19-62706E023703}">
                      <ahyp:hlinkClr xmlns:ahyp="http://schemas.microsoft.com/office/drawing/2018/hyperlinkcolor" val="tx"/>
                    </a:ext>
                  </a:extLst>
                </a:hlinkClick>
              </a:rPr>
              <a:t>Jump to Applications Not Recommended for Funding</a:t>
            </a:r>
            <a:endParaRPr lang="en-US" sz="1200" b="1" dirty="0">
              <a:solidFill>
                <a:srgbClr val="03617A"/>
              </a:solidFill>
            </a:endParaRPr>
          </a:p>
        </p:txBody>
      </p:sp>
    </p:spTree>
    <p:extLst>
      <p:ext uri="{BB962C8B-B14F-4D97-AF65-F5344CB8AC3E}">
        <p14:creationId xmlns:p14="http://schemas.microsoft.com/office/powerpoint/2010/main" val="415694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CEDDFE6-F404-6AFA-1FBD-1233BA4A8E1D}"/>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E43FB5F5-30E3-4E09-8B48-A084F12A3338}"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7</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8" name="Title 10">
            <a:extLst>
              <a:ext uri="{FF2B5EF4-FFF2-40B4-BE49-F238E27FC236}">
                <a16:creationId xmlns:a16="http://schemas.microsoft.com/office/drawing/2014/main" id="{A6C26B5D-B6C0-DC81-C012-AEDE9C96F64B}"/>
              </a:ext>
            </a:extLst>
          </p:cNvPr>
          <p:cNvSpPr txBox="1">
            <a:spLocks/>
          </p:cNvSpPr>
          <p:nvPr/>
        </p:nvSpPr>
        <p:spPr>
          <a:xfrm>
            <a:off x="0" y="912758"/>
            <a:ext cx="9144000" cy="288033"/>
          </a:xfrm>
          <a:prstGeom prst="rect">
            <a:avLst/>
          </a:prstGeom>
        </p:spPr>
        <p:txBody>
          <a:bodyPr>
            <a:noAutofit/>
          </a:bodyPr>
          <a:lst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a:lstStyle>
          <a:p>
            <a:pPr algn="ctr"/>
            <a:r>
              <a:rPr lang="en-US" dirty="0">
                <a:solidFill>
                  <a:schemeClr val="tx2"/>
                </a:solidFill>
              </a:rPr>
              <a:t>Map of Applications Received</a:t>
            </a:r>
          </a:p>
        </p:txBody>
      </p:sp>
      <p:pic>
        <p:nvPicPr>
          <p:cNvPr id="4" name="Picture 3">
            <a:extLst>
              <a:ext uri="{FF2B5EF4-FFF2-40B4-BE49-F238E27FC236}">
                <a16:creationId xmlns:a16="http://schemas.microsoft.com/office/drawing/2014/main" id="{4BBEAF0B-AB91-2C05-49CF-93E3E5652D84}"/>
              </a:ext>
            </a:extLst>
          </p:cNvPr>
          <p:cNvPicPr>
            <a:picLocks noChangeAspect="1"/>
          </p:cNvPicPr>
          <p:nvPr/>
        </p:nvPicPr>
        <p:blipFill rotWithShape="1">
          <a:blip r:embed="rId2"/>
          <a:srcRect l="475" r="-1"/>
          <a:stretch/>
        </p:blipFill>
        <p:spPr>
          <a:xfrm>
            <a:off x="874986" y="1398507"/>
            <a:ext cx="7429500" cy="50168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icture Placeholder 3">
            <a:extLst>
              <a:ext uri="{FF2B5EF4-FFF2-40B4-BE49-F238E27FC236}">
                <a16:creationId xmlns:a16="http://schemas.microsoft.com/office/drawing/2014/main" id="{69351D74-7B1E-F9EA-7B3A-5E216B804315}"/>
              </a:ext>
            </a:extLst>
          </p:cNvPr>
          <p:cNvSpPr>
            <a:spLocks noGrp="1" noChangeArrowheads="1" noTextEdit="1"/>
          </p:cNvSpPr>
          <p:nvPr>
            <p:ph type="pic" sz="quarter" idx="10"/>
          </p:nvPr>
        </p:nvSpPr>
        <p:spPr>
          <a:solidFill>
            <a:srgbClr val="03617A"/>
          </a:solidFill>
        </p:spPr>
        <p:txBody>
          <a:bodyPr/>
          <a:lstStyle/>
          <a:p>
            <a:endParaRPr lang="en-US"/>
          </a:p>
        </p:txBody>
      </p:sp>
      <p:grpSp>
        <p:nvGrpSpPr>
          <p:cNvPr id="34819" name="Group 1">
            <a:extLst>
              <a:ext uri="{FF2B5EF4-FFF2-40B4-BE49-F238E27FC236}">
                <a16:creationId xmlns:a16="http://schemas.microsoft.com/office/drawing/2014/main" id="{14832C51-1C17-90A3-67F3-5CED1365CF16}"/>
              </a:ext>
            </a:extLst>
          </p:cNvPr>
          <p:cNvGrpSpPr>
            <a:grpSpLocks/>
          </p:cNvGrpSpPr>
          <p:nvPr/>
        </p:nvGrpSpPr>
        <p:grpSpPr bwMode="auto">
          <a:xfrm>
            <a:off x="0" y="1087438"/>
            <a:ext cx="9144000" cy="4830762"/>
            <a:chOff x="0" y="20638"/>
            <a:chExt cx="24377650" cy="12880975"/>
          </a:xfrm>
          <a:solidFill>
            <a:srgbClr val="19405B"/>
          </a:solidFill>
        </p:grpSpPr>
        <p:sp>
          <p:nvSpPr>
            <p:cNvPr id="12" name="Rectangle 11">
              <a:extLst>
                <a:ext uri="{FF2B5EF4-FFF2-40B4-BE49-F238E27FC236}">
                  <a16:creationId xmlns:a16="http://schemas.microsoft.com/office/drawing/2014/main" id="{73661595-2889-38C6-6A08-1E1E08DDB30E}"/>
                </a:ext>
              </a:extLst>
            </p:cNvPr>
            <p:cNvSpPr/>
            <p:nvPr/>
          </p:nvSpPr>
          <p:spPr>
            <a:xfrm rot="5400000">
              <a:off x="7090193" y="-7069555"/>
              <a:ext cx="10197262" cy="243776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3" name="Graphic 13">
              <a:extLst>
                <a:ext uri="{FF2B5EF4-FFF2-40B4-BE49-F238E27FC236}">
                  <a16:creationId xmlns:a16="http://schemas.microsoft.com/office/drawing/2014/main" id="{22C457C1-F749-40CE-1A77-7E6D2E71040B}"/>
                </a:ext>
              </a:extLst>
            </p:cNvPr>
            <p:cNvSpPr>
              <a:spLocks/>
            </p:cNvSpPr>
            <p:nvPr/>
          </p:nvSpPr>
          <p:spPr bwMode="auto">
            <a:xfrm>
              <a:off x="0" y="9968155"/>
              <a:ext cx="24377650" cy="2933458"/>
            </a:xfrm>
            <a:custGeom>
              <a:avLst/>
              <a:gdLst>
                <a:gd name="T0" fmla="*/ 12188825 w 24406104"/>
                <a:gd name="T1" fmla="*/ 0 h 2853262"/>
                <a:gd name="T2" fmla="*/ 0 w 24406104"/>
                <a:gd name="T3" fmla="*/ 0 h 2853262"/>
                <a:gd name="T4" fmla="*/ 0 w 24406104"/>
                <a:gd name="T5" fmla="*/ 372714 h 2853262"/>
                <a:gd name="T6" fmla="*/ 12118818 w 24406104"/>
                <a:gd name="T7" fmla="*/ 2924053 h 2853262"/>
                <a:gd name="T8" fmla="*/ 12118818 w 24406104"/>
                <a:gd name="T9" fmla="*/ 2924053 h 2853262"/>
                <a:gd name="T10" fmla="*/ 12156750 w 24406104"/>
                <a:gd name="T11" fmla="*/ 2931917 h 2853262"/>
                <a:gd name="T12" fmla="*/ 12217083 w 24406104"/>
                <a:gd name="T13" fmla="*/ 2932703 h 2853262"/>
                <a:gd name="T14" fmla="*/ 12258578 w 24406104"/>
                <a:gd name="T15" fmla="*/ 2924053 h 2853262"/>
                <a:gd name="T16" fmla="*/ 12258578 w 24406104"/>
                <a:gd name="T17" fmla="*/ 2924053 h 2853262"/>
                <a:gd name="T18" fmla="*/ 24377649 w 24406104"/>
                <a:gd name="T19" fmla="*/ 372714 h 2853262"/>
                <a:gd name="T20" fmla="*/ 24377649 w 24406104"/>
                <a:gd name="T21" fmla="*/ 0 h 2853262"/>
                <a:gd name="T22" fmla="*/ 12188825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grpFill/>
            <a:ln>
              <a:noFill/>
            </a:ln>
          </p:spPr>
          <p:txBody>
            <a:bodyPr anchor="ctr"/>
            <a:lstStyle/>
            <a:p>
              <a:pPr eaLnBrk="1" fontAlgn="auto" hangingPunct="1">
                <a:spcBef>
                  <a:spcPts val="0"/>
                </a:spcBef>
                <a:spcAft>
                  <a:spcPts val="0"/>
                </a:spcAft>
                <a:defRPr/>
              </a:pPr>
              <a:endParaRPr lang="en-US" sz="900">
                <a:latin typeface="+mn-lt"/>
              </a:endParaRPr>
            </a:p>
          </p:txBody>
        </p:sp>
      </p:grpSp>
      <p:sp>
        <p:nvSpPr>
          <p:cNvPr id="34821" name="TextBox 14">
            <a:extLst>
              <a:ext uri="{FF2B5EF4-FFF2-40B4-BE49-F238E27FC236}">
                <a16:creationId xmlns:a16="http://schemas.microsoft.com/office/drawing/2014/main" id="{7FEF636E-8B73-1ABE-B82B-43FE29812174}"/>
              </a:ext>
            </a:extLst>
          </p:cNvPr>
          <p:cNvSpPr txBox="1">
            <a:spLocks noChangeArrowheads="1"/>
          </p:cNvSpPr>
          <p:nvPr/>
        </p:nvSpPr>
        <p:spPr bwMode="auto">
          <a:xfrm>
            <a:off x="3535363" y="4362450"/>
            <a:ext cx="207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b="1">
                <a:solidFill>
                  <a:schemeClr val="bg1"/>
                </a:solidFill>
                <a:latin typeface="Roboto Slab" pitchFamily="2" charset="0"/>
                <a:ea typeface="Roboto Slab" pitchFamily="2" charset="0"/>
                <a:cs typeface="Arial" panose="020B0604020202020204" pitchFamily="34" charset="0"/>
              </a:rPr>
              <a:t>Questions?</a:t>
            </a:r>
          </a:p>
        </p:txBody>
      </p:sp>
      <p:sp>
        <p:nvSpPr>
          <p:cNvPr id="28679" name="TextBox 14">
            <a:extLst>
              <a:ext uri="{FF2B5EF4-FFF2-40B4-BE49-F238E27FC236}">
                <a16:creationId xmlns:a16="http://schemas.microsoft.com/office/drawing/2014/main" id="{753623AE-3A82-C234-2DBF-E1F34E10FBBA}"/>
              </a:ext>
            </a:extLst>
          </p:cNvPr>
          <p:cNvSpPr txBox="1">
            <a:spLocks noChangeArrowheads="1"/>
          </p:cNvSpPr>
          <p:nvPr/>
        </p:nvSpPr>
        <p:spPr bwMode="auto">
          <a:xfrm>
            <a:off x="758825"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scott.flagg@iowadot.us</a:t>
            </a:r>
          </a:p>
        </p:txBody>
      </p:sp>
      <p:sp>
        <p:nvSpPr>
          <p:cNvPr id="28680" name="TextBox 14">
            <a:extLst>
              <a:ext uri="{FF2B5EF4-FFF2-40B4-BE49-F238E27FC236}">
                <a16:creationId xmlns:a16="http://schemas.microsoft.com/office/drawing/2014/main" id="{7499D563-4D90-C09C-7582-8BB174803D28}"/>
              </a:ext>
            </a:extLst>
          </p:cNvPr>
          <p:cNvSpPr txBox="1">
            <a:spLocks noChangeArrowheads="1"/>
          </p:cNvSpPr>
          <p:nvPr/>
        </p:nvSpPr>
        <p:spPr bwMode="auto">
          <a:xfrm>
            <a:off x="7543800" y="6229350"/>
            <a:ext cx="2689225" cy="301625"/>
          </a:xfrm>
          <a:prstGeom prst="rect">
            <a:avLst/>
          </a:prstGeom>
          <a:noFill/>
          <a:ln>
            <a:noFill/>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en-US" sz="1351" b="1" dirty="0">
                <a:solidFill>
                  <a:schemeClr val="bg1"/>
                </a:solidFill>
                <a:latin typeface="PT Sans" panose="020B0503020203020204" pitchFamily="34" charset="0"/>
                <a:ea typeface="PT Sans" panose="020B0503020203020204" pitchFamily="34" charset="0"/>
                <a:cs typeface="Arial" panose="020B0604020202020204" pitchFamily="34" charset="0"/>
              </a:rPr>
              <a:t>515-239-1252</a:t>
            </a:r>
          </a:p>
        </p:txBody>
      </p:sp>
      <p:grpSp>
        <p:nvGrpSpPr>
          <p:cNvPr id="34824" name="Group 20">
            <a:extLst>
              <a:ext uri="{FF2B5EF4-FFF2-40B4-BE49-F238E27FC236}">
                <a16:creationId xmlns:a16="http://schemas.microsoft.com/office/drawing/2014/main" id="{7D9F2779-6F5C-5300-A84A-97CA37B45C71}"/>
              </a:ext>
            </a:extLst>
          </p:cNvPr>
          <p:cNvGrpSpPr>
            <a:grpSpLocks/>
          </p:cNvGrpSpPr>
          <p:nvPr/>
        </p:nvGrpSpPr>
        <p:grpSpPr bwMode="auto">
          <a:xfrm>
            <a:off x="7137400" y="6167438"/>
            <a:ext cx="357188" cy="357187"/>
            <a:chOff x="18077921" y="12102198"/>
            <a:chExt cx="952500" cy="952500"/>
          </a:xfrm>
          <a:solidFill>
            <a:schemeClr val="accent1"/>
          </a:solidFill>
        </p:grpSpPr>
        <p:sp>
          <p:nvSpPr>
            <p:cNvPr id="15" name="Oval 14">
              <a:extLst>
                <a:ext uri="{FF2B5EF4-FFF2-40B4-BE49-F238E27FC236}">
                  <a16:creationId xmlns:a16="http://schemas.microsoft.com/office/drawing/2014/main" id="{C7406A0D-3F25-60A1-C13B-04633BF5BADC}"/>
                </a:ext>
              </a:extLst>
            </p:cNvPr>
            <p:cNvSpPr/>
            <p:nvPr/>
          </p:nvSpPr>
          <p:spPr>
            <a:xfrm>
              <a:off x="18077921"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2" name="Graphic 5">
              <a:extLst>
                <a:ext uri="{FF2B5EF4-FFF2-40B4-BE49-F238E27FC236}">
                  <a16:creationId xmlns:a16="http://schemas.microsoft.com/office/drawing/2014/main" id="{5A9D7F04-C068-7F77-A3C4-7D475E39F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33" y="12356198"/>
              <a:ext cx="458788" cy="457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4825" name="Group 18">
            <a:extLst>
              <a:ext uri="{FF2B5EF4-FFF2-40B4-BE49-F238E27FC236}">
                <a16:creationId xmlns:a16="http://schemas.microsoft.com/office/drawing/2014/main" id="{18968B57-649B-CF0D-084C-47D88B2AA47C}"/>
              </a:ext>
            </a:extLst>
          </p:cNvPr>
          <p:cNvGrpSpPr>
            <a:grpSpLocks/>
          </p:cNvGrpSpPr>
          <p:nvPr/>
        </p:nvGrpSpPr>
        <p:grpSpPr bwMode="auto">
          <a:xfrm>
            <a:off x="354013" y="6167438"/>
            <a:ext cx="357187" cy="357187"/>
            <a:chOff x="941388" y="12102198"/>
            <a:chExt cx="952500" cy="952500"/>
          </a:xfrm>
          <a:solidFill>
            <a:schemeClr val="accent1"/>
          </a:solidFill>
        </p:grpSpPr>
        <p:sp>
          <p:nvSpPr>
            <p:cNvPr id="11" name="Oval 10">
              <a:extLst>
                <a:ext uri="{FF2B5EF4-FFF2-40B4-BE49-F238E27FC236}">
                  <a16:creationId xmlns:a16="http://schemas.microsoft.com/office/drawing/2014/main" id="{914938DF-6977-868B-2CCA-B0A6EB1F1769}"/>
                </a:ext>
              </a:extLst>
            </p:cNvPr>
            <p:cNvSpPr/>
            <p:nvPr/>
          </p:nvSpPr>
          <p:spPr>
            <a:xfrm>
              <a:off x="941388" y="12102198"/>
              <a:ext cx="952500" cy="952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34830" name="Graphic 17">
              <a:extLst>
                <a:ext uri="{FF2B5EF4-FFF2-40B4-BE49-F238E27FC236}">
                  <a16:creationId xmlns:a16="http://schemas.microsoft.com/office/drawing/2014/main" id="{86FDCB34-6800-86AC-0A65-AA5E6D33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2411760"/>
              <a:ext cx="485775" cy="333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8E3DF76F-6035-8DB0-4E5F-E7E1874E686D}"/>
              </a:ext>
            </a:extLst>
          </p:cNvPr>
          <p:cNvSpPr/>
          <p:nvPr/>
        </p:nvSpPr>
        <p:spPr>
          <a:xfrm>
            <a:off x="0" y="0"/>
            <a:ext cx="9144000" cy="1838325"/>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cxnSp>
        <p:nvCxnSpPr>
          <p:cNvPr id="13" name="Straight Connector 12">
            <a:extLst>
              <a:ext uri="{FF2B5EF4-FFF2-40B4-BE49-F238E27FC236}">
                <a16:creationId xmlns:a16="http://schemas.microsoft.com/office/drawing/2014/main" id="{78723A4A-0B70-C6F6-AAC8-6940B73221F9}"/>
              </a:ext>
            </a:extLst>
          </p:cNvPr>
          <p:cNvCxnSpPr>
            <a:cxnSpLocks/>
          </p:cNvCxnSpPr>
          <p:nvPr/>
        </p:nvCxnSpPr>
        <p:spPr>
          <a:xfrm>
            <a:off x="1528763" y="4159250"/>
            <a:ext cx="6086475" cy="0"/>
          </a:xfrm>
          <a:prstGeom prst="line">
            <a:avLst/>
          </a:prstGeom>
          <a:ln w="95250">
            <a:solidFill>
              <a:srgbClr val="52919F"/>
            </a:solidFill>
          </a:ln>
        </p:spPr>
        <p:style>
          <a:lnRef idx="1">
            <a:schemeClr val="accent1"/>
          </a:lnRef>
          <a:fillRef idx="0">
            <a:schemeClr val="accent1"/>
          </a:fillRef>
          <a:effectRef idx="0">
            <a:schemeClr val="accent1"/>
          </a:effectRef>
          <a:fontRef idx="minor">
            <a:schemeClr val="tx1"/>
          </a:fontRef>
        </p:style>
      </p:cxnSp>
      <p:pic>
        <p:nvPicPr>
          <p:cNvPr id="34828" name="Graphic 10">
            <a:extLst>
              <a:ext uri="{FF2B5EF4-FFF2-40B4-BE49-F238E27FC236}">
                <a16:creationId xmlns:a16="http://schemas.microsoft.com/office/drawing/2014/main" id="{77FD1250-206E-3103-86DE-8247E3188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3416300"/>
            <a:ext cx="22479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4CA16-4FAF-A1CF-74FD-1638FAF2F131}"/>
              </a:ext>
            </a:extLst>
          </p:cNvPr>
          <p:cNvSpPr/>
          <p:nvPr/>
        </p:nvSpPr>
        <p:spPr>
          <a:xfrm>
            <a:off x="0" y="858838"/>
            <a:ext cx="3916973" cy="5581650"/>
          </a:xfrm>
          <a:prstGeom prst="rect">
            <a:avLst/>
          </a:prstGeom>
          <a:solidFill>
            <a:srgbClr val="194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3" name="TextBox 22">
            <a:extLst>
              <a:ext uri="{FF2B5EF4-FFF2-40B4-BE49-F238E27FC236}">
                <a16:creationId xmlns:a16="http://schemas.microsoft.com/office/drawing/2014/main" id="{D419F927-1038-57A3-A3A1-C7B10D357095}"/>
              </a:ext>
            </a:extLst>
          </p:cNvPr>
          <p:cNvSpPr txBox="1"/>
          <p:nvPr/>
        </p:nvSpPr>
        <p:spPr bwMode="auto">
          <a:xfrm>
            <a:off x="388083" y="1036037"/>
            <a:ext cx="3528890" cy="1938992"/>
          </a:xfrm>
          <a:prstGeom prst="rect">
            <a:avLst/>
          </a:prstGeom>
          <a:noFill/>
        </p:spPr>
        <p:txBody>
          <a:bodyPr wrap="square">
            <a:spAutoFit/>
          </a:bodyPr>
          <a:lstStyle/>
          <a:p>
            <a:pPr eaLnBrk="1" fontAlgn="auto" hangingPunct="1">
              <a:spcBef>
                <a:spcPts val="0"/>
              </a:spcBef>
              <a:spcAft>
                <a:spcPts val="0"/>
              </a:spcAft>
              <a:defRPr/>
            </a:pPr>
            <a:r>
              <a:rPr lang="en-US" sz="2400" b="1" spc="113" dirty="0">
                <a:solidFill>
                  <a:schemeClr val="bg1"/>
                </a:solidFill>
                <a:latin typeface="Roboto Slab" pitchFamily="2" charset="0"/>
                <a:ea typeface="Roboto Slab" pitchFamily="2" charset="0"/>
                <a:cs typeface="Montserrat" charset="0"/>
              </a:rPr>
              <a:t>Neal Smith to High Trestle Trail Connector and Trailhead</a:t>
            </a:r>
          </a:p>
          <a:p>
            <a:pPr eaLnBrk="1" fontAlgn="auto" hangingPunct="1">
              <a:spcBef>
                <a:spcPts val="0"/>
              </a:spcBef>
              <a:spcAft>
                <a:spcPts val="0"/>
              </a:spcAft>
              <a:defRPr/>
            </a:pPr>
            <a:r>
              <a:rPr lang="fr-FR" sz="2400" b="1" spc="113" dirty="0">
                <a:solidFill>
                  <a:schemeClr val="bg1"/>
                </a:solidFill>
                <a:latin typeface="Roboto Slab" pitchFamily="2" charset="0"/>
                <a:ea typeface="Roboto Slab" pitchFamily="2" charset="0"/>
                <a:cs typeface="Montserrat" charset="0"/>
              </a:rPr>
              <a:t>(Polk City)</a:t>
            </a:r>
          </a:p>
        </p:txBody>
      </p:sp>
      <p:sp>
        <p:nvSpPr>
          <p:cNvPr id="27658" name="TextBox 23">
            <a:extLst>
              <a:ext uri="{FF2B5EF4-FFF2-40B4-BE49-F238E27FC236}">
                <a16:creationId xmlns:a16="http://schemas.microsoft.com/office/drawing/2014/main" id="{98589678-7CA2-1D4C-784A-EB3B0039364D}"/>
              </a:ext>
            </a:extLst>
          </p:cNvPr>
          <p:cNvSpPr txBox="1">
            <a:spLocks noChangeArrowheads="1"/>
          </p:cNvSpPr>
          <p:nvPr/>
        </p:nvSpPr>
        <p:spPr bwMode="auto">
          <a:xfrm>
            <a:off x="388083" y="3036262"/>
            <a:ext cx="328063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dirty="0">
                <a:solidFill>
                  <a:schemeClr val="bg1"/>
                </a:solidFill>
                <a:latin typeface="+mn-lt"/>
                <a:ea typeface="PT Sans" panose="020B0503020203090204" pitchFamily="34" charset="0"/>
                <a:cs typeface="PT Sans" panose="020B0503020203090204" pitchFamily="34" charset="0"/>
              </a:rPr>
              <a:t>This project will construct over 2 miles of paved trail connecting the existing Neal Smith Trail and High Trestle Trail through Polk City and also includes construction of a  trailhead north of the town center.</a:t>
            </a:r>
          </a:p>
          <a:p>
            <a:pPr eaLnBrk="1" hangingPunct="1"/>
            <a:endParaRPr lang="en-US" altLang="en-US" sz="900" b="1" dirty="0">
              <a:solidFill>
                <a:schemeClr val="bg1"/>
              </a:solidFill>
              <a:latin typeface="+mn-lt"/>
              <a:ea typeface="PT Sans" panose="020B0503020203090204" pitchFamily="34" charset="0"/>
              <a:cs typeface="PT Sans" panose="020B0503020203090204" pitchFamily="34" charset="0"/>
            </a:endParaRP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Total Cost:    $1,740,000</a:t>
            </a:r>
          </a:p>
          <a:p>
            <a:pPr eaLnBrk="1" hangingPunct="1"/>
            <a:r>
              <a:rPr lang="en-US" altLang="en-US" b="1" dirty="0">
                <a:solidFill>
                  <a:schemeClr val="bg1"/>
                </a:solidFill>
                <a:latin typeface="+mn-lt"/>
                <a:ea typeface="PT Sans" panose="020B0503020203090204" pitchFamily="34" charset="0"/>
                <a:cs typeface="PT Sans" panose="020B0503020203090204" pitchFamily="34" charset="0"/>
              </a:rPr>
              <a:t>Requested:   $700,000 (40%)</a:t>
            </a:r>
          </a:p>
          <a:p>
            <a:pPr eaLnBrk="1" hangingPunct="1"/>
            <a:endParaRPr lang="en-US" altLang="en-US" dirty="0">
              <a:solidFill>
                <a:schemeClr val="bg1"/>
              </a:solidFill>
              <a:latin typeface="+mn-lt"/>
              <a:ea typeface="PT Sans" panose="020B0503020203090204" pitchFamily="34" charset="0"/>
              <a:cs typeface="PT Sans" panose="020B0503020203090204" pitchFamily="34" charset="0"/>
            </a:endParaRPr>
          </a:p>
        </p:txBody>
      </p:sp>
      <p:sp>
        <p:nvSpPr>
          <p:cNvPr id="11" name="Slide Number Placeholder 5">
            <a:extLst>
              <a:ext uri="{FF2B5EF4-FFF2-40B4-BE49-F238E27FC236}">
                <a16:creationId xmlns:a16="http://schemas.microsoft.com/office/drawing/2014/main" id="{A5065A98-F4D0-B3E3-E37B-F6EAA0E1ADFC}"/>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8988F3C0-4CA9-4FA4-A8C1-C092C202D405}"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9</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cxnSp>
        <p:nvCxnSpPr>
          <p:cNvPr id="6" name="Straight Connector 5">
            <a:extLst>
              <a:ext uri="{FF2B5EF4-FFF2-40B4-BE49-F238E27FC236}">
                <a16:creationId xmlns:a16="http://schemas.microsoft.com/office/drawing/2014/main" id="{0B198492-939F-ADD1-917B-31DE6010467E}"/>
              </a:ext>
            </a:extLst>
          </p:cNvPr>
          <p:cNvCxnSpPr>
            <a:cxnSpLocks/>
          </p:cNvCxnSpPr>
          <p:nvPr/>
        </p:nvCxnSpPr>
        <p:spPr>
          <a:xfrm>
            <a:off x="514887" y="3005645"/>
            <a:ext cx="560387"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hlinkClick r:id="rId2" action="ppaction://hlinksldjump"/>
            <a:extLst>
              <a:ext uri="{FF2B5EF4-FFF2-40B4-BE49-F238E27FC236}">
                <a16:creationId xmlns:a16="http://schemas.microsoft.com/office/drawing/2014/main" id="{04AE8C53-D9A3-00A3-B68A-866F77E2A381}"/>
              </a:ext>
            </a:extLst>
          </p:cNvPr>
          <p:cNvSpPr txBox="1"/>
          <p:nvPr/>
        </p:nvSpPr>
        <p:spPr>
          <a:xfrm>
            <a:off x="3916973" y="5999162"/>
            <a:ext cx="3954632" cy="276999"/>
          </a:xfrm>
          <a:prstGeom prst="rect">
            <a:avLst/>
          </a:prstGeom>
          <a:noFill/>
        </p:spPr>
        <p:txBody>
          <a:bodyPr wrap="square" rtlCol="0">
            <a:spAutoFit/>
          </a:bodyPr>
          <a:lstStyle/>
          <a:p>
            <a:pPr defTabSz="914400" eaLnBrk="1" fontAlgn="auto" hangingPunct="1">
              <a:spcBef>
                <a:spcPts val="0"/>
              </a:spcBef>
              <a:spcAft>
                <a:spcPts val="0"/>
              </a:spcAft>
            </a:pPr>
            <a:r>
              <a:rPr lang="en-US" sz="1200" b="1" dirty="0">
                <a:solidFill>
                  <a:schemeClr val="accent2">
                    <a:lumMod val="60000"/>
                    <a:lumOff val="40000"/>
                  </a:schemeClr>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Return to List of Applications Recommended </a:t>
            </a:r>
            <a:endParaRPr lang="en-US" sz="1200" b="1" dirty="0">
              <a:solidFill>
                <a:schemeClr val="accent2">
                  <a:lumMod val="60000"/>
                  <a:lumOff val="40000"/>
                </a:schemeClr>
              </a:solidFill>
              <a:cs typeface="Calibri" panose="020F0502020204030204" pitchFamily="34" charset="0"/>
            </a:endParaRPr>
          </a:p>
        </p:txBody>
      </p:sp>
      <p:pic>
        <p:nvPicPr>
          <p:cNvPr id="9" name="Picture 8">
            <a:extLst>
              <a:ext uri="{FF2B5EF4-FFF2-40B4-BE49-F238E27FC236}">
                <a16:creationId xmlns:a16="http://schemas.microsoft.com/office/drawing/2014/main" id="{1F17D731-9190-CB15-36DE-D93D5066BBD1}"/>
              </a:ext>
            </a:extLst>
          </p:cNvPr>
          <p:cNvPicPr>
            <a:picLocks noChangeAspect="1"/>
          </p:cNvPicPr>
          <p:nvPr/>
        </p:nvPicPr>
        <p:blipFill>
          <a:blip r:embed="rId3"/>
          <a:stretch>
            <a:fillRect/>
          </a:stretch>
        </p:blipFill>
        <p:spPr>
          <a:xfrm>
            <a:off x="4125789" y="1009396"/>
            <a:ext cx="3528889" cy="4940554"/>
          </a:xfrm>
          <a:prstGeom prst="rect">
            <a:avLst/>
          </a:prstGeom>
        </p:spPr>
      </p:pic>
    </p:spTree>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2444</TotalTime>
  <Words>1588</Words>
  <Application>Microsoft Office PowerPoint</Application>
  <PresentationFormat>On-screen Show (4:3)</PresentationFormat>
  <Paragraphs>426</Paragraphs>
  <Slides>21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PT Sans</vt:lpstr>
      <vt:lpstr>PT Sans Pro</vt:lpstr>
      <vt:lpstr>Roboto Slab</vt:lpstr>
      <vt:lpstr>Work Sans</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63</cp:revision>
  <dcterms:created xsi:type="dcterms:W3CDTF">2023-08-03T14:09:31Z</dcterms:created>
  <dcterms:modified xsi:type="dcterms:W3CDTF">2024-10-02T20:37:39Z</dcterms:modified>
</cp:coreProperties>
</file>