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20"/>
  </p:notesMasterIdLst>
  <p:sldIdLst>
    <p:sldId id="306" r:id="rId3"/>
    <p:sldId id="326" r:id="rId4"/>
    <p:sldId id="350" r:id="rId5"/>
    <p:sldId id="351" r:id="rId6"/>
    <p:sldId id="353" r:id="rId7"/>
    <p:sldId id="362" r:id="rId8"/>
    <p:sldId id="354" r:id="rId9"/>
    <p:sldId id="355" r:id="rId10"/>
    <p:sldId id="356" r:id="rId11"/>
    <p:sldId id="333" r:id="rId12"/>
    <p:sldId id="334" r:id="rId13"/>
    <p:sldId id="352" r:id="rId14"/>
    <p:sldId id="361" r:id="rId15"/>
    <p:sldId id="315" r:id="rId16"/>
    <p:sldId id="336" r:id="rId17"/>
    <p:sldId id="363" r:id="rId18"/>
    <p:sldId id="364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357"/>
    <a:srgbClr val="03617A"/>
    <a:srgbClr val="70C8B8"/>
    <a:srgbClr val="B1B3B3"/>
    <a:srgbClr val="A8ABAE"/>
    <a:srgbClr val="53565A"/>
    <a:srgbClr val="A7DDD3"/>
    <a:srgbClr val="F4D99E"/>
    <a:srgbClr val="E0A624"/>
    <a:srgbClr val="19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10/2/2024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AA449-1768-075D-D8BC-857458B2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59222"/>
            <a:ext cx="9143999" cy="5998778"/>
          </a:xfrm>
          <a:prstGeom prst="rect">
            <a:avLst/>
          </a:prstGeom>
        </p:spPr>
      </p:pic>
      <p:sp>
        <p:nvSpPr>
          <p:cNvPr id="9219" name="Graphic 2">
            <a:extLst>
              <a:ext uri="{FF2B5EF4-FFF2-40B4-BE49-F238E27FC236}">
                <a16:creationId xmlns:a16="http://schemas.microsoft.com/office/drawing/2014/main" id="{D3E68993-95C5-0AF4-FCC2-BC26C3D36F32}"/>
              </a:ext>
            </a:extLst>
          </p:cNvPr>
          <p:cNvSpPr>
            <a:spLocks/>
          </p:cNvSpPr>
          <p:nvPr/>
        </p:nvSpPr>
        <p:spPr bwMode="auto">
          <a:xfrm>
            <a:off x="-44448" y="3986213"/>
            <a:ext cx="9240714" cy="2752725"/>
          </a:xfrm>
          <a:custGeom>
            <a:avLst/>
            <a:gdLst>
              <a:gd name="T0" fmla="*/ 2433474 w 18294857"/>
              <a:gd name="T1" fmla="*/ 386249 h 5362670"/>
              <a:gd name="T2" fmla="*/ 2433474 w 18294857"/>
              <a:gd name="T3" fmla="*/ 388817 h 5362670"/>
              <a:gd name="T4" fmla="*/ 0 w 18294857"/>
              <a:gd name="T5" fmla="*/ 2596 h 5362670"/>
              <a:gd name="T6" fmla="*/ 0 w 18294857"/>
              <a:gd name="T7" fmla="*/ 1194228 h 5362670"/>
              <a:gd name="T8" fmla="*/ 2433474 w 18294857"/>
              <a:gd name="T9" fmla="*/ 1571712 h 5362670"/>
              <a:gd name="T10" fmla="*/ 2433474 w 18294857"/>
              <a:gd name="T11" fmla="*/ 1569115 h 5362670"/>
              <a:gd name="T12" fmla="*/ 4866947 w 18294857"/>
              <a:gd name="T13" fmla="*/ 1191632 h 5362670"/>
              <a:gd name="T14" fmla="*/ 4866947 w 18294857"/>
              <a:gd name="T15" fmla="*/ 0 h 5362670"/>
              <a:gd name="T16" fmla="*/ 2433474 w 18294857"/>
              <a:gd name="T17" fmla="*/ 38624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34299" tIns="17150" rIns="34299" bIns="1715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05375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National Electric Vehicle Infrastructure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448" y="5613584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Program Overview and Award Update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074" y="6526212"/>
            <a:ext cx="811039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10/07/2024</a:t>
            </a: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34559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Grant Program Administration Team Leader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6" y="5613489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Application Evaluation Criteria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307225"/>
              </p:ext>
            </p:extLst>
          </p:nvPr>
        </p:nvGraphicFramePr>
        <p:xfrm>
          <a:off x="360485" y="1486240"/>
          <a:ext cx="8394456" cy="33266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21291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173165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2721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35128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Applicant Background, Experience, and Team Organization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30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347297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General Project Approach and Understanding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3508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Site Proposal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60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38427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Innovation and Resiliency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Workforce, Equity, and Rural Considerations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148007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Cost Proposal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25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Site Location Efficiency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MAXIMUM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5" y="94973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Application and Intended Awards Summary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179157"/>
              </p:ext>
            </p:extLst>
          </p:nvPr>
        </p:nvGraphicFramePr>
        <p:xfrm>
          <a:off x="629574" y="1943510"/>
          <a:ext cx="7551670" cy="33042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583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3775835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</a:tblGrid>
              <a:tr h="402391"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Application Summary: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Applications Reviewed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73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08976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amount requested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$45,192,674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977637"/>
                  </a:ext>
                </a:extLst>
              </a:tr>
              <a:tr h="402391">
                <a:tc gridSpan="2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49001"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Intended Award Summary:</a:t>
                      </a: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Intended Awards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Intended Award Amount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$16,281,485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Project Costs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$21,916,370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93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0C51A6-AEB8-38EE-6E73-126D0253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657" y="889348"/>
            <a:ext cx="7204903" cy="552397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Next Steps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774284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Proceed with awards and work with awardees to execute project agreements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Begin logistics of assisting awardees to work through the federal project development process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Conduct outreach regarding gaps prior to proceeding with a next application cycle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Anticipate next cycle focusing on gaps as a priority to work toward full buildout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9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debra.arp@iowadot.us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515-239-1681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14084"/>
              </p:ext>
            </p:extLst>
          </p:nvPr>
        </p:nvGraphicFramePr>
        <p:xfrm>
          <a:off x="548072" y="1575098"/>
          <a:ext cx="8019281" cy="353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18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8017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2843408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239627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48781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Route/Exit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Awardee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Site Location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Funding</a:t>
                      </a:r>
                    </a:p>
                    <a:p>
                      <a:pPr algn="ctr"/>
                      <a:r>
                        <a:rPr lang="en-US" sz="1300" b="1" dirty="0"/>
                        <a:t>Awarded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21915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I-29/10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 TC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 Travel Center, Percival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$774,031.00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$519,701.70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I-29/112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 Energy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Dairy Queen, Onawa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$827,764.67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$662,211.74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61407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I-29/147B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 Energy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Auditorium Shopping, Sioux City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$1,178,292.52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$942,634.01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94022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I-35/4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Amish Country Store LLC, Lamoni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$624,920.00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$437,444.00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579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I-35/34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 TC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 Travel Center, Osceola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$770,535.00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$517,254.50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59384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I-35/56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 Energy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Hitchin Post Bar and Grill, Bevington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$821,534.97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$657,227.98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2454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I-35/113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EvGateway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Quality Inn &amp; Suites, Ames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$803,000.00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$578,160.00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347833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I-35/124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Story City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$712,727.00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$502,219.30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I-35/159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 Energy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Casey’s, Dows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$802,240.56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$641,792.45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72493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I-35/194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Clear Lake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$758,597.00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$498,382.31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32428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Intended Awards</a:t>
            </a:r>
          </a:p>
        </p:txBody>
      </p:sp>
    </p:spTree>
    <p:extLst>
      <p:ext uri="{BB962C8B-B14F-4D97-AF65-F5344CB8AC3E}">
        <p14:creationId xmlns:p14="http://schemas.microsoft.com/office/powerpoint/2010/main" val="115288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325017"/>
              </p:ext>
            </p:extLst>
          </p:nvPr>
        </p:nvGraphicFramePr>
        <p:xfrm>
          <a:off x="548072" y="1575098"/>
          <a:ext cx="8019281" cy="353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18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8017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2843408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239627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48781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Route/Exit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Awardee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Site Location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Funding</a:t>
                      </a:r>
                    </a:p>
                    <a:p>
                      <a:pPr algn="ctr"/>
                      <a:r>
                        <a:rPr lang="en-US" sz="1300" b="1" dirty="0"/>
                        <a:t>Awarded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219158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I-80/34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Tesla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Corn Crib, Shelby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$493,904.00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$345,732.80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I-80/46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 E Charging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Yesway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Walnut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$735,285.00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$588,228.00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61407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I-80/76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 Energy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Chuckwagon Restaurant, Adair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$851,672.38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$681,337.91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94022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I-80/93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Stuart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$801,497.00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$625,829.74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579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I-80/110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De Soto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$779,785.00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$599,459.82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59384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I-80/136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Des Moines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$758,708.00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$571,936.20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2454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I-80/142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 TC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Pilot Travel Center, Altoona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$829,239.00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$497,543.40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347833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I-80/143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Altoona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$786,518.00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$629,214.40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I-80/149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Mitchellville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$743,823.00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$561,819.24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72493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I-80/168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EvGateway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 Gas, Newton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$778,000.00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$583,500.00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932428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Intended Awards</a:t>
            </a:r>
          </a:p>
        </p:txBody>
      </p:sp>
    </p:spTree>
    <p:extLst>
      <p:ext uri="{BB962C8B-B14F-4D97-AF65-F5344CB8AC3E}">
        <p14:creationId xmlns:p14="http://schemas.microsoft.com/office/powerpoint/2010/main" val="45140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957439"/>
              </p:ext>
            </p:extLst>
          </p:nvPr>
        </p:nvGraphicFramePr>
        <p:xfrm>
          <a:off x="548072" y="1575098"/>
          <a:ext cx="8019281" cy="3067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418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8017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2843408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52811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239627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48781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Route/Exit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Awardee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Site Location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Funding</a:t>
                      </a:r>
                    </a:p>
                    <a:p>
                      <a:pPr algn="ctr"/>
                      <a:r>
                        <a:rPr lang="en-US" sz="1300" b="1" dirty="0"/>
                        <a:t>Awarded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219158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I-80/201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Brooklyn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$851,396.00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$645,019.76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I-80/246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 Energy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Highlander Hotel, Iowa City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$931,873.09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$745,498.47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61407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I-80/254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Francis Energy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Casey’s, West Branch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$729,443.48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$583,554.79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94022"/>
                  </a:ext>
                </a:extLst>
              </a:tr>
              <a:tr h="37063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I-80/284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 North America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Iowa 80-The World’s Largest Truckstop, Walcott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$902,885.00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$497,200.00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9579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I-80/292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 North America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BP Gas, Davenport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$569,090.00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$365,050.00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7959384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I-380/2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North Liberty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$781,185.00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$588,793.95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24548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I-380/17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Trip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Kwik Star, Cedar Rapids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$785,608.00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$628,486.40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347833"/>
                  </a:ext>
                </a:extLst>
              </a:tr>
              <a:tr h="23701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I-380/70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Red E Charging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Casey’s, Evansdale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$732,815.00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685812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$586,252.00</a:t>
                      </a:r>
                    </a:p>
                  </a:txBody>
                  <a:tcPr marL="68580" marR="68580" marT="0" marB="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Intended Awards</a:t>
            </a:r>
          </a:p>
        </p:txBody>
      </p:sp>
    </p:spTree>
    <p:extLst>
      <p:ext uri="{BB962C8B-B14F-4D97-AF65-F5344CB8AC3E}">
        <p14:creationId xmlns:p14="http://schemas.microsoft.com/office/powerpoint/2010/main" val="236826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Summary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762784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September 2023: Overview of National Electric Vehicle Infrastructure (NEVI) program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October 2023: Updated Infrastructure Investment and Jobs Act (IIJA) policies to include NEVI program policies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Today: Update on status of the program, results of first funding availability, and next steps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National Electric Vehicle Infrastructure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61887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Formula program included in IIJA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Iowa allocated about $10.3 million per year FFY 2022-26 totaling over $51 million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Eligible for acquisition, installation, and network connection of chargers as well as operations and maintenance of NEVI compliant sites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Initially, for use to purchase/install electric vehicle charging infrastructure within one mile of Alternative Fuel Corridor Routes until full build out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7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6C26B5D-B6C0-DC81-C012-AEDE9C96F64B}"/>
              </a:ext>
            </a:extLst>
          </p:cNvPr>
          <p:cNvSpPr txBox="1">
            <a:spLocks/>
          </p:cNvSpPr>
          <p:nvPr/>
        </p:nvSpPr>
        <p:spPr>
          <a:xfrm>
            <a:off x="0" y="912758"/>
            <a:ext cx="9144000" cy="288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  <a:lvl6pPr marL="171496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42992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14487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685983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Iowa’s Alternative Fuel Corridors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09374-08B1-67BF-250D-8905179F1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87" y="1561452"/>
            <a:ext cx="6915150" cy="46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NEVI Charging Station Requirements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3" y="3919490"/>
            <a:ext cx="771930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Along Alternative Fuel Corridors (AFC)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1900" dirty="0">
                <a:latin typeface="PT Sans Pro" panose="020B0503020203020204" pitchFamily="34" charset="0"/>
              </a:rPr>
              <a:t>&lt;50 mile spacing along AFC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1900" dirty="0">
                <a:latin typeface="PT Sans Pro" panose="020B0503020203020204" pitchFamily="34" charset="0"/>
              </a:rPr>
              <a:t>&lt;25 mile from state borders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1900" dirty="0">
                <a:latin typeface="PT Sans Pro" panose="020B0503020203020204" pitchFamily="34" charset="0"/>
              </a:rPr>
              <a:t>&lt;1 mile off AFC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At least four 150 kW DC Fast Charging ports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Open to general public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Need to build out AFC’s before investing off-corridor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EA63BF-AE50-BE37-5EAE-B723EE0049A6}"/>
              </a:ext>
            </a:extLst>
          </p:cNvPr>
          <p:cNvGrpSpPr/>
          <p:nvPr/>
        </p:nvGrpSpPr>
        <p:grpSpPr>
          <a:xfrm>
            <a:off x="465133" y="1895491"/>
            <a:ext cx="8613648" cy="3067018"/>
            <a:chOff x="707136" y="1899011"/>
            <a:chExt cx="11484864" cy="4089357"/>
          </a:xfrm>
        </p:grpSpPr>
        <p:pic>
          <p:nvPicPr>
            <p:cNvPr id="3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3E2424B9-2AB5-385E-FA1A-11A6B9BCF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57925" y="4098627"/>
              <a:ext cx="5785064" cy="1889741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0031CE8-5D69-EB19-70A0-19DAB1E2D297}"/>
                </a:ext>
              </a:extLst>
            </p:cNvPr>
            <p:cNvSpPr/>
            <p:nvPr/>
          </p:nvSpPr>
          <p:spPr>
            <a:xfrm>
              <a:off x="10744962" y="2610349"/>
              <a:ext cx="660702" cy="2217801"/>
            </a:xfrm>
            <a:custGeom>
              <a:avLst/>
              <a:gdLst>
                <a:gd name="connsiteX0" fmla="*/ 646176 w 908352"/>
                <a:gd name="connsiteY0" fmla="*/ 0 h 2474976"/>
                <a:gd name="connsiteX1" fmla="*/ 877824 w 908352"/>
                <a:gd name="connsiteY1" fmla="*/ 414528 h 2474976"/>
                <a:gd name="connsiteX2" fmla="*/ 841248 w 908352"/>
                <a:gd name="connsiteY2" fmla="*/ 1024128 h 2474976"/>
                <a:gd name="connsiteX3" fmla="*/ 292608 w 908352"/>
                <a:gd name="connsiteY3" fmla="*/ 2170176 h 2474976"/>
                <a:gd name="connsiteX4" fmla="*/ 0 w 908352"/>
                <a:gd name="connsiteY4" fmla="*/ 2474976 h 247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8352" h="2474976">
                  <a:moveTo>
                    <a:pt x="646176" y="0"/>
                  </a:moveTo>
                  <a:cubicBezTo>
                    <a:pt x="745744" y="121920"/>
                    <a:pt x="845312" y="243840"/>
                    <a:pt x="877824" y="414528"/>
                  </a:cubicBezTo>
                  <a:cubicBezTo>
                    <a:pt x="910336" y="585216"/>
                    <a:pt x="938784" y="731520"/>
                    <a:pt x="841248" y="1024128"/>
                  </a:cubicBezTo>
                  <a:cubicBezTo>
                    <a:pt x="743712" y="1316736"/>
                    <a:pt x="432816" y="1928368"/>
                    <a:pt x="292608" y="2170176"/>
                  </a:cubicBezTo>
                  <a:cubicBezTo>
                    <a:pt x="152400" y="2411984"/>
                    <a:pt x="76200" y="2443480"/>
                    <a:pt x="0" y="2474976"/>
                  </a:cubicBezTo>
                </a:path>
              </a:pathLst>
            </a:custGeom>
            <a:noFill/>
            <a:ln w="76200">
              <a:solidFill>
                <a:schemeClr val="accent6">
                  <a:lumMod val="5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7DAEFD-F29D-936A-7138-913AE4DAF756}"/>
                </a:ext>
              </a:extLst>
            </p:cNvPr>
            <p:cNvGrpSpPr/>
            <p:nvPr/>
          </p:nvGrpSpPr>
          <p:grpSpPr>
            <a:xfrm>
              <a:off x="707136" y="1899011"/>
              <a:ext cx="11484864" cy="1978163"/>
              <a:chOff x="707136" y="1899011"/>
              <a:chExt cx="11484864" cy="1978163"/>
            </a:xfrm>
          </p:grpSpPr>
          <p:pic>
            <p:nvPicPr>
              <p:cNvPr id="7" name="Picture 3" descr="Diagram&#10;&#10;Description automatically generated">
                <a:extLst>
                  <a:ext uri="{FF2B5EF4-FFF2-40B4-BE49-F238E27FC236}">
                    <a16:creationId xmlns:a16="http://schemas.microsoft.com/office/drawing/2014/main" id="{0A30A6AA-6341-53C3-D779-AA1E9C4B1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10775" y="1918061"/>
                <a:ext cx="2181225" cy="720492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8B77A7D-156F-0B93-DA03-B40F45DEC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136" y="2895718"/>
                <a:ext cx="10287000" cy="0"/>
              </a:xfrm>
              <a:prstGeom prst="line">
                <a:avLst/>
              </a:prstGeom>
              <a:ln w="190500" cmpd="dbl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495C815A-2A96-D620-5352-3BECA7A2C9D3}"/>
                  </a:ext>
                </a:extLst>
              </p:cNvPr>
              <p:cNvCxnSpPr/>
              <p:nvPr/>
            </p:nvCxnSpPr>
            <p:spPr>
              <a:xfrm flipH="1">
                <a:off x="1146048" y="1914262"/>
                <a:ext cx="560832" cy="196291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09BE9EA-2D8A-4A98-923C-86F4B2BE52AA}"/>
                  </a:ext>
                </a:extLst>
              </p:cNvPr>
              <p:cNvCxnSpPr/>
              <p:nvPr/>
            </p:nvCxnSpPr>
            <p:spPr>
              <a:xfrm flipH="1">
                <a:off x="5252101" y="1908166"/>
                <a:ext cx="560832" cy="196291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077A089-B4ED-2ABF-6CD3-324166C8E595}"/>
                  </a:ext>
                </a:extLst>
              </p:cNvPr>
              <p:cNvCxnSpPr/>
              <p:nvPr/>
            </p:nvCxnSpPr>
            <p:spPr>
              <a:xfrm flipH="1">
                <a:off x="9477026" y="1908166"/>
                <a:ext cx="560832" cy="1962912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3131C05-A7A5-90AB-2E0A-9C11BBD903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0992" y="3182230"/>
                <a:ext cx="3828288" cy="0"/>
              </a:xfrm>
              <a:prstGeom prst="straightConnector1">
                <a:avLst/>
              </a:prstGeom>
              <a:ln w="47625"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2EEB12-D251-1D7C-5867-7414A5D14FB3}"/>
                  </a:ext>
                </a:extLst>
              </p:cNvPr>
              <p:cNvSpPr txBox="1"/>
              <p:nvPr/>
            </p:nvSpPr>
            <p:spPr>
              <a:xfrm>
                <a:off x="7055715" y="3204829"/>
                <a:ext cx="1240084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sz="1350">
                    <a:solidFill>
                      <a:srgbClr val="244C5A"/>
                    </a:solidFill>
                    <a:latin typeface="Arial"/>
                  </a:rPr>
                  <a:t>&lt;50 miles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0C18AAD-FA6E-BFDB-9D15-B419CB0569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6464" y="3182230"/>
                <a:ext cx="3828288" cy="0"/>
              </a:xfrm>
              <a:prstGeom prst="straightConnector1">
                <a:avLst/>
              </a:prstGeom>
              <a:ln w="47625"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75613F7-6BFE-41E5-CEAA-78800D609B20}"/>
                  </a:ext>
                </a:extLst>
              </p:cNvPr>
              <p:cNvSpPr txBox="1"/>
              <p:nvPr/>
            </p:nvSpPr>
            <p:spPr>
              <a:xfrm>
                <a:off x="2709672" y="3284077"/>
                <a:ext cx="1240084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:r>
                  <a:rPr lang="en-US" sz="1350">
                    <a:solidFill>
                      <a:srgbClr val="244C5A"/>
                    </a:solidFill>
                    <a:latin typeface="Arial"/>
                  </a:rPr>
                  <a:t>&lt;50 miles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1EAA7C2-AFD8-299A-608E-0872907156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95104" y="2194678"/>
                <a:ext cx="162338" cy="499872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B5C11F-2434-AAFD-B876-62879A7FB05C}"/>
                  </a:ext>
                </a:extLst>
              </p:cNvPr>
              <p:cNvSpPr txBox="1"/>
              <p:nvPr/>
            </p:nvSpPr>
            <p:spPr>
              <a:xfrm>
                <a:off x="8692745" y="1979779"/>
                <a:ext cx="93487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solidFill>
                      <a:srgbClr val="244C5A"/>
                    </a:solidFill>
                    <a:latin typeface="Arial"/>
                  </a:rPr>
                  <a:t>&lt;1 mile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152B216-1A37-53C7-69B3-28BBE197A2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42815" y="2227683"/>
                <a:ext cx="162338" cy="499872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8691D6-0EF9-857F-9FE2-B46A16C6DCF5}"/>
                  </a:ext>
                </a:extLst>
              </p:cNvPr>
              <p:cNvSpPr txBox="1"/>
              <p:nvPr/>
            </p:nvSpPr>
            <p:spPr>
              <a:xfrm>
                <a:off x="4472968" y="1996528"/>
                <a:ext cx="93487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/>
                <a:r>
                  <a:rPr lang="en-US" sz="1350" dirty="0">
                    <a:solidFill>
                      <a:srgbClr val="244C5A"/>
                    </a:solidFill>
                    <a:latin typeface="Arial"/>
                  </a:rPr>
                  <a:t>&lt;1 mile</a:t>
                </a:r>
              </a:p>
            </p:txBody>
          </p:sp>
          <p:pic>
            <p:nvPicPr>
              <p:cNvPr id="20" name="Picture 3" descr="Diagram&#10;&#10;Description automatically generated">
                <a:extLst>
                  <a:ext uri="{FF2B5EF4-FFF2-40B4-BE49-F238E27FC236}">
                    <a16:creationId xmlns:a16="http://schemas.microsoft.com/office/drawing/2014/main" id="{FFE517C4-EF4A-3618-5E4B-068702C13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48350" y="1899011"/>
                <a:ext cx="2181225" cy="720492"/>
              </a:xfrm>
              <a:prstGeom prst="rect">
                <a:avLst/>
              </a:prstGeom>
            </p:spPr>
          </p:pic>
          <p:pic>
            <p:nvPicPr>
              <p:cNvPr id="21" name="Picture 3" descr="Diagram&#10;&#10;Description automatically generated">
                <a:extLst>
                  <a:ext uri="{FF2B5EF4-FFF2-40B4-BE49-F238E27FC236}">
                    <a16:creationId xmlns:a16="http://schemas.microsoft.com/office/drawing/2014/main" id="{005AAD1A-5B2B-DA56-B061-60F735BE0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76887" y="1918061"/>
                <a:ext cx="2181225" cy="7204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5315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Electric Vehicle Deployment Plan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63680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State Deployment Plan required to be approved by FHWA annually to access funds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Initial plan submitted August 2022; updates required each year to address program status and priorities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Content: stakeholder/public engagement, vision/goals, contracting, existing &amp; future conditions, charger deployment &amp; implementation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Iowa DOT and Iowa Economic Development Authority have coordinated on the development and update of plan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9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Federal Program Requirements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58302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Title 23 requirements apply to this program in the same manner as they apply to highway or bridge projects.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Each electric vehicle charging site will require design, specialized equipment, utility upgrades, construction/installation, workforce requirements, technical compliance, etc. that will require development by </a:t>
            </a:r>
            <a:r>
              <a:rPr lang="en-US" altLang="en-US" sz="2200" b="1" u="sng" dirty="0">
                <a:latin typeface="PT Sans Pro" panose="020B0503020203020204" pitchFamily="34" charset="0"/>
              </a:rPr>
              <a:t>teams</a:t>
            </a:r>
            <a:r>
              <a:rPr lang="en-US" altLang="en-US" sz="2200" dirty="0">
                <a:latin typeface="PT Sans Pro" panose="020B0503020203020204" pitchFamily="34" charset="0"/>
              </a:rPr>
              <a:t> of property owners, vendors, contractors, and utilities.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1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Iowa NEVI Policies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767266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Awarded through a competitive procurement process Governmental entities and municipal utilities are not eligible applicants.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Capital costs are eligible for reimbursement up to 80 percent. Operating and maintenance (O&amp;M) costs across the five-year O&amp;M period is eligible for reimbursement up to 80 percent or $200,000, whichever is less.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Proposals meeting the minimum technical requirements evaluated on a competitive basis according to scoring criteria for technical and cost elements.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0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Competitive Procurement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1958975"/>
            <a:ext cx="763248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Competitive Notice of Funding Opportunity (NOFO)offering funds for deployment of EV charging infrastructure meeting NEVI requirements along AFCs was published December 14, 2023</a:t>
            </a:r>
            <a:r>
              <a:rPr lang="en-US" altLang="en-US" sz="1400" dirty="0">
                <a:latin typeface="PT Sans Pro" panose="020B0503020203020204" pitchFamily="34" charset="0"/>
              </a:rPr>
              <a:t> 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Deadline for submission of applications was April 19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Agency partners IEDA and technical experts were included in the evaluation of applications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Project selection based on alignment to scoring criteria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604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3560</TotalTime>
  <Words>1024</Words>
  <Application>Microsoft Office PowerPoint</Application>
  <PresentationFormat>On-screen Show (4:3)</PresentationFormat>
  <Paragraphs>274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71</cp:revision>
  <dcterms:created xsi:type="dcterms:W3CDTF">2023-08-03T14:09:31Z</dcterms:created>
  <dcterms:modified xsi:type="dcterms:W3CDTF">2024-10-02T12:41:43Z</dcterms:modified>
</cp:coreProperties>
</file>