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57" r:id="rId6"/>
    <p:sldId id="342" r:id="rId7"/>
    <p:sldId id="346" r:id="rId8"/>
    <p:sldId id="295" r:id="rId9"/>
    <p:sldId id="299" r:id="rId10"/>
    <p:sldId id="343" r:id="rId11"/>
    <p:sldId id="341" r:id="rId12"/>
    <p:sldId id="344" r:id="rId13"/>
    <p:sldId id="345" r:id="rId14"/>
    <p:sldId id="298" r:id="rId15"/>
    <p:sldId id="270" r:id="rId16"/>
  </p:sldIdLst>
  <p:sldSz cx="9144000" cy="6858000" type="screen4x3"/>
  <p:notesSz cx="6858000" cy="9144000"/>
  <p:embeddedFontLst>
    <p:embeddedFont>
      <p:font typeface="Microsoft Sans Serif" panose="020B0604020202020204" pitchFamily="34" charset="0"/>
      <p:regular r:id="rId19"/>
    </p:embeddedFont>
    <p:embeddedFont>
      <p:font typeface="PT Sans" panose="020B0503020203020204" pitchFamily="34" charset="0"/>
      <p:regular r:id="rId20"/>
      <p:bold r:id="rId21"/>
      <p:italic r:id="rId22"/>
      <p:boldItalic r:id="rId23"/>
    </p:embeddedFont>
    <p:embeddedFont>
      <p:font typeface="Roboto Slab" pitchFamily="50" charset="0"/>
      <p:regular r:id="rId24"/>
      <p:bold r:id="rId25"/>
    </p:embeddedFont>
  </p:embeddedFontLst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8BF"/>
    <a:srgbClr val="58696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62" autoAdjust="0"/>
    <p:restoredTop sz="83488" autoAdjust="0"/>
  </p:normalViewPr>
  <p:slideViewPr>
    <p:cSldViewPr snapToGrid="0">
      <p:cViewPr varScale="1">
        <p:scale>
          <a:sx n="89" d="100"/>
          <a:sy n="89" d="100"/>
        </p:scale>
        <p:origin x="78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696" y="105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6205E-B305-4B90-9534-3C5E99A0275E}" type="datetimeFigureOut">
              <a:rPr lang="en-US" smtClean="0"/>
              <a:t>9/30/2024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C623C-86E0-4A85-83FB-F4A716956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722F1-E430-42A1-A473-1759336AECCE}" type="datetimeFigureOut">
              <a:rPr lang="en-US" smtClean="0"/>
              <a:t>9/30/2024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D7554-D10C-4E29-B8E6-BB7111FA61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831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Even a 1% increase in efficiency yields $510M in savings over the entire asset lifecycle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Right investments at the right time allow us to stretch our limited dollars as far as they will go</a:t>
            </a:r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This in turn leads to a better performing system because it helps us keep the system in the best possible condition</a:t>
            </a:r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Delivering the best value  while maximizing performance builds credibility</a:t>
            </a:r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Credibility is important because we serve as stewards of a tremendously valuable transportation system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Current replacement value of all primary roads and bridges is about $36 billion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When considering the value of the goods and services that depend on this system, the value is even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307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Targets are set to maintain a state of good repair </a:t>
            </a:r>
          </a:p>
          <a:p>
            <a:endParaRPr lang="en-US" sz="1200" dirty="0"/>
          </a:p>
          <a:p>
            <a:r>
              <a:rPr lang="en-US" sz="1200" dirty="0"/>
              <a:t>Maintaining assets in a state of good repair minimizes overall lifecycle costs (good roads cost less)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869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322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Diagram illustrates how the TAMP is connected to our long-range plan, various system and modal plans, and our 5-year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275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400" dirty="0"/>
              <a:t>Dec 2024 – Interstate Plan Update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Present updated recommendations for timing and location of future capacity and stewardship investments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Receive Commission input on proposed schedule and funding level</a:t>
            </a:r>
          </a:p>
          <a:p>
            <a:pPr marL="0" indent="0">
              <a:buNone/>
            </a:pPr>
            <a:r>
              <a:rPr lang="en-US" sz="1400" dirty="0"/>
              <a:t>Jan 2025 – Pavement Asset Management </a:t>
            </a:r>
          </a:p>
          <a:p>
            <a:pPr marL="171450" marR="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Review of current conditions</a:t>
            </a:r>
          </a:p>
          <a:p>
            <a:pPr marL="171450" marR="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Present different investment scenarios and resulting conditions</a:t>
            </a:r>
          </a:p>
          <a:p>
            <a:pPr marL="0" indent="0">
              <a:buNone/>
            </a:pPr>
            <a:r>
              <a:rPr lang="en-US" sz="1400" dirty="0"/>
              <a:t>Feb 2025 – Bridge Asset 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Review of current conditions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Present different investment scenarios and resulting conditions</a:t>
            </a:r>
          </a:p>
          <a:p>
            <a:pPr marL="0" indent="0">
              <a:buNone/>
            </a:pPr>
            <a:r>
              <a:rPr lang="en-US" sz="1400" dirty="0"/>
              <a:t>Mar 2025 – Asset Management Summary</a:t>
            </a:r>
          </a:p>
          <a:p>
            <a:pPr marL="171450" marR="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Summarize recommendations from previous presentations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Review past growth in stewardship investments and recommend continued increases to stewardship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831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e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DAF0714-05F3-0032-F5CA-3E9020090869}"/>
              </a:ext>
            </a:extLst>
          </p:cNvPr>
          <p:cNvSpPr>
            <a:spLocks/>
          </p:cNvSpPr>
          <p:nvPr userDrawn="1"/>
        </p:nvSpPr>
        <p:spPr>
          <a:xfrm rot="16200000">
            <a:off x="4120690" y="1833508"/>
            <a:ext cx="903803" cy="9145186"/>
          </a:xfrm>
          <a:custGeom>
            <a:avLst/>
            <a:gdLst>
              <a:gd name="connsiteX0" fmla="*/ 903803 w 903803"/>
              <a:gd name="connsiteY0" fmla="*/ 12193581 h 12193581"/>
              <a:gd name="connsiteX1" fmla="*/ 350824 w 903803"/>
              <a:gd name="connsiteY1" fmla="*/ 12192013 h 12193581"/>
              <a:gd name="connsiteX2" fmla="*/ 350824 w 903803"/>
              <a:gd name="connsiteY2" fmla="*/ 12192001 h 12193581"/>
              <a:gd name="connsiteX3" fmla="*/ 0 w 903803"/>
              <a:gd name="connsiteY3" fmla="*/ 12192001 h 12193581"/>
              <a:gd name="connsiteX4" fmla="*/ 1 w 903803"/>
              <a:gd name="connsiteY4" fmla="*/ 2 h 12193581"/>
              <a:gd name="connsiteX5" fmla="*/ 365759 w 903803"/>
              <a:gd name="connsiteY5" fmla="*/ 2 h 12193581"/>
              <a:gd name="connsiteX6" fmla="*/ 365759 w 903803"/>
              <a:gd name="connsiteY6" fmla="*/ 1533 h 12193581"/>
              <a:gd name="connsiteX7" fmla="*/ 903802 w 903803"/>
              <a:gd name="connsiteY7" fmla="*/ 0 h 12193581"/>
              <a:gd name="connsiteX8" fmla="*/ 365759 w 903803"/>
              <a:gd name="connsiteY8" fmla="*/ 6048638 h 12193581"/>
              <a:gd name="connsiteX9" fmla="*/ 365759 w 903803"/>
              <a:gd name="connsiteY9" fmla="*/ 6176118 h 12193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3803" h="12193581">
                <a:moveTo>
                  <a:pt x="903803" y="12193581"/>
                </a:moveTo>
                <a:lnTo>
                  <a:pt x="350824" y="12192013"/>
                </a:lnTo>
                <a:lnTo>
                  <a:pt x="350824" y="12192001"/>
                </a:lnTo>
                <a:lnTo>
                  <a:pt x="0" y="12192001"/>
                </a:lnTo>
                <a:lnTo>
                  <a:pt x="1" y="2"/>
                </a:lnTo>
                <a:lnTo>
                  <a:pt x="365759" y="2"/>
                </a:lnTo>
                <a:lnTo>
                  <a:pt x="365759" y="1533"/>
                </a:lnTo>
                <a:lnTo>
                  <a:pt x="903802" y="0"/>
                </a:lnTo>
                <a:lnTo>
                  <a:pt x="365759" y="6048638"/>
                </a:lnTo>
                <a:lnTo>
                  <a:pt x="365759" y="61761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" name="Content Placeholder 15">
            <a:extLst>
              <a:ext uri="{FF2B5EF4-FFF2-40B4-BE49-F238E27FC236}">
                <a16:creationId xmlns:a16="http://schemas.microsoft.com/office/drawing/2014/main" id="{A25AFECF-0C52-4AD9-7A75-9BDCD4CDC9E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48639" y="1472138"/>
            <a:ext cx="8071657" cy="4482056"/>
          </a:xfrm>
          <a:prstGeom prst="rect">
            <a:avLst/>
          </a:prstGeom>
        </p:spPr>
        <p:txBody>
          <a:bodyPr/>
          <a:lstStyle>
            <a:lvl1pPr marL="214308" indent="-214308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spc="38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01259" indent="-342900">
              <a:spcBef>
                <a:spcPts val="45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01251" indent="-173827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Click to add text</a:t>
            </a:r>
          </a:p>
          <a:p>
            <a:pPr lvl="2"/>
            <a:r>
              <a:rPr lang="en-US" dirty="0"/>
              <a:t>Click to add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9BF6E8-FE26-DC6A-E66C-C899DECCA7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764771"/>
            <a:ext cx="8071657" cy="5742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 spc="38" baseline="0">
                <a:solidFill>
                  <a:schemeClr val="accent1"/>
                </a:solidFill>
                <a:latin typeface="+mj-lt"/>
              </a:defRPr>
            </a:lvl1pPr>
            <a:lvl2pPr marL="342892" indent="0">
              <a:buNone/>
              <a:defRPr/>
            </a:lvl2pPr>
            <a:lvl3pPr marL="685783" indent="0">
              <a:buNone/>
              <a:defRPr/>
            </a:lvl3pPr>
            <a:lvl4pPr marL="1028675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 dirty="0"/>
              <a:t>Headline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5A17F4-8DD1-4400-C949-ADC6D5E12907}"/>
              </a:ext>
            </a:extLst>
          </p:cNvPr>
          <p:cNvSpPr/>
          <p:nvPr userDrawn="1"/>
        </p:nvSpPr>
        <p:spPr>
          <a:xfrm>
            <a:off x="378622" y="631627"/>
            <a:ext cx="8386760" cy="608984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33F4350-BDB8-F442-158E-E9948ECD25BB}"/>
              </a:ext>
            </a:extLst>
          </p:cNvPr>
          <p:cNvSpPr txBox="1">
            <a:spLocks/>
          </p:cNvSpPr>
          <p:nvPr userDrawn="1"/>
        </p:nvSpPr>
        <p:spPr>
          <a:xfrm>
            <a:off x="377410" y="6356355"/>
            <a:ext cx="3463070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l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spc="113" baseline="0" dirty="0">
                <a:latin typeface="Calibri" panose="020F0502020204030204" pitchFamily="34" charset="0"/>
                <a:cs typeface="Calibri" panose="020F0502020204030204" pitchFamily="34" charset="0"/>
              </a:rPr>
              <a:t>TRANSPORTATION ASSET MANAGEMENT OVERVIEW 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952649-AA3B-C06C-E042-C84208E9F92E}"/>
              </a:ext>
            </a:extLst>
          </p:cNvPr>
          <p:cNvSpPr txBox="1">
            <a:spLocks/>
          </p:cNvSpPr>
          <p:nvPr userDrawn="1"/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D65601-5AE2-46FC-B138-694DDD2B510D}" type="slidenum">
              <a:rPr lang="en-US" sz="1000" spc="113" baseline="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en-US" sz="1000" spc="113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421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lor block">
    <p:bg>
      <p:bgPr>
        <a:solidFill>
          <a:schemeClr val="accent6">
            <a:lumMod val="20000"/>
            <a:lumOff val="80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44BD20-CD77-6297-5667-62E935197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600" spc="113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175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580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1">
    <p:bg>
      <p:bgPr>
        <a:solidFill>
          <a:schemeClr val="accent3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A322BF-82BA-C699-B774-DC0222F4B15C}"/>
              </a:ext>
            </a:extLst>
          </p:cNvPr>
          <p:cNvSpPr/>
          <p:nvPr userDrawn="1"/>
        </p:nvSpPr>
        <p:spPr>
          <a:xfrm>
            <a:off x="3515710" y="0"/>
            <a:ext cx="562829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548183" y="5100147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548183" y="4461978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5E68AD97-B9A7-8FA7-0145-DF72EBC5F9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5709" y="0"/>
            <a:ext cx="5628084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0F35FA-4C2D-7DE9-0605-69F5174A88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1" y="148931"/>
            <a:ext cx="1815611" cy="4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3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2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8BC479-7D9E-D5B0-195B-3338C7ADE0FB}"/>
              </a:ext>
            </a:extLst>
          </p:cNvPr>
          <p:cNvSpPr/>
          <p:nvPr userDrawn="1"/>
        </p:nvSpPr>
        <p:spPr>
          <a:xfrm>
            <a:off x="3515710" y="0"/>
            <a:ext cx="5628084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548183" y="5100147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548183" y="4461978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6B84F1BA-DF39-6E64-7400-15BE49C7D2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5916" y="0"/>
            <a:ext cx="5628084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DA75D3-401A-2409-F7C3-A7F58B4B62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1" y="148931"/>
            <a:ext cx="1815611" cy="4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91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3">
    <p:bg>
      <p:bgPr>
        <a:solidFill>
          <a:schemeClr val="accent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98A732-26A8-A525-B413-7C704695F5B9}"/>
              </a:ext>
            </a:extLst>
          </p:cNvPr>
          <p:cNvSpPr/>
          <p:nvPr userDrawn="1"/>
        </p:nvSpPr>
        <p:spPr>
          <a:xfrm>
            <a:off x="3515710" y="0"/>
            <a:ext cx="562808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548183" y="5100147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548183" y="4461978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6DA5683-EC86-E73C-75F8-1505F0EE50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5916" y="0"/>
            <a:ext cx="5628084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C1EB37-8D59-DED8-DBB7-CB8BAB82B1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1" y="148931"/>
            <a:ext cx="1815611" cy="4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47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4">
    <p:bg>
      <p:bgPr>
        <a:solidFill>
          <a:schemeClr val="accent6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C1E08E-31F3-0870-CE34-1BE1FD668A98}"/>
              </a:ext>
            </a:extLst>
          </p:cNvPr>
          <p:cNvSpPr/>
          <p:nvPr userDrawn="1"/>
        </p:nvSpPr>
        <p:spPr>
          <a:xfrm>
            <a:off x="3515710" y="0"/>
            <a:ext cx="5628084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548183" y="5100147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548183" y="4461978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0946A1BC-3827-B021-D2CE-5ED3AD4C7E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5709" y="0"/>
            <a:ext cx="5628084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E0B674-D7D1-CC13-680A-E1945A0AFF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1" y="148931"/>
            <a:ext cx="1815611" cy="4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96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051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53CF9D-DF5C-B6A2-D308-E8A5E24C7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600" spc="113" baseline="0"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448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block">
    <p:bg>
      <p:bgPr>
        <a:solidFill>
          <a:schemeClr val="accent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61FBC4E-A834-3A9B-8A81-BDBC0D642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600" spc="113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192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block">
    <p:bg>
      <p:bgPr>
        <a:solidFill>
          <a:schemeClr val="accent3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A67448-4435-D20A-B854-D1F45E345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600" spc="113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102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4571705-2E20-024A-15CB-E3138EDEC6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7410" y="6356355"/>
            <a:ext cx="2191106" cy="365125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600" spc="11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30EE630-9E25-FA1D-173D-B34329DA9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600" spc="113" baseline="0"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6DC42EE-F50F-A0F2-4A16-29C98B968EC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10" y="148931"/>
            <a:ext cx="1815614" cy="4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49" r:id="rId2"/>
    <p:sldLayoutId id="2147483680" r:id="rId3"/>
    <p:sldLayoutId id="2147483681" r:id="rId4"/>
    <p:sldLayoutId id="2147483682" r:id="rId5"/>
    <p:sldLayoutId id="2147483683" r:id="rId6"/>
    <p:sldLayoutId id="2147483655" r:id="rId7"/>
    <p:sldLayoutId id="2147483668" r:id="rId8"/>
    <p:sldLayoutId id="2147483669" r:id="rId9"/>
    <p:sldLayoutId id="2147483670" r:id="rId10"/>
  </p:sldLayoutIdLst>
  <p:hf hdr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raphic 2">
            <a:extLst>
              <a:ext uri="{FF2B5EF4-FFF2-40B4-BE49-F238E27FC236}">
                <a16:creationId xmlns:a16="http://schemas.microsoft.com/office/drawing/2014/main" id="{0843006F-98F3-5378-ADE3-1EFEFEDDA12B}"/>
              </a:ext>
            </a:extLst>
          </p:cNvPr>
          <p:cNvSpPr>
            <a:spLocks/>
          </p:cNvSpPr>
          <p:nvPr/>
        </p:nvSpPr>
        <p:spPr bwMode="auto">
          <a:xfrm>
            <a:off x="-17511" y="5212967"/>
            <a:ext cx="9161510" cy="1592351"/>
          </a:xfrm>
          <a:custGeom>
            <a:avLst/>
            <a:gdLst>
              <a:gd name="T0" fmla="*/ 53211096 w 18294857"/>
              <a:gd name="T1" fmla="*/ 8668539 h 5362670"/>
              <a:gd name="T2" fmla="*/ 53211096 w 18294857"/>
              <a:gd name="T3" fmla="*/ 8726178 h 5362670"/>
              <a:gd name="T4" fmla="*/ 0 w 18294857"/>
              <a:gd name="T5" fmla="*/ 58264 h 5362670"/>
              <a:gd name="T6" fmla="*/ 0 w 18294857"/>
              <a:gd name="T7" fmla="*/ 26801920 h 5362670"/>
              <a:gd name="T8" fmla="*/ 53211096 w 18294857"/>
              <a:gd name="T9" fmla="*/ 35273730 h 5362670"/>
              <a:gd name="T10" fmla="*/ 53211096 w 18294857"/>
              <a:gd name="T11" fmla="*/ 35215464 h 5362670"/>
              <a:gd name="T12" fmla="*/ 106422181 w 18294857"/>
              <a:gd name="T13" fmla="*/ 26743646 h 5362670"/>
              <a:gd name="T14" fmla="*/ 106422181 w 18294857"/>
              <a:gd name="T15" fmla="*/ 0 h 5362670"/>
              <a:gd name="T16" fmla="*/ 53211096 w 18294857"/>
              <a:gd name="T17" fmla="*/ 8668539 h 536267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8294857" h="5362670">
                <a:moveTo>
                  <a:pt x="9147429" y="1317879"/>
                </a:moveTo>
                <a:lnTo>
                  <a:pt x="9147429" y="1326642"/>
                </a:lnTo>
                <a:lnTo>
                  <a:pt x="0" y="8858"/>
                </a:lnTo>
                <a:lnTo>
                  <a:pt x="0" y="4074700"/>
                </a:lnTo>
                <a:lnTo>
                  <a:pt x="9147429" y="5362671"/>
                </a:lnTo>
                <a:lnTo>
                  <a:pt x="9147429" y="5353812"/>
                </a:lnTo>
                <a:lnTo>
                  <a:pt x="18294858" y="4065841"/>
                </a:lnTo>
                <a:lnTo>
                  <a:pt x="18294858" y="0"/>
                </a:lnTo>
                <a:lnTo>
                  <a:pt x="9147429" y="1317879"/>
                </a:lnTo>
                <a:close/>
              </a:path>
            </a:pathLst>
          </a:custGeom>
          <a:solidFill>
            <a:srgbClr val="231F20">
              <a:alpha val="5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350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D603461-FEA5-815F-B639-A68B57939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64479"/>
            <a:ext cx="9143999" cy="14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4000" b="1" dirty="0">
                <a:solidFill>
                  <a:schemeClr val="accent1"/>
                </a:solidFill>
                <a:latin typeface="+mj-lt"/>
                <a:ea typeface="Roboto Slab" pitchFamily="2" charset="0"/>
                <a:cs typeface="Roboto Slab" pitchFamily="2" charset="0"/>
              </a:rPr>
              <a:t>Transportation Asset Management Overview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ECEC6BD-4218-D50A-8F38-D4D2DFD6D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98596"/>
            <a:ext cx="9161510" cy="14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500"/>
              </a:spcBef>
            </a:pPr>
            <a:r>
              <a:rPr lang="en-US" altLang="en-US" sz="2100" b="1" dirty="0">
                <a:solidFill>
                  <a:schemeClr val="accent1"/>
                </a:solidFill>
                <a:latin typeface="Roboto Slab" pitchFamily="2" charset="0"/>
                <a:ea typeface="Roboto Slab" pitchFamily="2" charset="0"/>
                <a:cs typeface="PT Sans" panose="020B0503020203020204" pitchFamily="34" charset="0"/>
              </a:rPr>
              <a:t>October 7, 2024</a:t>
            </a:r>
          </a:p>
          <a:p>
            <a:pPr algn="ctr">
              <a:lnSpc>
                <a:spcPct val="90000"/>
              </a:lnSpc>
              <a:spcBef>
                <a:spcPts val="1500"/>
              </a:spcBef>
            </a:pPr>
            <a:r>
              <a:rPr lang="en-US" altLang="en-US" sz="2100" dirty="0">
                <a:solidFill>
                  <a:schemeClr val="accent1"/>
                </a:solidFill>
                <a:latin typeface="Roboto Slab" pitchFamily="2" charset="0"/>
                <a:ea typeface="Roboto Slab" pitchFamily="2" charset="0"/>
                <a:cs typeface="PT Sans" panose="020B0503020203020204" pitchFamily="34" charset="0"/>
              </a:rPr>
              <a:t>Charlie Purcell, P.E.</a:t>
            </a:r>
          </a:p>
          <a:p>
            <a:pPr algn="ctr">
              <a:lnSpc>
                <a:spcPct val="90000"/>
              </a:lnSpc>
              <a:spcBef>
                <a:spcPts val="1500"/>
              </a:spcBef>
            </a:pPr>
            <a:r>
              <a:rPr lang="en-US" altLang="en-US" sz="2100" dirty="0">
                <a:solidFill>
                  <a:schemeClr val="accent1"/>
                </a:solidFill>
                <a:latin typeface="Roboto Slab" pitchFamily="2" charset="0"/>
                <a:ea typeface="Roboto Slab" pitchFamily="2" charset="0"/>
                <a:cs typeface="PT Sans" panose="020B0503020203020204" pitchFamily="34" charset="0"/>
              </a:rPr>
              <a:t>Deputy Director, Transportation Development Division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A0B7E08-2A36-D1A7-ED69-6D2568EE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7573" y="5551711"/>
            <a:ext cx="642188" cy="15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90000"/>
              </a:lnSpc>
              <a:spcBef>
                <a:spcPts val="1500"/>
              </a:spcBef>
            </a:pPr>
            <a:r>
              <a:rPr lang="en-US" altLang="en-US">
                <a:solidFill>
                  <a:schemeClr val="bg1"/>
                </a:solidFill>
                <a:latin typeface="PT Sans" panose="020B0503020203020204" pitchFamily="34" charset="0"/>
                <a:ea typeface="PT Sans" panose="020B0503020203020204" pitchFamily="34" charset="0"/>
                <a:cs typeface="PT Sans" panose="020B0503020203020204" pitchFamily="34" charset="0"/>
              </a:rPr>
              <a:t>3/2/2023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4A7719FD-1DC4-C482-4733-0F10D6000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7512" y="5936434"/>
            <a:ext cx="9167626" cy="918404"/>
          </a:xfrm>
          <a:prstGeom prst="rect">
            <a:avLst/>
          </a:prstGeom>
        </p:spPr>
      </p:pic>
      <p:pic>
        <p:nvPicPr>
          <p:cNvPr id="29" name="Picture 2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FF21B2-3928-7AEE-415D-1E68508271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1389" y="5627139"/>
            <a:ext cx="3296434" cy="8241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1199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190010-E371-4705-8169-7B876198C2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8640" y="633374"/>
            <a:ext cx="8071657" cy="574222"/>
          </a:xfrm>
        </p:spPr>
        <p:txBody>
          <a:bodyPr/>
          <a:lstStyle/>
          <a:p>
            <a:r>
              <a:rPr lang="en-US" dirty="0"/>
              <a:t>TAM Governance Structure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C1258028-5D8B-5444-5318-CE8260D948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68" y="1207596"/>
            <a:ext cx="8227063" cy="481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55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452E63-4ED9-A4A5-8526-25BE5E87686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48639" y="1593130"/>
            <a:ext cx="8071657" cy="4361064"/>
          </a:xfrm>
        </p:spPr>
        <p:txBody>
          <a:bodyPr/>
          <a:lstStyle/>
          <a:p>
            <a:r>
              <a:rPr lang="en-US" dirty="0"/>
              <a:t>Dec 2024 – Interstate Plan Update</a:t>
            </a:r>
          </a:p>
          <a:p>
            <a:r>
              <a:rPr lang="en-US" dirty="0"/>
              <a:t>Jan 2025 – Pavement Asset Management </a:t>
            </a:r>
          </a:p>
          <a:p>
            <a:r>
              <a:rPr lang="en-US" dirty="0"/>
              <a:t>Feb 2025 – Bridge Asset Management</a:t>
            </a:r>
          </a:p>
          <a:p>
            <a:r>
              <a:rPr lang="en-US" dirty="0"/>
              <a:t>Mar 2025 – Asset Management Summary</a:t>
            </a:r>
            <a:endParaRPr lang="en-US" sz="1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544C48-5BA4-8F92-C793-08B7997B62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6171" y="903806"/>
            <a:ext cx="8071657" cy="574222"/>
          </a:xfrm>
        </p:spPr>
        <p:txBody>
          <a:bodyPr/>
          <a:lstStyle/>
          <a:p>
            <a:r>
              <a:rPr lang="en-US" dirty="0"/>
              <a:t>Preview of upcoming presentations</a:t>
            </a:r>
          </a:p>
        </p:txBody>
      </p:sp>
    </p:spTree>
    <p:extLst>
      <p:ext uri="{BB962C8B-B14F-4D97-AF65-F5344CB8AC3E}">
        <p14:creationId xmlns:p14="http://schemas.microsoft.com/office/powerpoint/2010/main" val="2830152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1B315FA-D4BE-46EE-F04E-730A253F49F2}"/>
              </a:ext>
            </a:extLst>
          </p:cNvPr>
          <p:cNvSpPr txBox="1">
            <a:spLocks/>
          </p:cNvSpPr>
          <p:nvPr/>
        </p:nvSpPr>
        <p:spPr>
          <a:xfrm>
            <a:off x="2722339" y="2782539"/>
            <a:ext cx="3699322" cy="6563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1" kern="1200" spc="10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z="4400" dirty="0"/>
              <a:t>Questions?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76BF94-91AA-0F1D-0CEE-F51BD8940908}"/>
              </a:ext>
            </a:extLst>
          </p:cNvPr>
          <p:cNvCxnSpPr>
            <a:cxnSpLocks/>
          </p:cNvCxnSpPr>
          <p:nvPr/>
        </p:nvCxnSpPr>
        <p:spPr>
          <a:xfrm>
            <a:off x="2846639" y="3535625"/>
            <a:ext cx="3042884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E334FBEE-3CF1-ACF5-AF89-3913D211AA5A}"/>
              </a:ext>
            </a:extLst>
          </p:cNvPr>
          <p:cNvGrpSpPr/>
          <p:nvPr/>
        </p:nvGrpSpPr>
        <p:grpSpPr>
          <a:xfrm>
            <a:off x="770558" y="0"/>
            <a:ext cx="244954" cy="1094750"/>
            <a:chOff x="770558" y="0"/>
            <a:chExt cx="168795" cy="75438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D9DF08D-DD1D-DA96-F338-7E68C9958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854955" y="0"/>
              <a:ext cx="0" cy="75438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B40BBF4-0A67-7875-6D06-AEF4C69B6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770558" y="0"/>
              <a:ext cx="0" cy="75438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DB7F03F-1D5D-9686-AA9D-8DCB8A424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939353" y="0"/>
              <a:ext cx="0" cy="75438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0611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E8BD60-AC5F-1235-3197-FB9752AB82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9628" y="637953"/>
            <a:ext cx="4068251" cy="5912585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3015B8A-E089-6AD5-DF58-B83BBF5502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53807" y="1391483"/>
            <a:ext cx="3074670" cy="430667"/>
          </a:xfrm>
        </p:spPr>
        <p:txBody>
          <a:bodyPr/>
          <a:lstStyle/>
          <a:p>
            <a:r>
              <a:rPr lang="en-US" sz="2400" dirty="0"/>
              <a:t>Agenda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26283F5-6F08-B866-1753-2A00C1C1A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3750" y="1326154"/>
            <a:ext cx="342900" cy="4145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60A45C8-9983-35E6-92FD-150E62A43D77}"/>
              </a:ext>
            </a:extLst>
          </p:cNvPr>
          <p:cNvSpPr txBox="1"/>
          <p:nvPr/>
        </p:nvSpPr>
        <p:spPr bwMode="auto">
          <a:xfrm>
            <a:off x="503750" y="2005226"/>
            <a:ext cx="3932326" cy="3208571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342900" indent="-342900">
              <a:spcBef>
                <a:spcPts val="900"/>
              </a:spcBef>
              <a:buFont typeface="+mj-lt"/>
              <a:buAutoNum type="arabicPeriod"/>
              <a:defRPr/>
            </a:pPr>
            <a:r>
              <a:rPr lang="en-US" sz="2000" b="1" spc="15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What is asset management?</a:t>
            </a:r>
          </a:p>
          <a:p>
            <a:pPr marL="342900" indent="-342900">
              <a:spcBef>
                <a:spcPts val="900"/>
              </a:spcBef>
              <a:buFont typeface="+mj-lt"/>
              <a:buAutoNum type="arabicPeriod"/>
              <a:defRPr/>
            </a:pPr>
            <a:r>
              <a:rPr lang="en-US" sz="2000" b="1" spc="15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Why is asset management important?</a:t>
            </a:r>
          </a:p>
          <a:p>
            <a:pPr marL="342900" indent="-342900">
              <a:spcBef>
                <a:spcPts val="900"/>
              </a:spcBef>
              <a:buFont typeface="+mj-lt"/>
              <a:buAutoNum type="arabicPeriod"/>
              <a:defRPr/>
            </a:pPr>
            <a:r>
              <a:rPr lang="en-US" sz="2000" b="1" spc="15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What are we doing to implement asset management?</a:t>
            </a:r>
          </a:p>
          <a:p>
            <a:pPr marL="342900" indent="-342900">
              <a:spcBef>
                <a:spcPts val="900"/>
              </a:spcBef>
              <a:buFont typeface="+mj-lt"/>
              <a:buAutoNum type="arabicPeriod"/>
              <a:defRPr/>
            </a:pPr>
            <a:r>
              <a:rPr lang="en-US" sz="2000" b="1" spc="15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Preview of upcoming asset management presentations</a:t>
            </a:r>
          </a:p>
          <a:p>
            <a:pPr>
              <a:spcAft>
                <a:spcPts val="450"/>
              </a:spcAft>
              <a:defRPr/>
            </a:pPr>
            <a:endParaRPr lang="en-US" altLang="en-US" sz="2000" dirty="0">
              <a:latin typeface="Calibri" panose="020F0502020204030204" pitchFamily="34" charset="0"/>
              <a:ea typeface="PT Sans" panose="020B050302020302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FCE2BF-2AF9-F8C5-407D-30016AA6B2F6}"/>
              </a:ext>
            </a:extLst>
          </p:cNvPr>
          <p:cNvGrpSpPr/>
          <p:nvPr/>
        </p:nvGrpSpPr>
        <p:grpSpPr>
          <a:xfrm>
            <a:off x="770558" y="0"/>
            <a:ext cx="244954" cy="1094750"/>
            <a:chOff x="770558" y="0"/>
            <a:chExt cx="168795" cy="75438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1F98FF10-A6CB-49C1-BDDF-E0FD6E9F13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854955" y="0"/>
              <a:ext cx="0" cy="75438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586EC07-AFE8-01E8-972B-4FC6481F57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770558" y="0"/>
              <a:ext cx="0" cy="75438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AA1F1D5-DEF2-53BE-B69C-0AE3B8BC42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939353" y="0"/>
              <a:ext cx="0" cy="75438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3251883D-8093-7D23-FBB7-9A00F1C3AF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382858" y="3789119"/>
            <a:ext cx="661793" cy="4869295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744007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008FD9-2355-52E4-D105-89B27376D0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463276-C773-BAD0-ACDF-5DACA53CBEAA}"/>
              </a:ext>
            </a:extLst>
          </p:cNvPr>
          <p:cNvSpPr txBox="1"/>
          <p:nvPr/>
        </p:nvSpPr>
        <p:spPr>
          <a:xfrm>
            <a:off x="263322" y="2890391"/>
            <a:ext cx="2993231" cy="1077218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>
              <a:spcBef>
                <a:spcPts val="900"/>
              </a:spcBef>
              <a:spcAft>
                <a:spcPts val="1800"/>
              </a:spcAft>
            </a:pPr>
            <a:r>
              <a:rPr lang="en-US" sz="3200" b="1" spc="38" dirty="0">
                <a:solidFill>
                  <a:schemeClr val="bg1"/>
                </a:solidFill>
                <a:latin typeface="+mj-lt"/>
              </a:rPr>
              <a:t>What is asset management?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A4DE3310-96C8-8464-13EA-5EA1EB00773E}"/>
              </a:ext>
            </a:extLst>
          </p:cNvPr>
          <p:cNvSpPr txBox="1">
            <a:spLocks/>
          </p:cNvSpPr>
          <p:nvPr/>
        </p:nvSpPr>
        <p:spPr>
          <a:xfrm>
            <a:off x="3680177" y="959643"/>
            <a:ext cx="5102261" cy="5621779"/>
          </a:xfrm>
          <a:prstGeom prst="rect">
            <a:avLst/>
          </a:prstGeom>
        </p:spPr>
        <p:txBody>
          <a:bodyPr>
            <a:no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763" indent="-385763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n-US" sz="2800" dirty="0"/>
              <a:t>Making the right investments at the right time to maximize the benefits to the transportation system while minimizing the costs</a:t>
            </a:r>
          </a:p>
          <a:p>
            <a:pPr marL="385763" indent="-385763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</a:pPr>
            <a:endParaRPr lang="en-US" sz="2800" dirty="0"/>
          </a:p>
          <a:p>
            <a:pPr marL="385763" indent="-385763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n-US" sz="2800" dirty="0"/>
              <a:t>It’s both an art and a science</a:t>
            </a:r>
          </a:p>
          <a:p>
            <a:pPr marL="385763" indent="-385763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14784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sportation Asset Management- Defined">
            <a:hlinkClick r:id="" action="ppaction://media"/>
            <a:extLst>
              <a:ext uri="{FF2B5EF4-FFF2-40B4-BE49-F238E27FC236}">
                <a16:creationId xmlns:a16="http://schemas.microsoft.com/office/drawing/2014/main" id="{F9A34BD0-C234-7DFF-5998-83D8EC25C5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5626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0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008FD9-2355-52E4-D105-89B27376D0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463276-C773-BAD0-ACDF-5DACA53CBEAA}"/>
              </a:ext>
            </a:extLst>
          </p:cNvPr>
          <p:cNvSpPr txBox="1"/>
          <p:nvPr/>
        </p:nvSpPr>
        <p:spPr>
          <a:xfrm>
            <a:off x="263322" y="2644170"/>
            <a:ext cx="2993231" cy="1569660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>
              <a:spcBef>
                <a:spcPts val="900"/>
              </a:spcBef>
              <a:spcAft>
                <a:spcPts val="1800"/>
              </a:spcAft>
            </a:pPr>
            <a:r>
              <a:rPr lang="en-US" sz="3200" b="1" spc="38" dirty="0">
                <a:solidFill>
                  <a:schemeClr val="bg1"/>
                </a:solidFill>
                <a:latin typeface="+mj-lt"/>
              </a:rPr>
              <a:t>Why is asset management important?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0A15CF96-A156-641D-8E98-CFCE3897D945}"/>
              </a:ext>
            </a:extLst>
          </p:cNvPr>
          <p:cNvSpPr txBox="1">
            <a:spLocks/>
          </p:cNvSpPr>
          <p:nvPr/>
        </p:nvSpPr>
        <p:spPr>
          <a:xfrm>
            <a:off x="3612443" y="1298221"/>
            <a:ext cx="5429957" cy="542325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763" indent="-385763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n-US" sz="2800" dirty="0"/>
              <a:t>Build, preserve, operate, maintain, upgrade, and expand the transportation system more cost-effectively throughout its whole life.</a:t>
            </a:r>
          </a:p>
          <a:p>
            <a:pPr marL="385763" indent="-385763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n-US" sz="2800" dirty="0"/>
              <a:t>Improve performance of the transportation system. </a:t>
            </a:r>
          </a:p>
          <a:p>
            <a:pPr marL="385763" indent="-385763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n-US" sz="2800" dirty="0"/>
              <a:t>Deliver to Iowa DOT’s customers the best value for every dollar spent </a:t>
            </a:r>
          </a:p>
          <a:p>
            <a:pPr marL="385763" indent="-385763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n-US" sz="2800" dirty="0"/>
              <a:t>Enhance Iowa DOT’s credibility and accountability in its stewardship of transportation assets </a:t>
            </a:r>
            <a:endParaRPr lang="en-US" sz="40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F1A1D2F-08BA-2A1B-A97B-17D061215C79}"/>
              </a:ext>
            </a:extLst>
          </p:cNvPr>
          <p:cNvSpPr txBox="1">
            <a:spLocks/>
          </p:cNvSpPr>
          <p:nvPr/>
        </p:nvSpPr>
        <p:spPr>
          <a:xfrm>
            <a:off x="3612443" y="591783"/>
            <a:ext cx="5169996" cy="62741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+mn-lt"/>
                <a:ea typeface="Microsoft Sans Serif" panose="020B0604020202020204" pitchFamily="34" charset="0"/>
                <a:cs typeface="Microsoft Sans Serif" panose="020B0604020202020204" pitchFamily="34" charset="0"/>
              </a:rPr>
              <a:t>It helps us:</a:t>
            </a:r>
          </a:p>
        </p:txBody>
      </p:sp>
    </p:spTree>
    <p:extLst>
      <p:ext uri="{BB962C8B-B14F-4D97-AF65-F5344CB8AC3E}">
        <p14:creationId xmlns:p14="http://schemas.microsoft.com/office/powerpoint/2010/main" val="3706405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25D474-F3AA-4365-78B4-6AC52703A5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640" y="1467556"/>
            <a:ext cx="7929316" cy="442745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544C48-5BA4-8F92-C793-08B7997B62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Good roads cost less</a:t>
            </a:r>
          </a:p>
        </p:txBody>
      </p:sp>
    </p:spTree>
    <p:extLst>
      <p:ext uri="{BB962C8B-B14F-4D97-AF65-F5344CB8AC3E}">
        <p14:creationId xmlns:p14="http://schemas.microsoft.com/office/powerpoint/2010/main" val="1506516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008FD9-2355-52E4-D105-89B27376D0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463276-C773-BAD0-ACDF-5DACA53CBEAA}"/>
              </a:ext>
            </a:extLst>
          </p:cNvPr>
          <p:cNvSpPr txBox="1"/>
          <p:nvPr/>
        </p:nvSpPr>
        <p:spPr>
          <a:xfrm>
            <a:off x="274752" y="2151727"/>
            <a:ext cx="2993231" cy="2554545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>
              <a:spcBef>
                <a:spcPts val="900"/>
              </a:spcBef>
              <a:spcAft>
                <a:spcPts val="1800"/>
              </a:spcAft>
            </a:pPr>
            <a:r>
              <a:rPr lang="en-US" sz="3200" b="1" spc="38" dirty="0">
                <a:solidFill>
                  <a:schemeClr val="bg1"/>
                </a:solidFill>
                <a:latin typeface="+mj-lt"/>
              </a:rPr>
              <a:t>What are we doing to implement  asset management?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833C025C-0E6A-BA94-D0E1-4D3502AA38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470" y="1421287"/>
            <a:ext cx="5196431" cy="40154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7D57D44-9A93-CB84-A66D-0E3A75895797}"/>
              </a:ext>
            </a:extLst>
          </p:cNvPr>
          <p:cNvSpPr txBox="1">
            <a:spLocks/>
          </p:cNvSpPr>
          <p:nvPr/>
        </p:nvSpPr>
        <p:spPr>
          <a:xfrm>
            <a:off x="3760471" y="628650"/>
            <a:ext cx="5196430" cy="743790"/>
          </a:xfrm>
          <a:prstGeom prst="rect">
            <a:avLst/>
          </a:prstGeom>
        </p:spPr>
        <p:txBody>
          <a:bodyPr anchor="ctr"/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>
                <a:solidFill>
                  <a:schemeClr val="accent1"/>
                </a:solidFill>
              </a:rPr>
              <a:t>We have a plan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9923E1D-EF5B-137C-8107-03A5BE6540F4}"/>
              </a:ext>
            </a:extLst>
          </p:cNvPr>
          <p:cNvSpPr txBox="1">
            <a:spLocks/>
          </p:cNvSpPr>
          <p:nvPr/>
        </p:nvSpPr>
        <p:spPr>
          <a:xfrm>
            <a:off x="3760471" y="5534442"/>
            <a:ext cx="5196430" cy="821913"/>
          </a:xfrm>
          <a:prstGeom prst="rect">
            <a:avLst/>
          </a:prstGeom>
        </p:spPr>
        <p:txBody>
          <a:bodyPr anchor="ctr"/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>
                <a:solidFill>
                  <a:schemeClr val="accent1"/>
                </a:solidFill>
              </a:rPr>
              <a:t>(we call it our TAMP)</a:t>
            </a:r>
          </a:p>
        </p:txBody>
      </p:sp>
    </p:spTree>
    <p:extLst>
      <p:ext uri="{BB962C8B-B14F-4D97-AF65-F5344CB8AC3E}">
        <p14:creationId xmlns:p14="http://schemas.microsoft.com/office/powerpoint/2010/main" val="876851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E6153B-0ABC-CE05-37B9-FA7B61C249B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1" y="1416474"/>
            <a:ext cx="8163096" cy="4754043"/>
          </a:xfrm>
        </p:spPr>
        <p:txBody>
          <a:bodyPr anchor="t"/>
          <a:lstStyle/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Defines clear links among agency goals, objectives, and decisions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Defines the relationship between proposed funding levels and expected results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Develops a long-term outlook for asset performance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Documents how decisions are supported by sound information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Develops a feedback loop from observed performance to subsequent planning and programming decisions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Improves accountability for decision making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Unifies existing data, business practices, and divisions to achieve Iowa DOT’s asset management goals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8376E-2EC5-5CEA-47BB-92972A86C4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5760" y="687482"/>
            <a:ext cx="8321039" cy="626967"/>
          </a:xfrm>
        </p:spPr>
        <p:txBody>
          <a:bodyPr anchor="ctr"/>
          <a:lstStyle/>
          <a:p>
            <a:r>
              <a:rPr lang="en-US" dirty="0"/>
              <a:t>TAMP Objectives</a:t>
            </a:r>
          </a:p>
        </p:txBody>
      </p:sp>
    </p:spTree>
    <p:extLst>
      <p:ext uri="{BB962C8B-B14F-4D97-AF65-F5344CB8AC3E}">
        <p14:creationId xmlns:p14="http://schemas.microsoft.com/office/powerpoint/2010/main" val="1023163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D9BDB-1938-3718-3E17-8C7C3D1843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4340" y="673330"/>
            <a:ext cx="8286749" cy="812569"/>
          </a:xfrm>
        </p:spPr>
        <p:txBody>
          <a:bodyPr/>
          <a:lstStyle/>
          <a:p>
            <a:r>
              <a:rPr lang="en-US" sz="2800" dirty="0"/>
              <a:t>How does our TAMP fit in the planning and programming process?</a:t>
            </a:r>
          </a:p>
        </p:txBody>
      </p:sp>
      <p:pic>
        <p:nvPicPr>
          <p:cNvPr id="4" name="Picture 3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37A63C76-BAC5-1199-30E7-200CE14EB5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74" y="1590897"/>
            <a:ext cx="7395252" cy="450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301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New Iowa Branding">
      <a:dk1>
        <a:sysClr val="windowText" lastClr="000000"/>
      </a:dk1>
      <a:lt1>
        <a:sysClr val="window" lastClr="FFFFFF"/>
      </a:lt1>
      <a:dk2>
        <a:srgbClr val="4D4D4F"/>
      </a:dk2>
      <a:lt2>
        <a:srgbClr val="BFBFBF"/>
      </a:lt2>
      <a:accent1>
        <a:srgbClr val="03617A"/>
      </a:accent1>
      <a:accent2>
        <a:srgbClr val="C6D667"/>
      </a:accent2>
      <a:accent3>
        <a:srgbClr val="E0A624"/>
      </a:accent3>
      <a:accent4>
        <a:srgbClr val="19405B"/>
      </a:accent4>
      <a:accent5>
        <a:srgbClr val="70C8B8"/>
      </a:accent5>
      <a:accent6>
        <a:srgbClr val="2A6357"/>
      </a:accent6>
      <a:hlink>
        <a:srgbClr val="1C5DBA"/>
      </a:hlink>
      <a:folHlink>
        <a:srgbClr val="694B5F"/>
      </a:folHlink>
    </a:clrScheme>
    <a:fontScheme name="Iowa DOT">
      <a:majorFont>
        <a:latin typeface="Neue Haas Grotesk Text Pro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dern Conference PPT_TM78544816_Win32_JC_v2.potx" id="{35CB27CA-E61E-4531-88B2-D5572B8A3A01}" vid="{854ED03E-8373-4C81-B2CB-0118884FF5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DFC832E9778943BE123BC060D0C402" ma:contentTypeVersion="6" ma:contentTypeDescription="Create a new document." ma:contentTypeScope="" ma:versionID="b1dbf238d6db2eac543c231ec599fe5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f2873021d8c0cf1fb09921515ab28f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EF962EF-F7BC-4568-8996-4D4B2B087D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AC34B31-7353-4357-814E-0E5916A110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9B3369-3F0F-499C-9EE7-8EC46B6E8A79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Modern conference presentation</Template>
  <TotalTime>3071</TotalTime>
  <Words>543</Words>
  <Application>Microsoft Office PowerPoint</Application>
  <PresentationFormat>On-screen Show (4:3)</PresentationFormat>
  <Paragraphs>76</Paragraphs>
  <Slides>12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Calibri</vt:lpstr>
      <vt:lpstr>Courier New</vt:lpstr>
      <vt:lpstr>Arial</vt:lpstr>
      <vt:lpstr>Roboto Slab</vt:lpstr>
      <vt:lpstr>Microsoft Sans Serif</vt:lpstr>
      <vt:lpstr>PT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Iowa Department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Meyer, Hillary</dc:creator>
  <cp:lastModifiedBy>Anderson, Stuart</cp:lastModifiedBy>
  <cp:revision>40</cp:revision>
  <dcterms:created xsi:type="dcterms:W3CDTF">2023-12-21T16:39:01Z</dcterms:created>
  <dcterms:modified xsi:type="dcterms:W3CDTF">2024-09-30T15:40:21Z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0x01010021DFC832E9778943BE123BC060D0C402</vt:lpwstr>
  </property>
  <property fmtid="{D5CDD505-2E9C-101B-9397-08002B2CF9AE}" pid="3" name="MediaServiceImageTags">
    <vt:lpwstr/>
  </property>
  <property fmtid="{D5CDD505-2E9C-101B-9397-08002B2CF9AE}" pid="4" name="ArticulateGUID">
    <vt:lpwstr>9DFC2674-CBAD-4243-8E3F-A62D1A9F64C9</vt:lpwstr>
  </property>
  <property fmtid="{D5CDD505-2E9C-101B-9397-08002B2CF9AE}" pid="5" name="ArticulatePath">
    <vt:lpwstr>Iowa-DOT-PPT-Template-Standard</vt:lpwstr>
  </property>
</Properties>
</file>