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1" r:id="rId3"/>
    <p:sldId id="282" r:id="rId4"/>
    <p:sldId id="259" r:id="rId5"/>
    <p:sldId id="278" r:id="rId6"/>
    <p:sldId id="279" r:id="rId7"/>
    <p:sldId id="270" r:id="rId8"/>
    <p:sldId id="276" r:id="rId9"/>
    <p:sldId id="277" r:id="rId10"/>
    <p:sldId id="269" r:id="rId11"/>
    <p:sldId id="275" r:id="rId12"/>
    <p:sldId id="280" r:id="rId13"/>
    <p:sldId id="281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2" autoAdjust="0"/>
  </p:normalViewPr>
  <p:slideViewPr>
    <p:cSldViewPr snapToGrid="0">
      <p:cViewPr varScale="1">
        <p:scale>
          <a:sx n="87" d="100"/>
          <a:sy n="87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29EF9-9C09-4E98-A78A-26DED7DDC1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0FA1C-D416-4E27-8EED-7D564CD5B7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18C19-F1B1-43DE-8AF9-A7CA4F366AF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5630-AB4A-4507-9478-7B146295F7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2DFD5-5521-4AD7-9A58-DF1DED5C14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733D-CBF8-43AF-973A-D8C6CB69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07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EF537-9267-4FFF-95BC-D8B20F592856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98C665-15DE-4D23-BAD3-8CCEB0007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70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6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7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7260" y="5282293"/>
            <a:ext cx="4701976" cy="759278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3846" y="6115050"/>
            <a:ext cx="4148804" cy="4621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11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1016"/>
            <a:ext cx="9142646" cy="6856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75958"/>
            <a:ext cx="7886700" cy="865414"/>
          </a:xfrm>
        </p:spPr>
        <p:txBody>
          <a:bodyPr anchor="b">
            <a:no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8086" y="5282292"/>
            <a:ext cx="4232502" cy="128995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" y="5629273"/>
            <a:ext cx="3138488" cy="7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"/>
            <a:ext cx="7330338" cy="1151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604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49953"/>
            <a:ext cx="3868340" cy="419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2604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953"/>
            <a:ext cx="3887391" cy="419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6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1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297680" cy="112667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43048"/>
            <a:ext cx="4629150" cy="4988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49"/>
            <a:ext cx="2949178" cy="4988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0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240530" cy="11430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89957"/>
            <a:ext cx="4629150" cy="52088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1213"/>
            <a:ext cx="2949178" cy="49201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42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339693" cy="1145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96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3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83458"/>
            <a:ext cx="7886700" cy="4057914"/>
          </a:xfrm>
        </p:spPr>
        <p:txBody>
          <a:bodyPr>
            <a:normAutofit/>
          </a:bodyPr>
          <a:lstStyle/>
          <a:p>
            <a:r>
              <a:rPr lang="en-US" dirty="0"/>
              <a:t>Upper Mississippi Inland Waterway Infrastructure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Partnership Evaluation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Iowa Transportation Commission</a:t>
            </a:r>
          </a:p>
          <a:p>
            <a:pPr algn="ctr"/>
            <a:r>
              <a:rPr lang="en-US" sz="2000" dirty="0"/>
              <a:t>September 9,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798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Economic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2.2 mile difference for waiting area = estimated 217 hours or 9 days time savings per navigation year</a:t>
            </a:r>
          </a:p>
          <a:p>
            <a:r>
              <a:rPr lang="en-US" sz="2400" dirty="0"/>
              <a:t>Relative to other scenarios, Micro Upgrade scenario yields the highest benefit-cost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r>
              <a:rPr lang="en-US" sz="1000" dirty="0"/>
              <a:t>    *Includes 3% annual operating and maintenance costs</a:t>
            </a:r>
          </a:p>
          <a:p>
            <a:r>
              <a:rPr lang="en-US" sz="2400" dirty="0"/>
              <a:t>Importance to Iowa:</a:t>
            </a:r>
          </a:p>
          <a:p>
            <a:pPr lvl="1"/>
            <a:r>
              <a:rPr lang="en-US" sz="2000" dirty="0"/>
              <a:t>Inland waterways benefit landside transportation: congestion, safety, infrastructure damage, transportation costs, etc.</a:t>
            </a:r>
          </a:p>
          <a:p>
            <a:pPr lvl="1"/>
            <a:r>
              <a:rPr lang="en-US" sz="2000" dirty="0"/>
              <a:t>Demonstrated commitment to UMR infrastructure</a:t>
            </a:r>
          </a:p>
          <a:p>
            <a:pPr lvl="1"/>
            <a:r>
              <a:rPr lang="en-US" sz="2000" dirty="0"/>
              <a:t>Pilot can be replicated by other UMR states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2208" y="6162097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B64EC4-65C4-4894-86B5-F781F9D1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08513"/>
              </p:ext>
            </p:extLst>
          </p:nvPr>
        </p:nvGraphicFramePr>
        <p:xfrm>
          <a:off x="859247" y="3030291"/>
          <a:ext cx="7425505" cy="128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493">
                  <a:extLst>
                    <a:ext uri="{9D8B030D-6E8A-4147-A177-3AD203B41FA5}">
                      <a16:colId xmlns:a16="http://schemas.microsoft.com/office/drawing/2014/main" val="3090828454"/>
                    </a:ext>
                  </a:extLst>
                </a:gridCol>
                <a:gridCol w="1459958">
                  <a:extLst>
                    <a:ext uri="{9D8B030D-6E8A-4147-A177-3AD203B41FA5}">
                      <a16:colId xmlns:a16="http://schemas.microsoft.com/office/drawing/2014/main" val="113911264"/>
                    </a:ext>
                  </a:extLst>
                </a:gridCol>
                <a:gridCol w="1457617">
                  <a:extLst>
                    <a:ext uri="{9D8B030D-6E8A-4147-A177-3AD203B41FA5}">
                      <a16:colId xmlns:a16="http://schemas.microsoft.com/office/drawing/2014/main" val="362616631"/>
                    </a:ext>
                  </a:extLst>
                </a:gridCol>
                <a:gridCol w="1442336">
                  <a:extLst>
                    <a:ext uri="{9D8B030D-6E8A-4147-A177-3AD203B41FA5}">
                      <a16:colId xmlns:a16="http://schemas.microsoft.com/office/drawing/2014/main" val="1763380018"/>
                    </a:ext>
                  </a:extLst>
                </a:gridCol>
                <a:gridCol w="1647101">
                  <a:extLst>
                    <a:ext uri="{9D8B030D-6E8A-4147-A177-3AD203B41FA5}">
                      <a16:colId xmlns:a16="http://schemas.microsoft.com/office/drawing/2014/main" val="3245584064"/>
                    </a:ext>
                  </a:extLst>
                </a:gridCol>
              </a:tblGrid>
              <a:tr h="907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discounted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discounted costs*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present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Benefit-cost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84104"/>
                  </a:ext>
                </a:extLst>
              </a:tr>
              <a:tr h="367852">
                <a:tc>
                  <a:txBody>
                    <a:bodyPr/>
                    <a:lstStyle/>
                    <a:p>
                      <a:r>
                        <a:rPr lang="en-US" dirty="0"/>
                        <a:t>Mooring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$6.2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0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49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Pilot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02" y="1567543"/>
            <a:ext cx="8005396" cy="49638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Costs</a:t>
            </a:r>
          </a:p>
          <a:p>
            <a:pPr lvl="1"/>
            <a:r>
              <a:rPr lang="en-US" sz="2000" dirty="0"/>
              <a:t>$2 million for L&amp;D 14 lower pool site</a:t>
            </a:r>
          </a:p>
          <a:p>
            <a:r>
              <a:rPr lang="en-US" sz="2400" dirty="0"/>
              <a:t>Existing funding (when available)</a:t>
            </a:r>
          </a:p>
          <a:p>
            <a:pPr lvl="1"/>
            <a:r>
              <a:rPr lang="en-US" sz="2000" dirty="0"/>
              <a:t>100% Federal Operations &amp; Maintenance (Major Maintenance) or</a:t>
            </a:r>
          </a:p>
          <a:p>
            <a:pPr lvl="1"/>
            <a:r>
              <a:rPr lang="en-US" sz="2000" dirty="0"/>
              <a:t>50% Federal Construction General (Major Rehab) &amp; 50% IWTF</a:t>
            </a:r>
          </a:p>
          <a:p>
            <a:r>
              <a:rPr lang="en-US" sz="2400" dirty="0"/>
              <a:t>Pilot funding proposal</a:t>
            </a:r>
          </a:p>
          <a:p>
            <a:pPr lvl="1"/>
            <a:r>
              <a:rPr lang="en-US" sz="2000" dirty="0"/>
              <a:t>Up to 100% Contributed Funds (state and/or federal) from   non-Federal waterway stakeholders</a:t>
            </a:r>
          </a:p>
          <a:p>
            <a:pPr lvl="1"/>
            <a:r>
              <a:rPr lang="en-US" sz="2000" dirty="0"/>
              <a:t>Contributed funds agreement with USACE</a:t>
            </a:r>
          </a:p>
          <a:p>
            <a:pPr lvl="2"/>
            <a:r>
              <a:rPr lang="en-US" sz="1600" dirty="0"/>
              <a:t>Iowa DOT contributed funds with </a:t>
            </a:r>
            <a:r>
              <a:rPr lang="en-US" sz="1600"/>
              <a:t>USACE for design and </a:t>
            </a:r>
            <a:r>
              <a:rPr lang="en-US" sz="1600" dirty="0"/>
              <a:t>construction</a:t>
            </a:r>
          </a:p>
          <a:p>
            <a:pPr lvl="2"/>
            <a:r>
              <a:rPr lang="en-US" sz="1600" dirty="0"/>
              <a:t>Sources include original LIFTS infrastructure bank funds and National Highway Freight Program funds</a:t>
            </a:r>
          </a:p>
          <a:p>
            <a:r>
              <a:rPr lang="en-US" sz="2400" dirty="0"/>
              <a:t>Project timeline </a:t>
            </a:r>
          </a:p>
          <a:p>
            <a:pPr lvl="1"/>
            <a:r>
              <a:rPr lang="en-US" sz="2000" dirty="0"/>
              <a:t>Estimated at 2 years from kickoff to construction completion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15350" y="6162097"/>
            <a:ext cx="4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6577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B6BE-AE14-4432-A23A-74F138E4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Contributed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B800-EEC3-45B3-86F2-9571A8C9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7543"/>
            <a:ext cx="8204454" cy="3525665"/>
          </a:xfrm>
        </p:spPr>
        <p:txBody>
          <a:bodyPr>
            <a:normAutofit/>
          </a:bodyPr>
          <a:lstStyle/>
          <a:p>
            <a:r>
              <a:rPr lang="en-US" sz="2400" dirty="0"/>
              <a:t>Linking Iowa’s Freight Transportation System (LIFTS) </a:t>
            </a:r>
          </a:p>
          <a:p>
            <a:pPr lvl="1"/>
            <a:r>
              <a:rPr lang="en-US" sz="2000" dirty="0"/>
              <a:t>2016 pilot utilized repurposed State Infrastructure Bank funds from FHWA</a:t>
            </a:r>
          </a:p>
          <a:p>
            <a:pPr lvl="1"/>
            <a:r>
              <a:rPr lang="en-US" sz="2000" dirty="0"/>
              <a:t>Awarded $500,000 to proposed Eastern Iowa Logistics Park </a:t>
            </a:r>
          </a:p>
          <a:p>
            <a:pPr lvl="1"/>
            <a:r>
              <a:rPr lang="en-US" sz="2000" dirty="0"/>
              <a:t>Funds can now be used for a different project</a:t>
            </a:r>
          </a:p>
          <a:p>
            <a:r>
              <a:rPr lang="en-US" sz="2400" dirty="0"/>
              <a:t>National Highway Freight Program (NHFP)</a:t>
            </a:r>
          </a:p>
          <a:p>
            <a:pPr lvl="1"/>
            <a:r>
              <a:rPr lang="en-US" sz="2000" dirty="0"/>
              <a:t>Allocated roughly $13 million - $18 million annually through 2020</a:t>
            </a:r>
          </a:p>
          <a:p>
            <a:pPr lvl="1"/>
            <a:r>
              <a:rPr lang="en-US" sz="2000" dirty="0"/>
              <a:t>Up to 10% may be used for freight intermodal projects</a:t>
            </a:r>
          </a:p>
          <a:p>
            <a:r>
              <a:rPr lang="en-US" sz="2400" dirty="0"/>
              <a:t>Project Funding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7B571F-D69E-48FF-A396-3EA317506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35550"/>
              </p:ext>
            </p:extLst>
          </p:nvPr>
        </p:nvGraphicFramePr>
        <p:xfrm>
          <a:off x="1802472" y="4999547"/>
          <a:ext cx="4992047" cy="125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561">
                  <a:extLst>
                    <a:ext uri="{9D8B030D-6E8A-4147-A177-3AD203B41FA5}">
                      <a16:colId xmlns:a16="http://schemas.microsoft.com/office/drawing/2014/main" val="3090828454"/>
                    </a:ext>
                  </a:extLst>
                </a:gridCol>
                <a:gridCol w="1914486">
                  <a:extLst>
                    <a:ext uri="{9D8B030D-6E8A-4147-A177-3AD203B41FA5}">
                      <a16:colId xmlns:a16="http://schemas.microsoft.com/office/drawing/2014/main" val="113911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584104"/>
                  </a:ext>
                </a:extLst>
              </a:tr>
              <a:tr h="296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NHFP allocated funds (Federal)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$1,600,000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051142"/>
                  </a:ext>
                </a:extLst>
              </a:tr>
              <a:tr h="296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Repurposed LIFTS funds (Non-Federal)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$400,000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96260"/>
                  </a:ext>
                </a:extLst>
              </a:tr>
              <a:tr h="296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$2,000,000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42185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ADEFA9-447B-4512-8DB4-AE3EEA79E1E7}"/>
              </a:ext>
            </a:extLst>
          </p:cNvPr>
          <p:cNvSpPr txBox="1"/>
          <p:nvPr/>
        </p:nvSpPr>
        <p:spPr>
          <a:xfrm>
            <a:off x="8515350" y="6162097"/>
            <a:ext cx="4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027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3099-F943-4BD2-AC45-6D0FAFEC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Potential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2083-6127-450E-993B-7B14E2DC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7543"/>
            <a:ext cx="7756398" cy="49638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the following for the Mooring Cell Pilot Project at Lock and Dam 14 lower pool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Use of $1,600,000 federal NHFP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Repurposing and use of  $400,000 LIFTS funding as match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2EB99-225A-4ACF-B3B5-AF1332A5FE5B}"/>
              </a:ext>
            </a:extLst>
          </p:cNvPr>
          <p:cNvSpPr txBox="1"/>
          <p:nvPr/>
        </p:nvSpPr>
        <p:spPr>
          <a:xfrm>
            <a:off x="8515350" y="6162097"/>
            <a:ext cx="4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8134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83458"/>
            <a:ext cx="7886700" cy="4057914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139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Evaluation 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567543"/>
            <a:ext cx="8022981" cy="4963886"/>
          </a:xfrm>
        </p:spPr>
        <p:txBody>
          <a:bodyPr>
            <a:normAutofit/>
          </a:bodyPr>
          <a:lstStyle/>
          <a:p>
            <a:r>
              <a:rPr lang="en-US" sz="2400" dirty="0"/>
              <a:t>Objective: Develop range of viable investment alternatives to enhance Upper Mississippi inland waterway infrastructure</a:t>
            </a:r>
          </a:p>
          <a:p>
            <a:r>
              <a:rPr lang="en-US" sz="2400" dirty="0"/>
              <a:t>Leverage recent and ongoing activities</a:t>
            </a:r>
          </a:p>
          <a:p>
            <a:pPr lvl="1"/>
            <a:r>
              <a:rPr lang="en-US" sz="2000" dirty="0"/>
              <a:t>2013 Iowa DOT Reconnaissance Study</a:t>
            </a:r>
          </a:p>
          <a:p>
            <a:pPr lvl="1"/>
            <a:r>
              <a:rPr lang="en-US" sz="2000" dirty="0"/>
              <a:t>2014 &amp; 2016 WRDA / P3 pilot program legislation</a:t>
            </a:r>
          </a:p>
          <a:p>
            <a:pPr lvl="1"/>
            <a:r>
              <a:rPr lang="en-US" sz="2000" dirty="0"/>
              <a:t>2015 Inland Waterway fuel tax increase ($0.20 to $0.29/gal)</a:t>
            </a:r>
          </a:p>
          <a:p>
            <a:pPr lvl="1"/>
            <a:r>
              <a:rPr lang="en-US" sz="2000" dirty="0"/>
              <a:t>Ongoing US Army Corps of Engineers (USACE) initiatives</a:t>
            </a:r>
          </a:p>
          <a:p>
            <a:pPr lvl="1"/>
            <a:r>
              <a:rPr lang="en-US" sz="2000" dirty="0"/>
              <a:t>Federal Administration/Congressional infrastructure plans</a:t>
            </a:r>
          </a:p>
          <a:p>
            <a:pPr lvl="2"/>
            <a:r>
              <a:rPr lang="en-US" sz="1600" dirty="0"/>
              <a:t>Including August 28, 2019 USDA/USACE ASA Town Hall Meeting at      Mel Price Lock and Dam</a:t>
            </a:r>
          </a:p>
          <a:p>
            <a:r>
              <a:rPr lang="en-US" sz="2400" dirty="0"/>
              <a:t>Study examined three upgrade scenarios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098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F97F-EF94-4020-85FC-15D01C77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564374" cy="1145605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USDA/USACE ASA Town Hall Meeting</a:t>
            </a:r>
            <a:br>
              <a:rPr lang="en-US" sz="4000" dirty="0"/>
            </a:br>
            <a:r>
              <a:rPr lang="en-US" sz="2700" dirty="0"/>
              <a:t>August 28, 2019 at Mel Price Lock and Dam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BD91B-AA8C-4C1B-B4F8-42811E13C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" r="359" b="2441"/>
          <a:stretch/>
        </p:blipFill>
        <p:spPr>
          <a:xfrm>
            <a:off x="31277" y="1544683"/>
            <a:ext cx="4443567" cy="484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A985C-868A-4EF7-A8F3-1A232BC00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" t="1" b="-1739"/>
          <a:stretch/>
        </p:blipFill>
        <p:spPr>
          <a:xfrm>
            <a:off x="4508922" y="1544683"/>
            <a:ext cx="4601152" cy="4389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C5648-BAD6-40C9-B840-92B5E3C35DA7}"/>
              </a:ext>
            </a:extLst>
          </p:cNvPr>
          <p:cNvSpPr txBox="1"/>
          <p:nvPr/>
        </p:nvSpPr>
        <p:spPr>
          <a:xfrm>
            <a:off x="4566436" y="5960116"/>
            <a:ext cx="4486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Source: The Importance of Inland Waterways to U.S. Agriculture,</a:t>
            </a:r>
          </a:p>
          <a:p>
            <a:pPr algn="ctr"/>
            <a:r>
              <a:rPr lang="en-US" sz="1100" i="1" dirty="0"/>
              <a:t>USDA Ag Marketing Service, August 2019.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F6AA0-2C3C-465E-AD7C-DD0E8134E036}"/>
              </a:ext>
            </a:extLst>
          </p:cNvPr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251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Upgrade Scenarios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623" y="1567543"/>
            <a:ext cx="8448753" cy="5075082"/>
          </a:xfrm>
        </p:spPr>
        <p:txBody>
          <a:bodyPr>
            <a:normAutofit/>
          </a:bodyPr>
          <a:lstStyle/>
          <a:p>
            <a:pPr>
              <a:buClr>
                <a:srgbClr val="168ADB">
                  <a:lumMod val="50000"/>
                </a:srgbClr>
              </a:buClr>
            </a:pPr>
            <a:r>
              <a:rPr lang="en-US" sz="2400" dirty="0">
                <a:solidFill>
                  <a:srgbClr val="3C3732"/>
                </a:solidFill>
              </a:rPr>
              <a:t>Micro Efficiency Upgrade</a:t>
            </a:r>
          </a:p>
          <a:p>
            <a:pPr lvl="1">
              <a:buClr>
                <a:srgbClr val="168ADB">
                  <a:lumMod val="50000"/>
                </a:srgbClr>
              </a:buClr>
            </a:pPr>
            <a:r>
              <a:rPr lang="en-US" sz="2000" dirty="0">
                <a:solidFill>
                  <a:srgbClr val="FF0000"/>
                </a:solidFill>
              </a:rPr>
              <a:t>Mooring Cell </a:t>
            </a:r>
            <a:r>
              <a:rPr lang="en-US" sz="2000" dirty="0">
                <a:solidFill>
                  <a:srgbClr val="3C3732"/>
                </a:solidFill>
              </a:rPr>
              <a:t>– a single project that can be </a:t>
            </a:r>
            <a:br>
              <a:rPr lang="en-US" sz="2000" dirty="0">
                <a:solidFill>
                  <a:srgbClr val="3C3732"/>
                </a:solidFill>
              </a:rPr>
            </a:br>
            <a:r>
              <a:rPr lang="en-US" sz="2000" dirty="0">
                <a:solidFill>
                  <a:srgbClr val="3C3732"/>
                </a:solidFill>
              </a:rPr>
              <a:t>replicated and improves the efficiency of the </a:t>
            </a:r>
            <a:br>
              <a:rPr lang="en-US" sz="2000" dirty="0">
                <a:solidFill>
                  <a:srgbClr val="3C3732"/>
                </a:solidFill>
              </a:rPr>
            </a:br>
            <a:r>
              <a:rPr lang="en-US" sz="2000" dirty="0">
                <a:solidFill>
                  <a:srgbClr val="3C3732"/>
                </a:solidFill>
              </a:rPr>
              <a:t>locking process and reduces navigation </a:t>
            </a:r>
            <a:br>
              <a:rPr lang="en-US" sz="2000" dirty="0">
                <a:solidFill>
                  <a:srgbClr val="3C3732"/>
                </a:solidFill>
              </a:rPr>
            </a:br>
            <a:r>
              <a:rPr lang="en-US" sz="2000" dirty="0">
                <a:solidFill>
                  <a:srgbClr val="3C3732"/>
                </a:solidFill>
              </a:rPr>
              <a:t>impacts to the environment</a:t>
            </a:r>
            <a:br>
              <a:rPr lang="en-US" dirty="0">
                <a:solidFill>
                  <a:srgbClr val="3C3732"/>
                </a:solidFill>
              </a:rPr>
            </a:br>
            <a:endParaRPr lang="en-US" sz="2200" dirty="0"/>
          </a:p>
          <a:p>
            <a:r>
              <a:rPr lang="en-US" sz="2400" dirty="0"/>
              <a:t>System Reliability Improvements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Major Rehabilitation Program </a:t>
            </a:r>
            <a:r>
              <a:rPr lang="en-US" sz="2000" dirty="0"/>
              <a:t>– scenario project that </a:t>
            </a:r>
            <a:br>
              <a:rPr lang="en-US" sz="2000" dirty="0"/>
            </a:br>
            <a:r>
              <a:rPr lang="en-US" sz="2000" dirty="0"/>
              <a:t>increases the reliability of the existing UMR locks and </a:t>
            </a:r>
            <a:br>
              <a:rPr lang="en-US" sz="2000" dirty="0"/>
            </a:br>
            <a:r>
              <a:rPr lang="en-US" sz="2000" dirty="0"/>
              <a:t>provides for a sustainable river transportation system</a:t>
            </a:r>
            <a:br>
              <a:rPr lang="en-US" dirty="0"/>
            </a:br>
            <a:endParaRPr lang="en-US" sz="2200" dirty="0"/>
          </a:p>
          <a:p>
            <a:r>
              <a:rPr lang="en-US" sz="2400" dirty="0"/>
              <a:t>Large-Scale Capacity, Efficiency &amp; Reliability Upgrade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1,200-Foot Lock Chambers</a:t>
            </a:r>
            <a:r>
              <a:rPr lang="en-US" sz="2000" dirty="0"/>
              <a:t> – a lock system upgrade that increases system capacity, efficiency, and reliability by adding a new 1,200-foot lock at three existing UMR locks &amp; dams</a:t>
            </a:r>
          </a:p>
        </p:txBody>
      </p:sp>
      <p:pic>
        <p:nvPicPr>
          <p:cNvPr id="1026" name="Picture 2" descr="C:\Users\rless\Desktop\Upper_Mississip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89" y="1304500"/>
            <a:ext cx="23662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6996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Study Recommendations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509" y="1567543"/>
            <a:ext cx="8022981" cy="4963886"/>
          </a:xfrm>
        </p:spPr>
        <p:txBody>
          <a:bodyPr>
            <a:normAutofit/>
          </a:bodyPr>
          <a:lstStyle/>
          <a:p>
            <a:r>
              <a:rPr lang="en-US" sz="2400" dirty="0"/>
              <a:t>Study included four recommendations for Iowa: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Use State-Federal project partnership agreement and/or contributed funds to implement the Micro Upgrade scenario of a mooring cell at L&amp;D 14.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Establish a regional cooperative working group with other UMR states to expand and promote the Micro Upgrade scenario concepts across the UMR region.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Update State of Iowa port authority statutes to provide the ability to enter into USACE partnership agreements and develop financing tools for navigation systems improvements.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Evaluate an additional economic scenario that focuses on new markets, technologies, and innovation in the uses for transporting goods on the UMR, such as container traffic or new commodities.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938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Study Recommendations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509" y="1567543"/>
            <a:ext cx="8022981" cy="49638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Study also included three recommendations for federal/regional partners: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Encourage Congress, the Administration, and USACE to fund and complete necessary implementation guidance for WRRDA 2014 Section 2004a, Inland Waterways Construction Bonds Study; Section 2004b, Potential Revenue Sources for Inland and Intracoastal Waterways Infrastructure; and Section 5014, Water Infrastructure Public Private Partnership Program.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Explore implementation of portions of NESP as separable elements or a split delivery model, specifically the first increment of mooring cells identified in NESP alternative 4.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Engage with regional stakeholders to consider establishment of a broader UMR port or navigation authority to promote UMR navigation improvements.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197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57" y="4209106"/>
            <a:ext cx="2771193" cy="2288026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83377" y="6497132"/>
            <a:ext cx="2181794" cy="19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Courtesy of US Army Corps of Engineers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 Efficiency Upgrade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379" y="1613860"/>
            <a:ext cx="8305241" cy="47329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a mooring cell?</a:t>
            </a:r>
          </a:p>
          <a:p>
            <a:pPr lvl="1"/>
            <a:r>
              <a:rPr lang="en-US" sz="2000" dirty="0"/>
              <a:t>Efficient and environmentally friendly facility for tows approaching a L&amp;D to moor (tie off) while waiting for the lock to be available</a:t>
            </a:r>
          </a:p>
          <a:p>
            <a:pPr lvl="1"/>
            <a:r>
              <a:rPr lang="en-US" sz="2000" dirty="0"/>
              <a:t>Typically located adjacent to main navigation channel</a:t>
            </a:r>
          </a:p>
          <a:p>
            <a:pPr lvl="1"/>
            <a:r>
              <a:rPr lang="en-US" sz="2000" dirty="0"/>
              <a:t>Constructed of sheet-piling driven into a circular cell and filled with earth and/or concrete</a:t>
            </a:r>
          </a:p>
          <a:p>
            <a:pPr lvl="1"/>
            <a:r>
              <a:rPr lang="en-US" sz="2000" dirty="0"/>
              <a:t>Without mooring facility, towboats must move close to shore and ground barges, tie off to </a:t>
            </a:r>
            <a:r>
              <a:rPr lang="en-US" sz="2000" dirty="0" err="1"/>
              <a:t>bankline</a:t>
            </a:r>
            <a:r>
              <a:rPr lang="en-US" sz="2000" dirty="0"/>
              <a:t> trees, or maintain engine power</a:t>
            </a:r>
          </a:p>
          <a:p>
            <a:pPr lvl="1"/>
            <a:r>
              <a:rPr lang="en-US" sz="2000" dirty="0"/>
              <a:t>Benefits</a:t>
            </a:r>
          </a:p>
          <a:p>
            <a:pPr lvl="2"/>
            <a:r>
              <a:rPr lang="en-US" sz="1800" dirty="0"/>
              <a:t>Improved lock approach times for </a:t>
            </a:r>
          </a:p>
          <a:p>
            <a:pPr marL="914400" lvl="2" indent="0">
              <a:buNone/>
            </a:pPr>
            <a:r>
              <a:rPr lang="en-US" sz="1800" dirty="0"/>
              <a:t>    exchange lockages</a:t>
            </a:r>
          </a:p>
          <a:p>
            <a:pPr lvl="2"/>
            <a:r>
              <a:rPr lang="en-US" sz="1800" dirty="0"/>
              <a:t>Reduced environmental impacts</a:t>
            </a:r>
          </a:p>
          <a:p>
            <a:pPr lvl="2"/>
            <a:r>
              <a:rPr lang="en-US" sz="1800" dirty="0"/>
              <a:t>Improved operational safety</a:t>
            </a:r>
          </a:p>
          <a:p>
            <a:pPr lvl="2"/>
            <a:r>
              <a:rPr lang="en-US" sz="1800" dirty="0"/>
              <a:t>Replicability </a:t>
            </a:r>
            <a:r>
              <a:rPr lang="en-US" dirty="0"/>
              <a:t>	</a:t>
            </a:r>
          </a:p>
          <a:p>
            <a:pPr lvl="3"/>
            <a:endParaRPr lang="en-US" dirty="0"/>
          </a:p>
          <a:p>
            <a:pPr lvl="3"/>
            <a:endParaRPr lang="en-US" sz="1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905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3377" y="6497132"/>
            <a:ext cx="2181794" cy="19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Courtesy of US Army Corps of Engineers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 Efficiency Upgrade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379" y="1613860"/>
            <a:ext cx="8305241" cy="4732903"/>
          </a:xfrm>
        </p:spPr>
        <p:txBody>
          <a:bodyPr>
            <a:normAutofit/>
          </a:bodyPr>
          <a:lstStyle/>
          <a:p>
            <a:r>
              <a:rPr lang="en-US" sz="2400" dirty="0"/>
              <a:t>Mooring cells are authorized projects in WRDA 2007</a:t>
            </a:r>
          </a:p>
          <a:p>
            <a:r>
              <a:rPr lang="en-US" sz="2400" dirty="0"/>
              <a:t>USACE Mooring Cell UMR Working Group identified top priority locations: L&amp;D 14 lower pool was #1</a:t>
            </a:r>
          </a:p>
          <a:p>
            <a:pPr lvl="1"/>
            <a:r>
              <a:rPr lang="en-US" sz="2000" dirty="0"/>
              <a:t>Waiting area currently 3.6 miles downstream</a:t>
            </a:r>
          </a:p>
          <a:p>
            <a:pPr lvl="1"/>
            <a:r>
              <a:rPr lang="en-US" sz="2000" dirty="0"/>
              <a:t>Proposed mooring cell location would be only 1.4 miles downstream</a:t>
            </a:r>
          </a:p>
          <a:p>
            <a:pPr lvl="1"/>
            <a:r>
              <a:rPr lang="en-US" sz="2000" dirty="0"/>
              <a:t>= 2.2 mile difference</a:t>
            </a:r>
          </a:p>
          <a:p>
            <a:pPr lvl="3"/>
            <a:endParaRPr lang="en-US" dirty="0"/>
          </a:p>
          <a:p>
            <a:pPr lvl="3"/>
            <a:endParaRPr lang="en-US" sz="1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5350" y="6162097"/>
            <a:ext cx="30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4D625-01A0-4424-8DEC-A2FCD163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39619"/>
            <a:ext cx="394335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BD59E-496E-4264-A7A9-4513036E7A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13795" y="0"/>
            <a:ext cx="5230206" cy="66645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1C84E-2295-49E5-9259-C7BC63232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" r="3816"/>
          <a:stretch/>
        </p:blipFill>
        <p:spPr>
          <a:xfrm>
            <a:off x="0" y="3833446"/>
            <a:ext cx="4691576" cy="2831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04B581-AC6E-4A8E-92D5-92E3EFACD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6"/>
            <a:ext cx="4034073" cy="38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DOT">
      <a:dk1>
        <a:srgbClr val="3C3732"/>
      </a:dk1>
      <a:lt1>
        <a:sysClr val="window" lastClr="FFFFFF"/>
      </a:lt1>
      <a:dk2>
        <a:srgbClr val="666666"/>
      </a:dk2>
      <a:lt2>
        <a:srgbClr val="168ADB"/>
      </a:lt2>
      <a:accent1>
        <a:srgbClr val="59B4F4"/>
      </a:accent1>
      <a:accent2>
        <a:srgbClr val="81BC00"/>
      </a:accent2>
      <a:accent3>
        <a:srgbClr val="C3E86C"/>
      </a:accent3>
      <a:accent4>
        <a:srgbClr val="FFB81D"/>
      </a:accent4>
      <a:accent5>
        <a:srgbClr val="EE7624"/>
      </a:accent5>
      <a:accent6>
        <a:srgbClr val="AF580C"/>
      </a:accent6>
      <a:hlink>
        <a:srgbClr val="EE7624"/>
      </a:hlink>
      <a:folHlink>
        <a:srgbClr val="834208"/>
      </a:folHlink>
    </a:clrScheme>
    <a:fontScheme name="IADOT  - PT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881</Words>
  <Application>Microsoft Office PowerPoint</Application>
  <PresentationFormat>On-screen Show (4:3)</PresentationFormat>
  <Paragraphs>123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PT Sans</vt:lpstr>
      <vt:lpstr>Office Theme</vt:lpstr>
      <vt:lpstr>Upper Mississippi Inland Waterway Infrastructure  Partnership Evaluation  </vt:lpstr>
      <vt:lpstr>Evaluation Background</vt:lpstr>
      <vt:lpstr>USDA/USACE ASA Town Hall Meeting August 28, 2019 at Mel Price Lock and Dam</vt:lpstr>
      <vt:lpstr>Upgrade Scenarios</vt:lpstr>
      <vt:lpstr>Study Recommendations</vt:lpstr>
      <vt:lpstr>Study Recommendations</vt:lpstr>
      <vt:lpstr>Micro Efficiency Upgrade</vt:lpstr>
      <vt:lpstr>Micro Efficiency Upgrade</vt:lpstr>
      <vt:lpstr>PowerPoint Presentation</vt:lpstr>
      <vt:lpstr>Economic Benefits</vt:lpstr>
      <vt:lpstr>Pilot Project</vt:lpstr>
      <vt:lpstr>Contributed Funds</vt:lpstr>
      <vt:lpstr>Potential Recommendation</vt:lpstr>
      <vt:lpstr>Questions?  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DesRosiers, Gisele</dc:creator>
  <cp:lastModifiedBy>Madden, Danielle</cp:lastModifiedBy>
  <cp:revision>135</cp:revision>
  <cp:lastPrinted>2019-08-29T15:19:49Z</cp:lastPrinted>
  <dcterms:created xsi:type="dcterms:W3CDTF">2017-10-11T14:49:56Z</dcterms:created>
  <dcterms:modified xsi:type="dcterms:W3CDTF">2019-09-04T12:21:25Z</dcterms:modified>
</cp:coreProperties>
</file>