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5"/>
  </p:notesMasterIdLst>
  <p:handoutMasterIdLst>
    <p:handoutMasterId r:id="rId6"/>
  </p:handoutMasterIdLst>
  <p:sldIdLst>
    <p:sldId id="387" r:id="rId2"/>
    <p:sldId id="385" r:id="rId3"/>
    <p:sldId id="388" r:id="rId4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70" autoAdjust="0"/>
  </p:normalViewPr>
  <p:slideViewPr>
    <p:cSldViewPr snapToGrid="0">
      <p:cViewPr varScale="1">
        <p:scale>
          <a:sx n="87" d="100"/>
          <a:sy n="87" d="100"/>
        </p:scale>
        <p:origin x="1330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22"/>
    </p:cViewPr>
  </p:sorterViewPr>
  <p:notesViewPr>
    <p:cSldViewPr snapToGrid="0">
      <p:cViewPr varScale="1">
        <p:scale>
          <a:sx n="58" d="100"/>
          <a:sy n="58" d="100"/>
        </p:scale>
        <p:origin x="-1758" y="-66"/>
      </p:cViewPr>
      <p:guideLst>
        <p:guide orient="horz" pos="29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t" anchorCtr="0" compatLnSpc="1">
            <a:prstTxWarp prst="textNoShape">
              <a:avLst/>
            </a:prstTxWarp>
          </a:bodyPr>
          <a:lstStyle>
            <a:lvl1pPr defTabSz="932415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t" anchorCtr="0" compatLnSpc="1">
            <a:prstTxWarp prst="textNoShape">
              <a:avLst/>
            </a:prstTxWarp>
          </a:bodyPr>
          <a:lstStyle>
            <a:lvl1pPr algn="r" defTabSz="932415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b" anchorCtr="0" compatLnSpc="1">
            <a:prstTxWarp prst="textNoShape">
              <a:avLst/>
            </a:prstTxWarp>
          </a:bodyPr>
          <a:lstStyle>
            <a:lvl1pPr defTabSz="932415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b" anchorCtr="0" compatLnSpc="1">
            <a:prstTxWarp prst="textNoShape">
              <a:avLst/>
            </a:prstTxWarp>
          </a:bodyPr>
          <a:lstStyle>
            <a:lvl1pPr algn="r" defTabSz="932415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fld id="{6C16D0BB-3CDE-48C8-8150-DF888A8C0E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5705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t" anchorCtr="0" compatLnSpc="1">
            <a:prstTxWarp prst="textNoShape">
              <a:avLst/>
            </a:prstTxWarp>
          </a:bodyPr>
          <a:lstStyle>
            <a:lvl1pPr defTabSz="93241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t" anchorCtr="0" compatLnSpc="1">
            <a:prstTxWarp prst="textNoShape">
              <a:avLst/>
            </a:prstTxWarp>
          </a:bodyPr>
          <a:lstStyle>
            <a:lvl1pPr algn="r" defTabSz="93241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0625" y="693738"/>
            <a:ext cx="4630738" cy="3473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9" y="4398933"/>
            <a:ext cx="5140325" cy="4167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b" anchorCtr="0" compatLnSpc="1">
            <a:prstTxWarp prst="textNoShape">
              <a:avLst/>
            </a:prstTxWarp>
          </a:bodyPr>
          <a:lstStyle>
            <a:lvl1pPr defTabSz="93241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b" anchorCtr="0" compatLnSpc="1">
            <a:prstTxWarp prst="textNoShape">
              <a:avLst/>
            </a:prstTxWarp>
          </a:bodyPr>
          <a:lstStyle>
            <a:lvl1pPr algn="r" defTabSz="932415">
              <a:defRPr sz="1200"/>
            </a:lvl1pPr>
          </a:lstStyle>
          <a:p>
            <a:pPr>
              <a:defRPr/>
            </a:pPr>
            <a:fld id="{A76367ED-3680-453C-9F93-67738BC25C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8117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8263"/>
            <a:ext cx="8678863" cy="6713537"/>
            <a:chOff x="0" y="43"/>
            <a:chExt cx="5467" cy="4229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auto">
            <a:xfrm>
              <a:off x="692" y="494"/>
              <a:ext cx="4775" cy="93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43"/>
              <a:ext cx="624" cy="4229"/>
              <a:chOff x="0" y="43"/>
              <a:chExt cx="624" cy="4229"/>
            </a:xfrm>
          </p:grpSpPr>
          <p:sp>
            <p:nvSpPr>
              <p:cNvPr id="7" name="Line 5"/>
              <p:cNvSpPr>
                <a:spLocks noChangeShapeType="1"/>
              </p:cNvSpPr>
              <p:nvPr userDrawn="1"/>
            </p:nvSpPr>
            <p:spPr bwMode="auto">
              <a:xfrm>
                <a:off x="0" y="420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" name="Line 6"/>
              <p:cNvSpPr>
                <a:spLocks noChangeShapeType="1"/>
              </p:cNvSpPr>
              <p:nvPr userDrawn="1"/>
            </p:nvSpPr>
            <p:spPr bwMode="auto">
              <a:xfrm>
                <a:off x="0" y="42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Line 7"/>
              <p:cNvSpPr>
                <a:spLocks noChangeShapeType="1"/>
              </p:cNvSpPr>
              <p:nvPr userDrawn="1"/>
            </p:nvSpPr>
            <p:spPr bwMode="auto">
              <a:xfrm>
                <a:off x="0" y="427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Line 8"/>
              <p:cNvSpPr>
                <a:spLocks noChangeShapeType="1"/>
              </p:cNvSpPr>
              <p:nvPr userDrawn="1"/>
            </p:nvSpPr>
            <p:spPr bwMode="auto">
              <a:xfrm>
                <a:off x="0" y="4113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Line 9"/>
              <p:cNvSpPr>
                <a:spLocks noChangeShapeType="1"/>
              </p:cNvSpPr>
              <p:nvPr userDrawn="1"/>
            </p:nvSpPr>
            <p:spPr bwMode="auto">
              <a:xfrm>
                <a:off x="0" y="406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Line 10"/>
              <p:cNvSpPr>
                <a:spLocks noChangeShapeType="1"/>
              </p:cNvSpPr>
              <p:nvPr userDrawn="1"/>
            </p:nvSpPr>
            <p:spPr bwMode="auto">
              <a:xfrm>
                <a:off x="0" y="41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Line 11"/>
              <p:cNvSpPr>
                <a:spLocks noChangeShapeType="1"/>
              </p:cNvSpPr>
              <p:nvPr userDrawn="1"/>
            </p:nvSpPr>
            <p:spPr bwMode="auto">
              <a:xfrm>
                <a:off x="0" y="366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Line 12"/>
              <p:cNvSpPr>
                <a:spLocks noChangeShapeType="1"/>
              </p:cNvSpPr>
              <p:nvPr userDrawn="1"/>
            </p:nvSpPr>
            <p:spPr bwMode="auto">
              <a:xfrm>
                <a:off x="0" y="36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Line 13"/>
              <p:cNvSpPr>
                <a:spLocks noChangeShapeType="1"/>
              </p:cNvSpPr>
              <p:nvPr userDrawn="1"/>
            </p:nvSpPr>
            <p:spPr bwMode="auto">
              <a:xfrm>
                <a:off x="0" y="402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Line 14"/>
              <p:cNvSpPr>
                <a:spLocks noChangeShapeType="1"/>
              </p:cNvSpPr>
              <p:nvPr userDrawn="1"/>
            </p:nvSpPr>
            <p:spPr bwMode="auto">
              <a:xfrm>
                <a:off x="0" y="389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" name="Line 15"/>
              <p:cNvSpPr>
                <a:spLocks noChangeShapeType="1"/>
              </p:cNvSpPr>
              <p:nvPr userDrawn="1"/>
            </p:nvSpPr>
            <p:spPr bwMode="auto">
              <a:xfrm>
                <a:off x="0" y="381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8" name="Line 16"/>
              <p:cNvSpPr>
                <a:spLocks noChangeShapeType="1"/>
              </p:cNvSpPr>
              <p:nvPr userDrawn="1"/>
            </p:nvSpPr>
            <p:spPr bwMode="auto">
              <a:xfrm>
                <a:off x="0" y="399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" name="Line 17"/>
              <p:cNvSpPr>
                <a:spLocks noChangeShapeType="1"/>
              </p:cNvSpPr>
              <p:nvPr userDrawn="1"/>
            </p:nvSpPr>
            <p:spPr bwMode="auto">
              <a:xfrm>
                <a:off x="0" y="368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" name="Line 18"/>
              <p:cNvSpPr>
                <a:spLocks noChangeShapeType="1"/>
              </p:cNvSpPr>
              <p:nvPr userDrawn="1"/>
            </p:nvSpPr>
            <p:spPr bwMode="auto">
              <a:xfrm>
                <a:off x="0" y="374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1" name="Line 19"/>
              <p:cNvSpPr>
                <a:spLocks noChangeShapeType="1"/>
              </p:cNvSpPr>
              <p:nvPr userDrawn="1"/>
            </p:nvSpPr>
            <p:spPr bwMode="auto">
              <a:xfrm>
                <a:off x="0" y="39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" name="Line 20"/>
              <p:cNvSpPr>
                <a:spLocks noChangeShapeType="1"/>
              </p:cNvSpPr>
              <p:nvPr userDrawn="1"/>
            </p:nvSpPr>
            <p:spPr bwMode="auto">
              <a:xfrm>
                <a:off x="0" y="39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3" name="Line 21"/>
              <p:cNvSpPr>
                <a:spLocks noChangeShapeType="1"/>
              </p:cNvSpPr>
              <p:nvPr userDrawn="1"/>
            </p:nvSpPr>
            <p:spPr bwMode="auto">
              <a:xfrm>
                <a:off x="0" y="351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Line 22"/>
              <p:cNvSpPr>
                <a:spLocks noChangeShapeType="1"/>
              </p:cNvSpPr>
              <p:nvPr userDrawn="1"/>
            </p:nvSpPr>
            <p:spPr bwMode="auto">
              <a:xfrm>
                <a:off x="0" y="35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5" name="Line 23"/>
              <p:cNvSpPr>
                <a:spLocks noChangeShapeType="1"/>
              </p:cNvSpPr>
              <p:nvPr userDrawn="1"/>
            </p:nvSpPr>
            <p:spPr bwMode="auto">
              <a:xfrm>
                <a:off x="0" y="357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6" name="Line 24"/>
              <p:cNvSpPr>
                <a:spLocks noChangeShapeType="1"/>
              </p:cNvSpPr>
              <p:nvPr userDrawn="1"/>
            </p:nvSpPr>
            <p:spPr bwMode="auto">
              <a:xfrm>
                <a:off x="0" y="342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" name="Line 25"/>
              <p:cNvSpPr>
                <a:spLocks noChangeShapeType="1"/>
              </p:cNvSpPr>
              <p:nvPr userDrawn="1"/>
            </p:nvSpPr>
            <p:spPr bwMode="auto">
              <a:xfrm>
                <a:off x="0" y="337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8" name="Line 26"/>
              <p:cNvSpPr>
                <a:spLocks noChangeShapeType="1"/>
              </p:cNvSpPr>
              <p:nvPr userDrawn="1"/>
            </p:nvSpPr>
            <p:spPr bwMode="auto">
              <a:xfrm>
                <a:off x="0" y="346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Line 27"/>
              <p:cNvSpPr>
                <a:spLocks noChangeShapeType="1"/>
              </p:cNvSpPr>
              <p:nvPr userDrawn="1"/>
            </p:nvSpPr>
            <p:spPr bwMode="auto">
              <a:xfrm>
                <a:off x="0" y="297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" name="Line 28"/>
              <p:cNvSpPr>
                <a:spLocks noChangeShapeType="1"/>
              </p:cNvSpPr>
              <p:nvPr userDrawn="1"/>
            </p:nvSpPr>
            <p:spPr bwMode="auto">
              <a:xfrm>
                <a:off x="0" y="29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" name="Line 29"/>
              <p:cNvSpPr>
                <a:spLocks noChangeShapeType="1"/>
              </p:cNvSpPr>
              <p:nvPr userDrawn="1"/>
            </p:nvSpPr>
            <p:spPr bwMode="auto">
              <a:xfrm>
                <a:off x="0" y="332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2" name="Line 30"/>
              <p:cNvSpPr>
                <a:spLocks noChangeShapeType="1"/>
              </p:cNvSpPr>
              <p:nvPr userDrawn="1"/>
            </p:nvSpPr>
            <p:spPr bwMode="auto">
              <a:xfrm>
                <a:off x="0" y="320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3" name="Line 31"/>
              <p:cNvSpPr>
                <a:spLocks noChangeShapeType="1"/>
              </p:cNvSpPr>
              <p:nvPr userDrawn="1"/>
            </p:nvSpPr>
            <p:spPr bwMode="auto">
              <a:xfrm>
                <a:off x="0" y="312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" name="Line 32"/>
              <p:cNvSpPr>
                <a:spLocks noChangeShapeType="1"/>
              </p:cNvSpPr>
              <p:nvPr userDrawn="1"/>
            </p:nvSpPr>
            <p:spPr bwMode="auto">
              <a:xfrm>
                <a:off x="0" y="330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" name="Line 33"/>
              <p:cNvSpPr>
                <a:spLocks noChangeShapeType="1"/>
              </p:cNvSpPr>
              <p:nvPr userDrawn="1"/>
            </p:nvSpPr>
            <p:spPr bwMode="auto">
              <a:xfrm>
                <a:off x="0" y="299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6" name="Line 34"/>
              <p:cNvSpPr>
                <a:spLocks noChangeShapeType="1"/>
              </p:cNvSpPr>
              <p:nvPr userDrawn="1"/>
            </p:nvSpPr>
            <p:spPr bwMode="auto">
              <a:xfrm>
                <a:off x="0" y="304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7" name="Line 35"/>
              <p:cNvSpPr>
                <a:spLocks noChangeShapeType="1"/>
              </p:cNvSpPr>
              <p:nvPr userDrawn="1"/>
            </p:nvSpPr>
            <p:spPr bwMode="auto">
              <a:xfrm>
                <a:off x="0" y="324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" name="Line 36"/>
              <p:cNvSpPr>
                <a:spLocks noChangeShapeType="1"/>
              </p:cNvSpPr>
              <p:nvPr userDrawn="1"/>
            </p:nvSpPr>
            <p:spPr bwMode="auto">
              <a:xfrm>
                <a:off x="0" y="322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" name="Line 37"/>
              <p:cNvSpPr>
                <a:spLocks noChangeShapeType="1"/>
              </p:cNvSpPr>
              <p:nvPr userDrawn="1"/>
            </p:nvSpPr>
            <p:spPr bwMode="auto">
              <a:xfrm>
                <a:off x="0" y="283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" name="Line 38"/>
              <p:cNvSpPr>
                <a:spLocks noChangeShapeType="1"/>
              </p:cNvSpPr>
              <p:nvPr userDrawn="1"/>
            </p:nvSpPr>
            <p:spPr bwMode="auto">
              <a:xfrm>
                <a:off x="0" y="275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" name="Line 39"/>
              <p:cNvSpPr>
                <a:spLocks noChangeShapeType="1"/>
              </p:cNvSpPr>
              <p:nvPr userDrawn="1"/>
            </p:nvSpPr>
            <p:spPr bwMode="auto">
              <a:xfrm>
                <a:off x="0" y="267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" name="Line 40"/>
              <p:cNvSpPr>
                <a:spLocks noChangeShapeType="1"/>
              </p:cNvSpPr>
              <p:nvPr userDrawn="1"/>
            </p:nvSpPr>
            <p:spPr bwMode="auto">
              <a:xfrm>
                <a:off x="0" y="287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3" name="Line 41"/>
              <p:cNvSpPr>
                <a:spLocks noChangeShapeType="1"/>
              </p:cNvSpPr>
              <p:nvPr userDrawn="1"/>
            </p:nvSpPr>
            <p:spPr bwMode="auto">
              <a:xfrm>
                <a:off x="0" y="285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4" name="Line 42"/>
              <p:cNvSpPr>
                <a:spLocks noChangeShapeType="1"/>
              </p:cNvSpPr>
              <p:nvPr userDrawn="1"/>
            </p:nvSpPr>
            <p:spPr bwMode="auto">
              <a:xfrm>
                <a:off x="0" y="2554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5" name="Line 43"/>
              <p:cNvSpPr>
                <a:spLocks noChangeShapeType="1"/>
              </p:cNvSpPr>
              <p:nvPr userDrawn="1"/>
            </p:nvSpPr>
            <p:spPr bwMode="auto">
              <a:xfrm>
                <a:off x="0" y="2590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6" name="Line 44"/>
              <p:cNvSpPr>
                <a:spLocks noChangeShapeType="1"/>
              </p:cNvSpPr>
              <p:nvPr userDrawn="1"/>
            </p:nvSpPr>
            <p:spPr bwMode="auto">
              <a:xfrm>
                <a:off x="0" y="2623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" name="Line 45"/>
              <p:cNvSpPr>
                <a:spLocks noChangeShapeType="1"/>
              </p:cNvSpPr>
              <p:nvPr userDrawn="1"/>
            </p:nvSpPr>
            <p:spPr bwMode="auto">
              <a:xfrm>
                <a:off x="0" y="246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8" name="Line 46"/>
              <p:cNvSpPr>
                <a:spLocks noChangeShapeType="1"/>
              </p:cNvSpPr>
              <p:nvPr userDrawn="1"/>
            </p:nvSpPr>
            <p:spPr bwMode="auto">
              <a:xfrm>
                <a:off x="0" y="241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9" name="Line 47"/>
              <p:cNvSpPr>
                <a:spLocks noChangeShapeType="1"/>
              </p:cNvSpPr>
              <p:nvPr userDrawn="1"/>
            </p:nvSpPr>
            <p:spPr bwMode="auto">
              <a:xfrm>
                <a:off x="0" y="250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" name="Line 48"/>
              <p:cNvSpPr>
                <a:spLocks noChangeShapeType="1"/>
              </p:cNvSpPr>
              <p:nvPr userDrawn="1"/>
            </p:nvSpPr>
            <p:spPr bwMode="auto">
              <a:xfrm>
                <a:off x="0" y="237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" name="Line 49"/>
              <p:cNvSpPr>
                <a:spLocks noChangeShapeType="1"/>
              </p:cNvSpPr>
              <p:nvPr userDrawn="1"/>
            </p:nvSpPr>
            <p:spPr bwMode="auto">
              <a:xfrm>
                <a:off x="0" y="2245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2" name="Line 50"/>
              <p:cNvSpPr>
                <a:spLocks noChangeShapeType="1"/>
              </p:cNvSpPr>
              <p:nvPr userDrawn="1"/>
            </p:nvSpPr>
            <p:spPr bwMode="auto">
              <a:xfrm>
                <a:off x="0" y="235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3" name="Line 51"/>
              <p:cNvSpPr>
                <a:spLocks noChangeShapeType="1"/>
              </p:cNvSpPr>
              <p:nvPr userDrawn="1"/>
            </p:nvSpPr>
            <p:spPr bwMode="auto">
              <a:xfrm>
                <a:off x="0" y="229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4" name="Line 52"/>
              <p:cNvSpPr>
                <a:spLocks noChangeShapeType="1"/>
              </p:cNvSpPr>
              <p:nvPr userDrawn="1"/>
            </p:nvSpPr>
            <p:spPr bwMode="auto">
              <a:xfrm>
                <a:off x="0" y="226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5" name="Line 53"/>
              <p:cNvSpPr>
                <a:spLocks noChangeShapeType="1"/>
              </p:cNvSpPr>
              <p:nvPr userDrawn="1"/>
            </p:nvSpPr>
            <p:spPr bwMode="auto">
              <a:xfrm>
                <a:off x="0" y="213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6" name="Line 54"/>
              <p:cNvSpPr>
                <a:spLocks noChangeShapeType="1"/>
              </p:cNvSpPr>
              <p:nvPr userDrawn="1"/>
            </p:nvSpPr>
            <p:spPr bwMode="auto">
              <a:xfrm>
                <a:off x="0" y="21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7" name="Line 55"/>
              <p:cNvSpPr>
                <a:spLocks noChangeShapeType="1"/>
              </p:cNvSpPr>
              <p:nvPr userDrawn="1"/>
            </p:nvSpPr>
            <p:spPr bwMode="auto">
              <a:xfrm>
                <a:off x="0" y="219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8" name="Line 56"/>
              <p:cNvSpPr>
                <a:spLocks noChangeShapeType="1"/>
              </p:cNvSpPr>
              <p:nvPr userDrawn="1"/>
            </p:nvSpPr>
            <p:spPr bwMode="auto">
              <a:xfrm>
                <a:off x="0" y="204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9" name="Line 57"/>
              <p:cNvSpPr>
                <a:spLocks noChangeShapeType="1"/>
              </p:cNvSpPr>
              <p:nvPr userDrawn="1"/>
            </p:nvSpPr>
            <p:spPr bwMode="auto">
              <a:xfrm>
                <a:off x="0" y="199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0" name="Line 58"/>
              <p:cNvSpPr>
                <a:spLocks noChangeShapeType="1"/>
              </p:cNvSpPr>
              <p:nvPr userDrawn="1"/>
            </p:nvSpPr>
            <p:spPr bwMode="auto">
              <a:xfrm>
                <a:off x="0" y="208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" name="Line 59"/>
              <p:cNvSpPr>
                <a:spLocks noChangeShapeType="1"/>
              </p:cNvSpPr>
              <p:nvPr userDrawn="1"/>
            </p:nvSpPr>
            <p:spPr bwMode="auto">
              <a:xfrm>
                <a:off x="0" y="159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2" name="Line 60"/>
              <p:cNvSpPr>
                <a:spLocks noChangeShapeType="1"/>
              </p:cNvSpPr>
              <p:nvPr userDrawn="1"/>
            </p:nvSpPr>
            <p:spPr bwMode="auto">
              <a:xfrm>
                <a:off x="0" y="15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3" name="Line 61"/>
              <p:cNvSpPr>
                <a:spLocks noChangeShapeType="1"/>
              </p:cNvSpPr>
              <p:nvPr userDrawn="1"/>
            </p:nvSpPr>
            <p:spPr bwMode="auto">
              <a:xfrm>
                <a:off x="0" y="194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4" name="Line 62"/>
              <p:cNvSpPr>
                <a:spLocks noChangeShapeType="1"/>
              </p:cNvSpPr>
              <p:nvPr userDrawn="1"/>
            </p:nvSpPr>
            <p:spPr bwMode="auto">
              <a:xfrm>
                <a:off x="0" y="182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5" name="Line 63"/>
              <p:cNvSpPr>
                <a:spLocks noChangeShapeType="1"/>
              </p:cNvSpPr>
              <p:nvPr userDrawn="1"/>
            </p:nvSpPr>
            <p:spPr bwMode="auto">
              <a:xfrm>
                <a:off x="0" y="174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6" name="Line 64"/>
              <p:cNvSpPr>
                <a:spLocks noChangeShapeType="1"/>
              </p:cNvSpPr>
              <p:nvPr userDrawn="1"/>
            </p:nvSpPr>
            <p:spPr bwMode="auto">
              <a:xfrm>
                <a:off x="0" y="192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7" name="Line 65"/>
              <p:cNvSpPr>
                <a:spLocks noChangeShapeType="1"/>
              </p:cNvSpPr>
              <p:nvPr userDrawn="1"/>
            </p:nvSpPr>
            <p:spPr bwMode="auto">
              <a:xfrm>
                <a:off x="0" y="161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8" name="Line 66"/>
              <p:cNvSpPr>
                <a:spLocks noChangeShapeType="1"/>
              </p:cNvSpPr>
              <p:nvPr userDrawn="1"/>
            </p:nvSpPr>
            <p:spPr bwMode="auto">
              <a:xfrm>
                <a:off x="0" y="166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9" name="Line 67"/>
              <p:cNvSpPr>
                <a:spLocks noChangeShapeType="1"/>
              </p:cNvSpPr>
              <p:nvPr userDrawn="1"/>
            </p:nvSpPr>
            <p:spPr bwMode="auto">
              <a:xfrm>
                <a:off x="0" y="186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0" name="Line 68"/>
              <p:cNvSpPr>
                <a:spLocks noChangeShapeType="1"/>
              </p:cNvSpPr>
              <p:nvPr userDrawn="1"/>
            </p:nvSpPr>
            <p:spPr bwMode="auto">
              <a:xfrm>
                <a:off x="0" y="184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1" name="Line 69"/>
              <p:cNvSpPr>
                <a:spLocks noChangeShapeType="1"/>
              </p:cNvSpPr>
              <p:nvPr userDrawn="1"/>
            </p:nvSpPr>
            <p:spPr bwMode="auto">
              <a:xfrm>
                <a:off x="0" y="1437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2" name="Line 70"/>
              <p:cNvSpPr>
                <a:spLocks noChangeShapeType="1"/>
              </p:cNvSpPr>
              <p:nvPr userDrawn="1"/>
            </p:nvSpPr>
            <p:spPr bwMode="auto">
              <a:xfrm>
                <a:off x="0" y="147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3" name="Line 71"/>
              <p:cNvSpPr>
                <a:spLocks noChangeShapeType="1"/>
              </p:cNvSpPr>
              <p:nvPr userDrawn="1"/>
            </p:nvSpPr>
            <p:spPr bwMode="auto">
              <a:xfrm>
                <a:off x="0" y="150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4" name="Line 72"/>
              <p:cNvSpPr>
                <a:spLocks noChangeShapeType="1"/>
              </p:cNvSpPr>
              <p:nvPr userDrawn="1"/>
            </p:nvSpPr>
            <p:spPr bwMode="auto">
              <a:xfrm>
                <a:off x="0" y="1347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5" name="Line 73"/>
              <p:cNvSpPr>
                <a:spLocks noChangeShapeType="1"/>
              </p:cNvSpPr>
              <p:nvPr userDrawn="1"/>
            </p:nvSpPr>
            <p:spPr bwMode="auto">
              <a:xfrm>
                <a:off x="0" y="139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6" name="Line 74"/>
              <p:cNvSpPr>
                <a:spLocks noChangeShapeType="1"/>
              </p:cNvSpPr>
              <p:nvPr userDrawn="1"/>
            </p:nvSpPr>
            <p:spPr bwMode="auto">
              <a:xfrm>
                <a:off x="0" y="101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7" name="Line 75"/>
              <p:cNvSpPr>
                <a:spLocks noChangeShapeType="1"/>
              </p:cNvSpPr>
              <p:nvPr userDrawn="1"/>
            </p:nvSpPr>
            <p:spPr bwMode="auto">
              <a:xfrm>
                <a:off x="0" y="98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8" name="Line 76"/>
              <p:cNvSpPr>
                <a:spLocks noChangeShapeType="1"/>
              </p:cNvSpPr>
              <p:nvPr userDrawn="1"/>
            </p:nvSpPr>
            <p:spPr bwMode="auto">
              <a:xfrm>
                <a:off x="0" y="124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9" name="Line 77"/>
              <p:cNvSpPr>
                <a:spLocks noChangeShapeType="1"/>
              </p:cNvSpPr>
              <p:nvPr userDrawn="1"/>
            </p:nvSpPr>
            <p:spPr bwMode="auto">
              <a:xfrm>
                <a:off x="0" y="116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0" name="Line 78"/>
              <p:cNvSpPr>
                <a:spLocks noChangeShapeType="1"/>
              </p:cNvSpPr>
              <p:nvPr userDrawn="1"/>
            </p:nvSpPr>
            <p:spPr bwMode="auto">
              <a:xfrm>
                <a:off x="0" y="103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1" name="Line 79"/>
              <p:cNvSpPr>
                <a:spLocks noChangeShapeType="1"/>
              </p:cNvSpPr>
              <p:nvPr userDrawn="1"/>
            </p:nvSpPr>
            <p:spPr bwMode="auto">
              <a:xfrm>
                <a:off x="0" y="10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2" name="Line 80"/>
              <p:cNvSpPr>
                <a:spLocks noChangeShapeType="1"/>
              </p:cNvSpPr>
              <p:nvPr userDrawn="1"/>
            </p:nvSpPr>
            <p:spPr bwMode="auto">
              <a:xfrm>
                <a:off x="0" y="128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3" name="Line 81"/>
              <p:cNvSpPr>
                <a:spLocks noChangeShapeType="1"/>
              </p:cNvSpPr>
              <p:nvPr userDrawn="1"/>
            </p:nvSpPr>
            <p:spPr bwMode="auto">
              <a:xfrm>
                <a:off x="0" y="126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4" name="Line 82"/>
              <p:cNvSpPr>
                <a:spLocks noChangeShapeType="1"/>
              </p:cNvSpPr>
              <p:nvPr userDrawn="1"/>
            </p:nvSpPr>
            <p:spPr bwMode="auto">
              <a:xfrm>
                <a:off x="0" y="86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5" name="Line 83"/>
              <p:cNvSpPr>
                <a:spLocks noChangeShapeType="1"/>
              </p:cNvSpPr>
              <p:nvPr userDrawn="1"/>
            </p:nvSpPr>
            <p:spPr bwMode="auto">
              <a:xfrm>
                <a:off x="0" y="89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6" name="Line 84"/>
              <p:cNvSpPr>
                <a:spLocks noChangeShapeType="1"/>
              </p:cNvSpPr>
              <p:nvPr userDrawn="1"/>
            </p:nvSpPr>
            <p:spPr bwMode="auto">
              <a:xfrm>
                <a:off x="0" y="92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7" name="Line 85"/>
              <p:cNvSpPr>
                <a:spLocks noChangeShapeType="1"/>
              </p:cNvSpPr>
              <p:nvPr userDrawn="1"/>
            </p:nvSpPr>
            <p:spPr bwMode="auto">
              <a:xfrm>
                <a:off x="0" y="77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8" name="Line 86"/>
              <p:cNvSpPr>
                <a:spLocks noChangeShapeType="1"/>
              </p:cNvSpPr>
              <p:nvPr userDrawn="1"/>
            </p:nvSpPr>
            <p:spPr bwMode="auto">
              <a:xfrm>
                <a:off x="0" y="81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9" name="Line 87"/>
              <p:cNvSpPr>
                <a:spLocks noChangeShapeType="1"/>
              </p:cNvSpPr>
              <p:nvPr userDrawn="1"/>
            </p:nvSpPr>
            <p:spPr bwMode="auto">
              <a:xfrm>
                <a:off x="0" y="71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0" name="Line 88"/>
              <p:cNvSpPr>
                <a:spLocks noChangeShapeType="1"/>
              </p:cNvSpPr>
              <p:nvPr userDrawn="1"/>
            </p:nvSpPr>
            <p:spPr bwMode="auto">
              <a:xfrm>
                <a:off x="0" y="64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1" name="Line 89"/>
              <p:cNvSpPr>
                <a:spLocks noChangeShapeType="1"/>
              </p:cNvSpPr>
              <p:nvPr userDrawn="1"/>
            </p:nvSpPr>
            <p:spPr bwMode="auto">
              <a:xfrm>
                <a:off x="0" y="522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2" name="Line 90"/>
              <p:cNvSpPr>
                <a:spLocks noChangeShapeType="1"/>
              </p:cNvSpPr>
              <p:nvPr userDrawn="1"/>
            </p:nvSpPr>
            <p:spPr bwMode="auto">
              <a:xfrm>
                <a:off x="0" y="558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3" name="Line 91"/>
              <p:cNvSpPr>
                <a:spLocks noChangeShapeType="1"/>
              </p:cNvSpPr>
              <p:nvPr userDrawn="1"/>
            </p:nvSpPr>
            <p:spPr bwMode="auto">
              <a:xfrm>
                <a:off x="0" y="59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4" name="Line 92"/>
              <p:cNvSpPr>
                <a:spLocks noChangeShapeType="1"/>
              </p:cNvSpPr>
              <p:nvPr userDrawn="1"/>
            </p:nvSpPr>
            <p:spPr bwMode="auto">
              <a:xfrm>
                <a:off x="0" y="432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5" name="Line 93"/>
              <p:cNvSpPr>
                <a:spLocks noChangeShapeType="1"/>
              </p:cNvSpPr>
              <p:nvPr userDrawn="1"/>
            </p:nvSpPr>
            <p:spPr bwMode="auto">
              <a:xfrm>
                <a:off x="0" y="38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6" name="Line 94"/>
              <p:cNvSpPr>
                <a:spLocks noChangeShapeType="1"/>
              </p:cNvSpPr>
              <p:nvPr userDrawn="1"/>
            </p:nvSpPr>
            <p:spPr bwMode="auto">
              <a:xfrm>
                <a:off x="0" y="47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7" name="Line 95"/>
              <p:cNvSpPr>
                <a:spLocks noChangeShapeType="1"/>
              </p:cNvSpPr>
              <p:nvPr userDrawn="1"/>
            </p:nvSpPr>
            <p:spPr bwMode="auto">
              <a:xfrm>
                <a:off x="0" y="3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8" name="Line 96"/>
              <p:cNvSpPr>
                <a:spLocks noChangeShapeType="1"/>
              </p:cNvSpPr>
              <p:nvPr userDrawn="1"/>
            </p:nvSpPr>
            <p:spPr bwMode="auto">
              <a:xfrm>
                <a:off x="0" y="3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9" name="Line 97"/>
              <p:cNvSpPr>
                <a:spLocks noChangeShapeType="1"/>
              </p:cNvSpPr>
              <p:nvPr userDrawn="1"/>
            </p:nvSpPr>
            <p:spPr bwMode="auto">
              <a:xfrm>
                <a:off x="0" y="2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0" name="Line 98"/>
              <p:cNvSpPr>
                <a:spLocks noChangeShapeType="1"/>
              </p:cNvSpPr>
              <p:nvPr userDrawn="1"/>
            </p:nvSpPr>
            <p:spPr bwMode="auto">
              <a:xfrm>
                <a:off x="0" y="7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1" name="Line 99"/>
              <p:cNvSpPr>
                <a:spLocks noChangeShapeType="1"/>
              </p:cNvSpPr>
              <p:nvPr userDrawn="1"/>
            </p:nvSpPr>
            <p:spPr bwMode="auto">
              <a:xfrm>
                <a:off x="0" y="4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2" name="Line 100"/>
              <p:cNvSpPr>
                <a:spLocks noChangeShapeType="1"/>
              </p:cNvSpPr>
              <p:nvPr userDrawn="1"/>
            </p:nvSpPr>
            <p:spPr bwMode="auto">
              <a:xfrm>
                <a:off x="0" y="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" name="Line 101"/>
              <p:cNvSpPr>
                <a:spLocks noChangeShapeType="1"/>
              </p:cNvSpPr>
              <p:nvPr userDrawn="1"/>
            </p:nvSpPr>
            <p:spPr bwMode="auto">
              <a:xfrm>
                <a:off x="0" y="14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" name="Line 102"/>
              <p:cNvSpPr>
                <a:spLocks noChangeShapeType="1"/>
              </p:cNvSpPr>
              <p:nvPr userDrawn="1"/>
            </p:nvSpPr>
            <p:spPr bwMode="auto">
              <a:xfrm>
                <a:off x="0" y="202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105" name="Rectangle 108"/>
          <p:cNvSpPr>
            <a:spLocks noChangeArrowheads="1"/>
          </p:cNvSpPr>
          <p:nvPr/>
        </p:nvSpPr>
        <p:spPr bwMode="auto">
          <a:xfrm>
            <a:off x="3017838" y="2120900"/>
            <a:ext cx="5662612" cy="77788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106" name="Rectangle 109"/>
          <p:cNvSpPr>
            <a:spLocks noChangeArrowheads="1"/>
          </p:cNvSpPr>
          <p:nvPr/>
        </p:nvSpPr>
        <p:spPr bwMode="auto">
          <a:xfrm>
            <a:off x="1098550" y="862013"/>
            <a:ext cx="5662613" cy="77787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23658" name="Rectangle 106"/>
          <p:cNvSpPr>
            <a:spLocks noGrp="1" noChangeArrowheads="1"/>
          </p:cNvSpPr>
          <p:nvPr>
            <p:ph type="ctrTitle"/>
          </p:nvPr>
        </p:nvSpPr>
        <p:spPr>
          <a:xfrm>
            <a:off x="1169988" y="1046163"/>
            <a:ext cx="7380287" cy="10128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659" name="Rectangle 107"/>
          <p:cNvSpPr>
            <a:spLocks noGrp="1" noChangeArrowheads="1"/>
          </p:cNvSpPr>
          <p:nvPr>
            <p:ph type="subTitle" idx="1"/>
          </p:nvPr>
        </p:nvSpPr>
        <p:spPr>
          <a:xfrm>
            <a:off x="1566863" y="2693988"/>
            <a:ext cx="6662737" cy="2994025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7" name="Rectangle 103"/>
          <p:cNvSpPr>
            <a:spLocks noGrp="1" noChangeArrowheads="1"/>
          </p:cNvSpPr>
          <p:nvPr>
            <p:ph type="dt" sz="half" idx="10"/>
          </p:nvPr>
        </p:nvSpPr>
        <p:spPr>
          <a:xfrm>
            <a:off x="1387475" y="63579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" name="Rectangle 104"/>
          <p:cNvSpPr>
            <a:spLocks noGrp="1" noChangeArrowheads="1"/>
          </p:cNvSpPr>
          <p:nvPr>
            <p:ph type="ftr" sz="quarter" idx="11"/>
          </p:nvPr>
        </p:nvSpPr>
        <p:spPr>
          <a:xfrm>
            <a:off x="3722688" y="6357938"/>
            <a:ext cx="227171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" name="Rectangle 10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464300" y="6361113"/>
            <a:ext cx="190658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EE6E25-2106-484F-99A9-624BFD1080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1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 animBg="1" autoUpdateAnimBg="0"/>
      <p:bldP spid="106" grpId="0" animBg="1" autoUpdateAnimBg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F7AF21-EB34-4598-AC83-D23FD8A2DD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78625" y="609600"/>
            <a:ext cx="1989138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9625" y="609600"/>
            <a:ext cx="58166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1950C6-6D53-4AA2-9B80-4A5DBA5CAB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0FF073-FF6C-4D10-A28F-4D3876AB51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4C1249-93AE-4F87-B3A5-DDB32C233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625" y="2214563"/>
            <a:ext cx="3902075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4100" y="2214563"/>
            <a:ext cx="3903663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A7D6A1-4A12-4386-8D43-2E5F0C4E92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A789C7-B894-435F-95CF-523760AD16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E00FB1-1B21-448B-9846-939AC1E4BF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FD4F2A-DCFA-4796-ADC3-10DECB3FC4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3D4079-622C-41E5-A1EC-ED389C8D29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E9F375-2C95-43FF-9C78-792C292FB3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7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9625" y="2214563"/>
            <a:ext cx="7958138" cy="388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2636" name="Rectangle 10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09625" y="63738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7" name="Rectangle 10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32138" y="6376988"/>
            <a:ext cx="3086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8" name="Rectangle 1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89713" y="6376988"/>
            <a:ext cx="2193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fld id="{A34AED75-2EBA-4C46-96CD-76AC824728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111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609600"/>
            <a:ext cx="73787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4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hf hdr="0" ftr="0" dt="0"/>
  <p:txStyles>
    <p:titleStyle>
      <a:lvl1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2pPr>
      <a:lvl3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3pPr>
      <a:lvl4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4pPr>
      <a:lvl5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5pPr>
      <a:lvl6pPr marL="4572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6pPr>
      <a:lvl7pPr marL="9144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7pPr>
      <a:lvl8pPr marL="13716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8pPr>
      <a:lvl9pPr marL="18288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w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itchFamily="2" charset="2"/>
        <a:buChar char="w"/>
        <a:defRPr sz="20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2288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6860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1432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6004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81867"/>
            <a:ext cx="9144000" cy="1012825"/>
          </a:xfrm>
        </p:spPr>
        <p:txBody>
          <a:bodyPr/>
          <a:lstStyle/>
          <a:p>
            <a:pPr eaLnBrk="1" hangingPunct="1"/>
            <a:r>
              <a:rPr lang="en-US" sz="3000" dirty="0"/>
              <a:t>FY 2020 Highway Program Balance</a:t>
            </a:r>
            <a:br>
              <a:rPr lang="en-US" sz="3000" dirty="0"/>
            </a:br>
            <a:r>
              <a:rPr lang="en-US" sz="2000" dirty="0"/>
              <a:t>($ in millions)</a:t>
            </a:r>
            <a:endParaRPr lang="en-US" sz="30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AC6DC78-32CB-41FD-BFF9-AA74E4F4D2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4454309"/>
              </p:ext>
            </p:extLst>
          </p:nvPr>
        </p:nvGraphicFramePr>
        <p:xfrm>
          <a:off x="789140" y="1246688"/>
          <a:ext cx="7778662" cy="47548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24163">
                  <a:extLst>
                    <a:ext uri="{9D8B030D-6E8A-4147-A177-3AD203B41FA5}">
                      <a16:colId xmlns:a16="http://schemas.microsoft.com/office/drawing/2014/main" val="881329123"/>
                    </a:ext>
                  </a:extLst>
                </a:gridCol>
                <a:gridCol w="1246717">
                  <a:extLst>
                    <a:ext uri="{9D8B030D-6E8A-4147-A177-3AD203B41FA5}">
                      <a16:colId xmlns:a16="http://schemas.microsoft.com/office/drawing/2014/main" val="283679437"/>
                    </a:ext>
                  </a:extLst>
                </a:gridCol>
                <a:gridCol w="1507782">
                  <a:extLst>
                    <a:ext uri="{9D8B030D-6E8A-4147-A177-3AD203B41FA5}">
                      <a16:colId xmlns:a16="http://schemas.microsoft.com/office/drawing/2014/main" val="6878315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Program Balance (June 2019)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(51.7)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17998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41905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Forecast PRF Receipts (July)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67.0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49193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Actual PRF Receipts (July)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80.8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55268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13.8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76102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12714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Programmed Amounts (through Aug)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144.0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81664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Project Costs (through Aug)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182.2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65310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(38.2)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04184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4400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64804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/>
                        <a:t>Program Balance (Aug 2019)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(76.1)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793057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05BB749-00AE-43A8-BC51-90B5B86A1E76}"/>
              </a:ext>
            </a:extLst>
          </p:cNvPr>
          <p:cNvSpPr txBox="1"/>
          <p:nvPr/>
        </p:nvSpPr>
        <p:spPr>
          <a:xfrm>
            <a:off x="801666" y="6338170"/>
            <a:ext cx="39456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400" i="1" dirty="0"/>
              <a:t>Previous Balance Reported: (88.4)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6AB0FEF2-C9B7-4901-B5B6-B3A214CD6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89713" y="6376988"/>
            <a:ext cx="2193925" cy="457200"/>
          </a:xfrm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C5658D8-FDCB-498A-8B43-E2C9B648A2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September 9, 2019</a:t>
            </a:r>
          </a:p>
        </p:txBody>
      </p:sp>
    </p:spTree>
    <p:extLst>
      <p:ext uri="{BB962C8B-B14F-4D97-AF65-F5344CB8AC3E}">
        <p14:creationId xmlns:p14="http://schemas.microsoft.com/office/powerpoint/2010/main" val="27528050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-125260" y="706045"/>
            <a:ext cx="9144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800" dirty="0">
                <a:solidFill>
                  <a:srgbClr val="000000"/>
                </a:solidFill>
              </a:rPr>
              <a:t>Fiscal Year 2020 Overview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br>
              <a:rPr lang="en-US" sz="1600" dirty="0">
                <a:solidFill>
                  <a:schemeClr val="tx2"/>
                </a:solidFill>
              </a:rPr>
            </a:b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3422428-AF5A-45E0-A7B2-1D47B1753EA9}"/>
              </a:ext>
            </a:extLst>
          </p:cNvPr>
          <p:cNvSpPr txBox="1"/>
          <p:nvPr/>
        </p:nvSpPr>
        <p:spPr>
          <a:xfrm>
            <a:off x="463463" y="1478071"/>
            <a:ext cx="810434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Revenue: Continues to fluctuate from month-to-month but overall higher than forecast and expect that to continue. 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Lettings: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24 percent of the FY 2020 Program has been let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Next letting is scheduled for September 17, 2019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The September letting is small.  The larger lettings are scheduled November - January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000" dirty="0"/>
          </a:p>
          <a:p>
            <a:pPr lvl="1">
              <a:buNone/>
            </a:pPr>
            <a:endParaRPr lang="en-US" sz="2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403F2AC-D0E0-480E-89AC-9171816FFF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September 9, 2019</a:t>
            </a:r>
          </a:p>
        </p:txBody>
      </p:sp>
    </p:spTree>
    <p:extLst>
      <p:ext uri="{BB962C8B-B14F-4D97-AF65-F5344CB8AC3E}">
        <p14:creationId xmlns:p14="http://schemas.microsoft.com/office/powerpoint/2010/main" val="23189190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-125260" y="706045"/>
            <a:ext cx="9144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800" dirty="0">
                <a:solidFill>
                  <a:srgbClr val="000000"/>
                </a:solidFill>
              </a:rPr>
              <a:t>Primary Road Fund Balance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br>
              <a:rPr lang="en-US" sz="1600" dirty="0">
                <a:solidFill>
                  <a:schemeClr val="tx2"/>
                </a:solidFill>
              </a:rPr>
            </a:b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A9B8652-A3A7-4B94-8448-392C1F584C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1725" y="319088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September 9, 2019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3422428-AF5A-45E0-A7B2-1D47B1753EA9}"/>
              </a:ext>
            </a:extLst>
          </p:cNvPr>
          <p:cNvSpPr txBox="1"/>
          <p:nvPr/>
        </p:nvSpPr>
        <p:spPr>
          <a:xfrm>
            <a:off x="463463" y="1478071"/>
            <a:ext cx="8104340" cy="3650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Primary Road Fund balance (Aug. 1): $225.1 million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Previous month: $282.9 million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Largest projected deficit in FY 2020: -$43.3 million in Dec. 2019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Previous month: $-41.4 million in April 2020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Current RISE Fund Balance: $54.5 million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Previous month: $54.5 million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314984189"/>
      </p:ext>
    </p:extLst>
  </p:cSld>
  <p:clrMapOvr>
    <a:masterClrMapping/>
  </p:clrMapOvr>
</p:sld>
</file>

<file path=ppt/theme/theme1.xml><?xml version="1.0" encoding="utf-8"?>
<a:theme xmlns:a="http://schemas.openxmlformats.org/drawingml/2006/main" name="Straight Edge">
  <a:themeElements>
    <a:clrScheme name="Straight Edge 3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DDDDDD"/>
      </a:accent1>
      <a:accent2>
        <a:srgbClr val="333333"/>
      </a:accent2>
      <a:accent3>
        <a:srgbClr val="FFFFFF"/>
      </a:accent3>
      <a:accent4>
        <a:srgbClr val="000000"/>
      </a:accent4>
      <a:accent5>
        <a:srgbClr val="EBEBEB"/>
      </a:accent5>
      <a:accent6>
        <a:srgbClr val="2D2D2D"/>
      </a:accent6>
      <a:hlink>
        <a:srgbClr val="808080"/>
      </a:hlink>
      <a:folHlink>
        <a:srgbClr val="808080"/>
      </a:folHlink>
    </a:clrScheme>
    <a:fontScheme name="Straight Edge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Straight Edge 1">
        <a:dk1>
          <a:srgbClr val="008080"/>
        </a:dk1>
        <a:lt1>
          <a:srgbClr val="FFFFCC"/>
        </a:lt1>
        <a:dk2>
          <a:srgbClr val="009999"/>
        </a:dk2>
        <a:lt2>
          <a:srgbClr val="FFFF99"/>
        </a:lt2>
        <a:accent1>
          <a:srgbClr val="336699"/>
        </a:accent1>
        <a:accent2>
          <a:srgbClr val="FFFF99"/>
        </a:accent2>
        <a:accent3>
          <a:srgbClr val="AACACA"/>
        </a:accent3>
        <a:accent4>
          <a:srgbClr val="DADAAE"/>
        </a:accent4>
        <a:accent5>
          <a:srgbClr val="ADB8CA"/>
        </a:accent5>
        <a:accent6>
          <a:srgbClr val="E7E78A"/>
        </a:accent6>
        <a:hlink>
          <a:srgbClr val="FFFFCC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aight Edge 2">
        <a:dk1>
          <a:srgbClr val="003366"/>
        </a:dk1>
        <a:lt1>
          <a:srgbClr val="FFFFFF"/>
        </a:lt1>
        <a:dk2>
          <a:srgbClr val="003366"/>
        </a:dk2>
        <a:lt2>
          <a:srgbClr val="E3E2C7"/>
        </a:lt2>
        <a:accent1>
          <a:srgbClr val="CCCC99"/>
        </a:accent1>
        <a:accent2>
          <a:srgbClr val="003366"/>
        </a:accent2>
        <a:accent3>
          <a:srgbClr val="FFFFFF"/>
        </a:accent3>
        <a:accent4>
          <a:srgbClr val="002A56"/>
        </a:accent4>
        <a:accent5>
          <a:srgbClr val="E2E2CA"/>
        </a:accent5>
        <a:accent6>
          <a:srgbClr val="002D5C"/>
        </a:accent6>
        <a:hlink>
          <a:srgbClr val="003366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333333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2D2D2D"/>
        </a:accent6>
        <a:hlink>
          <a:srgbClr val="80808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4">
        <a:dk1>
          <a:srgbClr val="5F5F5F"/>
        </a:dk1>
        <a:lt1>
          <a:srgbClr val="FFFFFF"/>
        </a:lt1>
        <a:dk2>
          <a:srgbClr val="003366"/>
        </a:dk2>
        <a:lt2>
          <a:srgbClr val="FFFFFF"/>
        </a:lt2>
        <a:accent1>
          <a:srgbClr val="7E003F"/>
        </a:accent1>
        <a:accent2>
          <a:srgbClr val="DDDDDD"/>
        </a:accent2>
        <a:accent3>
          <a:srgbClr val="AAADB8"/>
        </a:accent3>
        <a:accent4>
          <a:srgbClr val="DADADA"/>
        </a:accent4>
        <a:accent5>
          <a:srgbClr val="C0AAAF"/>
        </a:accent5>
        <a:accent6>
          <a:srgbClr val="C8C8C8"/>
        </a:accent6>
        <a:hlink>
          <a:srgbClr val="969696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Designs\Straight Edge.pot</Template>
  <TotalTime>16637</TotalTime>
  <Words>195</Words>
  <Application>Microsoft Office PowerPoint</Application>
  <PresentationFormat>On-screen Show (4:3)</PresentationFormat>
  <Paragraphs>41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Helvetica</vt:lpstr>
      <vt:lpstr>Wingdings</vt:lpstr>
      <vt:lpstr>Straight Edge</vt:lpstr>
      <vt:lpstr>FY 2020 Highway Program Balance ($ in millions)</vt:lpstr>
      <vt:lpstr>PowerPoint Presentation</vt:lpstr>
      <vt:lpstr>PowerPoint Presentation</vt:lpstr>
    </vt:vector>
  </TitlesOfParts>
  <Company>Iowa Dept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J. Lake</dc:creator>
  <cp:lastModifiedBy>Madden, Danielle</cp:lastModifiedBy>
  <cp:revision>918</cp:revision>
  <cp:lastPrinted>2019-08-23T16:30:45Z</cp:lastPrinted>
  <dcterms:created xsi:type="dcterms:W3CDTF">2001-05-04T13:55:51Z</dcterms:created>
  <dcterms:modified xsi:type="dcterms:W3CDTF">2019-09-04T19:33:48Z</dcterms:modified>
</cp:coreProperties>
</file>