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332" r:id="rId3"/>
    <p:sldId id="334" r:id="rId4"/>
    <p:sldId id="333" r:id="rId5"/>
    <p:sldId id="337" r:id="rId6"/>
    <p:sldId id="336" r:id="rId7"/>
    <p:sldId id="287" r:id="rId8"/>
    <p:sldId id="346" r:id="rId9"/>
    <p:sldId id="347" r:id="rId10"/>
    <p:sldId id="359" r:id="rId11"/>
    <p:sldId id="360" r:id="rId12"/>
    <p:sldId id="358"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F"/>
    <a:srgbClr val="34495E"/>
    <a:srgbClr val="B55813"/>
    <a:srgbClr val="871721"/>
    <a:srgbClr val="B1B3B3"/>
    <a:srgbClr val="53565A"/>
    <a:srgbClr val="FF9966"/>
    <a:srgbClr val="FF0066"/>
    <a:srgbClr val="69686D"/>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794" autoAdjust="0"/>
  </p:normalViewPr>
  <p:slideViewPr>
    <p:cSldViewPr>
      <p:cViewPr varScale="1">
        <p:scale>
          <a:sx n="78" d="100"/>
          <a:sy n="78" d="100"/>
        </p:scale>
        <p:origin x="438" y="30"/>
      </p:cViewPr>
      <p:guideLst>
        <p:guide orient="horz" pos="2160"/>
        <p:guide pos="2880"/>
      </p:guideLst>
    </p:cSldViewPr>
  </p:slideViewPr>
  <p:outlineViewPr>
    <p:cViewPr>
      <p:scale>
        <a:sx n="33" d="100"/>
        <a:sy n="33" d="100"/>
      </p:scale>
      <p:origin x="0" y="0"/>
    </p:cViewPr>
  </p:outlineViewPr>
  <p:notesTextViewPr>
    <p:cViewPr>
      <p:scale>
        <a:sx n="3" d="2"/>
        <a:sy n="3" d="2"/>
      </p:scale>
      <p:origin x="0" y="-726"/>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9/4/2019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Clr>
                <a:schemeClr val="tx1"/>
              </a:buClr>
              <a:buNone/>
              <a:defRPr/>
            </a:pPr>
            <a:r>
              <a:rPr lang="en-US" sz="1200" b="1" dirty="0">
                <a:latin typeface="PT Sans" panose="020B0503020203020204"/>
              </a:rPr>
              <a:t>Trinity Rail</a:t>
            </a:r>
            <a:endParaRPr lang="en-US" sz="1200" b="1" dirty="0">
              <a:latin typeface="PT Sans" panose="020B0503020203020204"/>
              <a:cs typeface="Arial" pitchFamily="34" charset="0"/>
            </a:endParaRPr>
          </a:p>
          <a:p>
            <a:pPr marL="0" indent="0">
              <a:spcBef>
                <a:spcPts val="0"/>
              </a:spcBef>
              <a:buClr>
                <a:schemeClr val="tx1"/>
              </a:buClr>
              <a:buNone/>
              <a:defRPr/>
            </a:pPr>
            <a:endParaRPr lang="en-US" sz="1600" b="1" dirty="0">
              <a:latin typeface="PT Sans" panose="020B0503020203020204"/>
              <a:cs typeface="Arial" pitchFamily="34" charset="0"/>
            </a:endParaRPr>
          </a:p>
          <a:p>
            <a:pPr marL="0" indent="0">
              <a:spcBef>
                <a:spcPts val="0"/>
              </a:spcBef>
              <a:buClr>
                <a:schemeClr val="tx1"/>
              </a:buClr>
              <a:buNone/>
              <a:defRPr/>
            </a:pPr>
            <a:r>
              <a:rPr lang="en-US" sz="1200" dirty="0">
                <a:latin typeface="PT Sans" panose="020B0503020203020204"/>
              </a:rPr>
              <a:t>Trinity Rail is one of the market leaders in railcar manufacturing.  Proposed project will construct a loop track for railcar cleaning and maintenance in the Butler Logistics park.  Iowa Northern will serve the site.  Project will create 263 new jobs.</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10</a:t>
            </a:fld>
            <a:endParaRPr lang="en-US"/>
          </a:p>
        </p:txBody>
      </p:sp>
    </p:spTree>
    <p:extLst>
      <p:ext uri="{BB962C8B-B14F-4D97-AF65-F5344CB8AC3E}">
        <p14:creationId xmlns:p14="http://schemas.microsoft.com/office/powerpoint/2010/main" val="2056454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Clr>
                <a:schemeClr val="tx1"/>
              </a:buClr>
              <a:buNone/>
              <a:defRPr/>
            </a:pPr>
            <a:r>
              <a:rPr lang="en-US" sz="1200" b="1" dirty="0">
                <a:latin typeface="PT Sans" panose="020B0503020203020204"/>
              </a:rPr>
              <a:t>Agri Trading</a:t>
            </a:r>
            <a:endParaRPr lang="en-US" sz="1200" b="1" dirty="0">
              <a:latin typeface="PT Sans" panose="020B0503020203020204"/>
              <a:cs typeface="Arial" pitchFamily="34" charset="0"/>
            </a:endParaRPr>
          </a:p>
          <a:p>
            <a:pPr marL="0" indent="0">
              <a:spcBef>
                <a:spcPts val="0"/>
              </a:spcBef>
              <a:buClr>
                <a:schemeClr val="tx1"/>
              </a:buClr>
              <a:buNone/>
              <a:defRPr/>
            </a:pPr>
            <a:endParaRPr lang="en-US" sz="1600" b="1" dirty="0">
              <a:latin typeface="PT Sans" panose="020B0503020203020204"/>
              <a:cs typeface="Arial" pitchFamily="34" charset="0"/>
            </a:endParaRPr>
          </a:p>
          <a:p>
            <a:pPr marL="0" indent="0">
              <a:spcBef>
                <a:spcPts val="0"/>
              </a:spcBef>
              <a:buClr>
                <a:schemeClr val="tx1"/>
              </a:buClr>
              <a:buNone/>
              <a:defRPr/>
            </a:pPr>
            <a:r>
              <a:rPr lang="en-US" sz="1200" dirty="0">
                <a:latin typeface="PT Sans" panose="020B0503020203020204"/>
              </a:rPr>
              <a:t>Project proposes to expand the current Agri Trade business to establish a more permanent presence in the Sioux City area.  The project will build track for a new transload facility allowing rail movement in and out..  UP will serve the site.  Project will also create 30 new jobs.</a:t>
            </a:r>
          </a:p>
          <a:p>
            <a:pPr marL="0" indent="0">
              <a:spcBef>
                <a:spcPts val="0"/>
              </a:spcBef>
              <a:buClr>
                <a:schemeClr val="tx1"/>
              </a:buClr>
              <a:buNone/>
              <a:defRPr/>
            </a:pPr>
            <a:endParaRPr lang="en-US" sz="1200" dirty="0">
              <a:latin typeface="PT Sans" panose="020B0503020203020204"/>
              <a:cs typeface="Arial" pitchFamily="34" charset="0"/>
            </a:endParaRPr>
          </a:p>
          <a:p>
            <a:pPr marL="0" indent="0">
              <a:spcBef>
                <a:spcPts val="0"/>
              </a:spcBef>
              <a:buClr>
                <a:schemeClr val="tx1"/>
              </a:buClr>
              <a:buNone/>
              <a:defRPr/>
            </a:pPr>
            <a:r>
              <a:rPr lang="en-US" sz="1200" dirty="0">
                <a:latin typeface="PT Sans" panose="020B0503020203020204"/>
                <a:cs typeface="Arial" pitchFamily="34" charset="0"/>
              </a:rPr>
              <a:t>Total Cost:     $2,071,284</a:t>
            </a:r>
          </a:p>
          <a:p>
            <a:pPr marL="0" indent="0">
              <a:spcBef>
                <a:spcPts val="0"/>
              </a:spcBef>
              <a:buClr>
                <a:schemeClr val="tx1"/>
              </a:buClr>
              <a:buNone/>
              <a:defRPr/>
            </a:pPr>
            <a:r>
              <a:rPr lang="en-US" sz="1200" dirty="0">
                <a:latin typeface="PT Sans" panose="020B0503020203020204"/>
                <a:cs typeface="Arial" pitchFamily="34" charset="0"/>
              </a:rPr>
              <a:t>Requested:   $1,657,027 (80%)</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11</a:t>
            </a:fld>
            <a:endParaRPr lang="en-US"/>
          </a:p>
        </p:txBody>
      </p:sp>
    </p:spTree>
    <p:extLst>
      <p:ext uri="{BB962C8B-B14F-4D97-AF65-F5344CB8AC3E}">
        <p14:creationId xmlns:p14="http://schemas.microsoft.com/office/powerpoint/2010/main" val="1193731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12</a:t>
            </a:fld>
            <a:endParaRPr lang="en-US"/>
          </a:p>
        </p:txBody>
      </p:sp>
    </p:spTree>
    <p:extLst>
      <p:ext uri="{BB962C8B-B14F-4D97-AF65-F5344CB8AC3E}">
        <p14:creationId xmlns:p14="http://schemas.microsoft.com/office/powerpoint/2010/main" val="1873586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73208-77F4-453B-8852-C4844F8BB3D9}" type="slidenum">
              <a:rPr lang="en-US" smtClean="0"/>
              <a:t>2</a:t>
            </a:fld>
            <a:endParaRPr lang="en-US"/>
          </a:p>
        </p:txBody>
      </p:sp>
    </p:spTree>
    <p:extLst>
      <p:ext uri="{BB962C8B-B14F-4D97-AF65-F5344CB8AC3E}">
        <p14:creationId xmlns:p14="http://schemas.microsoft.com/office/powerpoint/2010/main" val="58076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3</a:t>
            </a:fld>
            <a:endParaRPr lang="en-US"/>
          </a:p>
        </p:txBody>
      </p:sp>
    </p:spTree>
    <p:extLst>
      <p:ext uri="{BB962C8B-B14F-4D97-AF65-F5344CB8AC3E}">
        <p14:creationId xmlns:p14="http://schemas.microsoft.com/office/powerpoint/2010/main" val="85893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B73208-77F4-453B-8852-C4844F8BB3D9}" type="slidenum">
              <a:rPr lang="en-US" smtClean="0"/>
              <a:t>4</a:t>
            </a:fld>
            <a:endParaRPr lang="en-US"/>
          </a:p>
        </p:txBody>
      </p:sp>
    </p:spTree>
    <p:extLst>
      <p:ext uri="{BB962C8B-B14F-4D97-AF65-F5344CB8AC3E}">
        <p14:creationId xmlns:p14="http://schemas.microsoft.com/office/powerpoint/2010/main" val="2197694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PT Sans" panose="020B0503020203020204"/>
              </a:rPr>
              <a:t>Ottumwa/BJRY Rail Relocation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PT Sans" panose="020B0503020203020204"/>
              </a:rPr>
              <a:t>City of Ottumwa is currently undergoing a planned downtown Riverfront redevelopment project.  However, several existing uses conflict with this project.  One of those is the current BJRY </a:t>
            </a:r>
            <a:r>
              <a:rPr lang="en-US" sz="1000" dirty="0" err="1">
                <a:latin typeface="PT Sans" panose="020B0503020203020204"/>
              </a:rPr>
              <a:t>railport</a:t>
            </a:r>
            <a:r>
              <a:rPr lang="en-US" sz="1000" dirty="0">
                <a:latin typeface="PT Sans" panose="020B0503020203020204"/>
              </a:rPr>
              <a:t>/transload facility.  The proposed study seeks to determine the feasibility and potential costs associated with relocating- and potentially expanding the facility to a location within the existing South Iowa Avenue industrial corridor.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PT Sans" panose="020B0503020203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dirty="0">
                <a:latin typeface="PT Sans" panose="020B0503020203020204"/>
              </a:rPr>
              <a:t>27 Flags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latin typeface="PT Sans" panose="020B0503020203020204"/>
              </a:rPr>
              <a:t>Purpose of this study is to plan for the future of rail service in the Southbridge Business Park, which includes land currently owned by the City.  Chosen consultant will be tasked with developing a layout for industry spurs as well as determining options for the future direction of the rail yard expansion and property acquisitions for additional rail served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PT Sans" panose="020B0503020203020204"/>
            </a:endParaRPr>
          </a:p>
          <a:p>
            <a:pPr marL="0" indent="0">
              <a:spcBef>
                <a:spcPts val="0"/>
              </a:spcBef>
              <a:buClr>
                <a:schemeClr val="tx1"/>
              </a:buClr>
              <a:buNone/>
              <a:defRPr/>
            </a:pPr>
            <a:r>
              <a:rPr lang="en-US" sz="1000" b="1" dirty="0">
                <a:latin typeface="PT Sans" panose="020B0503020203020204"/>
              </a:rPr>
              <a:t>Trinity Rail</a:t>
            </a:r>
            <a:endParaRPr lang="en-US" sz="1000" b="1" dirty="0">
              <a:latin typeface="PT Sans" panose="020B0503020203020204"/>
              <a:cs typeface="Arial" pitchFamily="34" charset="0"/>
            </a:endParaRPr>
          </a:p>
          <a:p>
            <a:pPr marL="0" indent="0">
              <a:spcBef>
                <a:spcPts val="0"/>
              </a:spcBef>
              <a:buClr>
                <a:schemeClr val="tx1"/>
              </a:buClr>
              <a:buNone/>
              <a:defRPr/>
            </a:pPr>
            <a:endParaRPr lang="en-US" sz="1100" b="1" dirty="0">
              <a:latin typeface="PT Sans" panose="020B0503020203020204"/>
              <a:cs typeface="Arial" pitchFamily="34" charset="0"/>
            </a:endParaRPr>
          </a:p>
          <a:p>
            <a:pPr marL="0" indent="0">
              <a:spcBef>
                <a:spcPts val="0"/>
              </a:spcBef>
              <a:buClr>
                <a:schemeClr val="tx1"/>
              </a:buClr>
              <a:buNone/>
              <a:defRPr/>
            </a:pPr>
            <a:r>
              <a:rPr lang="en-US" sz="1000" dirty="0">
                <a:latin typeface="PT Sans" panose="020B0503020203020204"/>
              </a:rPr>
              <a:t>Trinity Rail is one of the market leaders in railcar manufacturing.  Proposed project will construct a loop track for railcar cleaning and maintenance in the Butler Logistics park.  Iowa Northern will serve the site.  Project will create 263 new jobs.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PT Sans" panose="020B0503020203020204"/>
            </a:endParaRPr>
          </a:p>
          <a:p>
            <a:pPr marL="0" indent="0">
              <a:spcBef>
                <a:spcPts val="0"/>
              </a:spcBef>
              <a:buClr>
                <a:schemeClr val="tx1"/>
              </a:buClr>
              <a:buNone/>
              <a:defRPr/>
            </a:pPr>
            <a:r>
              <a:rPr lang="en-US" sz="1000" b="1" dirty="0">
                <a:latin typeface="PT Sans" panose="020B0503020203020204"/>
              </a:rPr>
              <a:t>Agri Trading</a:t>
            </a:r>
            <a:endParaRPr lang="en-US" sz="1000" b="1" dirty="0">
              <a:latin typeface="PT Sans" panose="020B0503020203020204"/>
              <a:cs typeface="Arial" pitchFamily="34" charset="0"/>
            </a:endParaRPr>
          </a:p>
          <a:p>
            <a:pPr marL="0" indent="0">
              <a:spcBef>
                <a:spcPts val="0"/>
              </a:spcBef>
              <a:buClr>
                <a:schemeClr val="tx1"/>
              </a:buClr>
              <a:buNone/>
              <a:defRPr/>
            </a:pPr>
            <a:endParaRPr lang="en-US" sz="1100" b="1" dirty="0">
              <a:latin typeface="PT Sans" panose="020B0503020203020204"/>
              <a:cs typeface="Arial" pitchFamily="34" charset="0"/>
            </a:endParaRPr>
          </a:p>
          <a:p>
            <a:pPr marL="0" indent="0">
              <a:spcBef>
                <a:spcPts val="0"/>
              </a:spcBef>
              <a:buClr>
                <a:schemeClr val="tx1"/>
              </a:buClr>
              <a:buNone/>
              <a:defRPr/>
            </a:pPr>
            <a:r>
              <a:rPr lang="en-US" sz="1000" dirty="0">
                <a:latin typeface="PT Sans" panose="020B0503020203020204"/>
              </a:rPr>
              <a:t>Project proposes to expand the current Agri Trade business to establish a more permanent presence in the Sioux City area.  The project will build track for a new transload facility allowing rail movement in and out..  UP will serve the site.  Project will also create 30 new jobs.</a:t>
            </a:r>
          </a:p>
          <a:p>
            <a:pPr marL="0" indent="0">
              <a:spcBef>
                <a:spcPts val="0"/>
              </a:spcBef>
              <a:buClr>
                <a:schemeClr val="tx1"/>
              </a:buClr>
              <a:buNone/>
              <a:defRPr/>
            </a:pPr>
            <a:endParaRPr lang="en-US" sz="1000" dirty="0">
              <a:latin typeface="PT Sans" panose="020B0503020203020204"/>
              <a:cs typeface="Arial" pitchFamily="34" charset="0"/>
            </a:endParaRPr>
          </a:p>
          <a:p>
            <a:pPr marL="0" indent="0">
              <a:spcBef>
                <a:spcPts val="0"/>
              </a:spcBef>
              <a:buClr>
                <a:schemeClr val="tx1"/>
              </a:buClr>
              <a:buNone/>
              <a:defRPr/>
            </a:pPr>
            <a:r>
              <a:rPr lang="en-US" sz="1000" dirty="0">
                <a:latin typeface="PT Sans" panose="020B0503020203020204"/>
                <a:cs typeface="Arial" pitchFamily="34" charset="0"/>
              </a:rPr>
              <a:t>Total Cost:     $2,071,284</a:t>
            </a:r>
          </a:p>
          <a:p>
            <a:pPr marL="0" indent="0">
              <a:spcBef>
                <a:spcPts val="0"/>
              </a:spcBef>
              <a:buClr>
                <a:schemeClr val="tx1"/>
              </a:buClr>
              <a:buNone/>
              <a:defRPr/>
            </a:pPr>
            <a:r>
              <a:rPr lang="en-US" sz="1000" dirty="0">
                <a:latin typeface="PT Sans" panose="020B0503020203020204"/>
                <a:cs typeface="Arial" pitchFamily="34" charset="0"/>
              </a:rPr>
              <a:t>Requested:   $1,657,027 (80%)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PT Sans" panose="020B0503020203020204"/>
            </a:endParaRPr>
          </a:p>
        </p:txBody>
      </p:sp>
      <p:sp>
        <p:nvSpPr>
          <p:cNvPr id="4" name="Slide Number Placeholder 3"/>
          <p:cNvSpPr>
            <a:spLocks noGrp="1"/>
          </p:cNvSpPr>
          <p:nvPr>
            <p:ph type="sldNum" sz="quarter" idx="10"/>
          </p:nvPr>
        </p:nvSpPr>
        <p:spPr/>
        <p:txBody>
          <a:bodyPr/>
          <a:lstStyle/>
          <a:p>
            <a:fld id="{50B73208-77F4-453B-8852-C4844F8BB3D9}" type="slidenum">
              <a:rPr lang="en-US" smtClean="0"/>
              <a:t>5</a:t>
            </a:fld>
            <a:endParaRPr lang="en-US"/>
          </a:p>
        </p:txBody>
      </p:sp>
    </p:spTree>
    <p:extLst>
      <p:ext uri="{BB962C8B-B14F-4D97-AF65-F5344CB8AC3E}">
        <p14:creationId xmlns:p14="http://schemas.microsoft.com/office/powerpoint/2010/main" val="156754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6</a:t>
            </a:fld>
            <a:endParaRPr lang="en-US"/>
          </a:p>
        </p:txBody>
      </p:sp>
    </p:spTree>
    <p:extLst>
      <p:ext uri="{BB962C8B-B14F-4D97-AF65-F5344CB8AC3E}">
        <p14:creationId xmlns:p14="http://schemas.microsoft.com/office/powerpoint/2010/main" val="239578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42652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T Sans" panose="020B0503020203020204"/>
              </a:rPr>
              <a:t>City of Ottumwa is currently undergoing a planned downtown Riverfront redevelopment project.  However, several existing uses conflict with this project.  One of those is the current BJRY </a:t>
            </a:r>
            <a:r>
              <a:rPr lang="en-US" sz="1200" dirty="0" err="1">
                <a:latin typeface="PT Sans" panose="020B0503020203020204"/>
              </a:rPr>
              <a:t>railport</a:t>
            </a:r>
            <a:r>
              <a:rPr lang="en-US" sz="1200" dirty="0">
                <a:latin typeface="PT Sans" panose="020B0503020203020204"/>
              </a:rPr>
              <a:t>/transload facility.  The proposed study seeks to determine the feasibility and potential costs associated with relocating- and potentially expanding the facility to a location within the existing South Iowa Avenue industrial corridor.</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8</a:t>
            </a:fld>
            <a:endParaRPr lang="en-US"/>
          </a:p>
        </p:txBody>
      </p:sp>
    </p:spTree>
    <p:extLst>
      <p:ext uri="{BB962C8B-B14F-4D97-AF65-F5344CB8AC3E}">
        <p14:creationId xmlns:p14="http://schemas.microsoft.com/office/powerpoint/2010/main" val="2163329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PT Sans" panose="020B0503020203020204"/>
              </a:rPr>
              <a:t>Purpose of this study is to plan for the future of rail service in the Southbridge Business Park, which includes land currently owned by the City.  Chosen consultant will be tasked with developing a layout for industry spurs as well as determining options for the future direction of the rail yard expansion and property acquisitions for additional rail served site.  </a:t>
            </a:r>
          </a:p>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9</a:t>
            </a:fld>
            <a:endParaRPr lang="en-US"/>
          </a:p>
        </p:txBody>
      </p:sp>
    </p:spTree>
    <p:extLst>
      <p:ext uri="{BB962C8B-B14F-4D97-AF65-F5344CB8AC3E}">
        <p14:creationId xmlns:p14="http://schemas.microsoft.com/office/powerpoint/2010/main" val="3806972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468052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Railroad Revolving Loan and Grant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4" r:id="rId5"/>
    <p:sldLayoutId id="2147483655" r:id="rId6"/>
    <p:sldLayoutId id="2147483652" r:id="rId7"/>
    <p:sldLayoutId id="2147483653" r:id="rId8"/>
    <p:sldLayoutId id="2147483656"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image" Target="../media/image1.png"/><Relationship Id="rId7"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mailto:Laura.Hutzell@iowadot.u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0000"/>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07504" y="4869160"/>
            <a:ext cx="5688632" cy="1292662"/>
          </a:xfrm>
          <a:prstGeom prst="rect">
            <a:avLst/>
          </a:prstGeom>
          <a:noFill/>
        </p:spPr>
        <p:txBody>
          <a:bodyPr wrap="square" rtlCol="0">
            <a:spAutoFit/>
          </a:bodyPr>
          <a:lstStyle/>
          <a:p>
            <a:r>
              <a:rPr lang="en-US" sz="2600" b="1" dirty="0">
                <a:solidFill>
                  <a:schemeClr val="bg1"/>
                </a:solidFill>
                <a:latin typeface="PT Sans" panose="020B0503020203020204" pitchFamily="34" charset="0"/>
              </a:rPr>
              <a:t>Railroad Revolving Loan and Grant Program</a:t>
            </a:r>
            <a:br>
              <a:rPr lang="en-US" sz="2600" b="1" dirty="0">
                <a:solidFill>
                  <a:schemeClr val="bg1"/>
                </a:solidFill>
                <a:latin typeface="PT Sans" panose="020B0503020203020204" pitchFamily="34" charset="0"/>
              </a:rPr>
            </a:br>
            <a:r>
              <a:rPr lang="en-US" sz="2600" dirty="0">
                <a:solidFill>
                  <a:schemeClr val="bg1"/>
                </a:solidFill>
                <a:latin typeface="PT Sans" panose="020B0503020203020204" pitchFamily="34" charset="0"/>
              </a:rPr>
              <a:t>FY 2020 Funding Cycle</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FEE6ED-4422-4889-9816-DB9F4C69186D}"/>
              </a:ext>
            </a:extLst>
          </p:cNvPr>
          <p:cNvSpPr txBox="1">
            <a:spLocks/>
          </p:cNvSpPr>
          <p:nvPr/>
        </p:nvSpPr>
        <p:spPr>
          <a:xfrm>
            <a:off x="473245" y="312412"/>
            <a:ext cx="8197510"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Trinity Rail</a:t>
            </a:r>
            <a:endParaRPr lang="en-US" sz="1800" b="1" dirty="0">
              <a:latin typeface="PT Sans" panose="020B0503020203020204"/>
              <a:cs typeface="Arial" pitchFamily="34" charset="0"/>
            </a:endParaRPr>
          </a:p>
          <a:p>
            <a:pPr marL="0" indent="0">
              <a:spcBef>
                <a:spcPts val="0"/>
              </a:spcBef>
              <a:buClr>
                <a:schemeClr val="tx1"/>
              </a:buClr>
              <a:buNone/>
              <a:defRPr/>
            </a:pPr>
            <a:endParaRPr lang="en-US" sz="2400" b="1"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rPr>
              <a:t>Trinity Rail is one of the market leaders in railcar manufacturing.  Proposed project will construct a loop track for railcar cleaning and maintenance in the Butler Logistics park.  Iowa Northern will serve the site.  Project will create 263 new jobs.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$12,367,611</a:t>
            </a:r>
          </a:p>
          <a:p>
            <a:pPr marL="0" indent="0">
              <a:spcBef>
                <a:spcPts val="0"/>
              </a:spcBef>
              <a:buClr>
                <a:schemeClr val="tx1"/>
              </a:buClr>
              <a:buNone/>
              <a:defRPr/>
            </a:pPr>
            <a:r>
              <a:rPr lang="en-US" sz="1800" dirty="0">
                <a:latin typeface="PT Sans" panose="020B0503020203020204"/>
                <a:cs typeface="Arial" pitchFamily="34" charset="0"/>
              </a:rPr>
              <a:t>Requested:   $3,000,000 (24.3%)</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6360B58-4B21-464D-8C4D-F1CC04C6F1FE}"/>
              </a:ext>
            </a:extLst>
          </p:cNvPr>
          <p:cNvSpPr txBox="1"/>
          <p:nvPr/>
        </p:nvSpPr>
        <p:spPr>
          <a:xfrm>
            <a:off x="473245" y="5947339"/>
            <a:ext cx="4712392"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Recommendation Summary</a:t>
            </a:r>
            <a:endParaRPr lang="en-US" sz="1200" b="1" dirty="0">
              <a:latin typeface="PT Sans" panose="020B0503020203020204"/>
            </a:endParaRPr>
          </a:p>
        </p:txBody>
      </p:sp>
      <p:pic>
        <p:nvPicPr>
          <p:cNvPr id="2" name="Picture 1">
            <a:extLst>
              <a:ext uri="{FF2B5EF4-FFF2-40B4-BE49-F238E27FC236}">
                <a16:creationId xmlns:a16="http://schemas.microsoft.com/office/drawing/2014/main" id="{1B8F0063-FF73-4DA5-8D85-D062362A3E0E}"/>
              </a:ext>
            </a:extLst>
          </p:cNvPr>
          <p:cNvPicPr>
            <a:picLocks noChangeAspect="1"/>
          </p:cNvPicPr>
          <p:nvPr/>
        </p:nvPicPr>
        <p:blipFill rotWithShape="1">
          <a:blip r:embed="rId4"/>
          <a:srcRect l="35825" t="16562" r="34250" b="3477"/>
          <a:stretch/>
        </p:blipFill>
        <p:spPr>
          <a:xfrm>
            <a:off x="4860032" y="2013943"/>
            <a:ext cx="3346803" cy="4844057"/>
          </a:xfrm>
          <a:prstGeom prst="rect">
            <a:avLst/>
          </a:prstGeom>
        </p:spPr>
      </p:pic>
    </p:spTree>
    <p:extLst>
      <p:ext uri="{BB962C8B-B14F-4D97-AF65-F5344CB8AC3E}">
        <p14:creationId xmlns:p14="http://schemas.microsoft.com/office/powerpoint/2010/main" val="3227024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FEE6ED-4422-4889-9816-DB9F4C69186D}"/>
              </a:ext>
            </a:extLst>
          </p:cNvPr>
          <p:cNvSpPr txBox="1">
            <a:spLocks/>
          </p:cNvSpPr>
          <p:nvPr/>
        </p:nvSpPr>
        <p:spPr>
          <a:xfrm>
            <a:off x="473245" y="312412"/>
            <a:ext cx="8197510"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Agri Trading</a:t>
            </a:r>
            <a:endParaRPr lang="en-US" sz="1800" b="1" dirty="0">
              <a:latin typeface="PT Sans" panose="020B0503020203020204"/>
              <a:cs typeface="Arial" pitchFamily="34" charset="0"/>
            </a:endParaRPr>
          </a:p>
          <a:p>
            <a:pPr marL="0" indent="0">
              <a:spcBef>
                <a:spcPts val="0"/>
              </a:spcBef>
              <a:buClr>
                <a:schemeClr val="tx1"/>
              </a:buClr>
              <a:buNone/>
              <a:defRPr/>
            </a:pPr>
            <a:endParaRPr lang="en-US" sz="2400" b="1"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rPr>
              <a:t>Project proposes to expand the current Agri Trade business to establish a more permanent presence in the Sioux City area.  The project will build track for a new transload facility allowing rail movement in and out..  UP will serve the site.  Project will also create 30 new jobs.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$2,071,284</a:t>
            </a:r>
          </a:p>
          <a:p>
            <a:pPr marL="0" indent="0">
              <a:spcBef>
                <a:spcPts val="0"/>
              </a:spcBef>
              <a:buClr>
                <a:schemeClr val="tx1"/>
              </a:buClr>
              <a:buNone/>
              <a:defRPr/>
            </a:pPr>
            <a:r>
              <a:rPr lang="en-US" sz="1800" dirty="0">
                <a:latin typeface="PT Sans" panose="020B0503020203020204"/>
                <a:cs typeface="Arial" pitchFamily="34" charset="0"/>
              </a:rPr>
              <a:t>Requested:   $1,657,027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6360B58-4B21-464D-8C4D-F1CC04C6F1FE}"/>
              </a:ext>
            </a:extLst>
          </p:cNvPr>
          <p:cNvSpPr txBox="1"/>
          <p:nvPr/>
        </p:nvSpPr>
        <p:spPr>
          <a:xfrm>
            <a:off x="473245" y="5947339"/>
            <a:ext cx="4712392"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Recommendation Summary</a:t>
            </a:r>
            <a:endParaRPr lang="en-US" sz="1200" b="1" dirty="0">
              <a:latin typeface="PT Sans" panose="020B0503020203020204"/>
            </a:endParaRPr>
          </a:p>
        </p:txBody>
      </p:sp>
      <p:pic>
        <p:nvPicPr>
          <p:cNvPr id="2" name="Picture 1">
            <a:extLst>
              <a:ext uri="{FF2B5EF4-FFF2-40B4-BE49-F238E27FC236}">
                <a16:creationId xmlns:a16="http://schemas.microsoft.com/office/drawing/2014/main" id="{363BA89D-7716-4CF5-A462-9C09D30372C9}"/>
              </a:ext>
            </a:extLst>
          </p:cNvPr>
          <p:cNvPicPr>
            <a:picLocks noChangeAspect="1"/>
          </p:cNvPicPr>
          <p:nvPr/>
        </p:nvPicPr>
        <p:blipFill rotWithShape="1">
          <a:blip r:embed="rId4"/>
          <a:srcRect l="32675" t="15108" r="39763" b="3478"/>
          <a:stretch/>
        </p:blipFill>
        <p:spPr>
          <a:xfrm rot="16200000">
            <a:off x="4629024" y="1920783"/>
            <a:ext cx="3310427" cy="5296683"/>
          </a:xfrm>
          <a:prstGeom prst="rect">
            <a:avLst/>
          </a:prstGeom>
        </p:spPr>
      </p:pic>
    </p:spTree>
    <p:extLst>
      <p:ext uri="{BB962C8B-B14F-4D97-AF65-F5344CB8AC3E}">
        <p14:creationId xmlns:p14="http://schemas.microsoft.com/office/powerpoint/2010/main" val="232700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pic>
        <p:nvPicPr>
          <p:cNvPr id="51" name="Picture 50">
            <a:extLst>
              <a:ext uri="{FF2B5EF4-FFF2-40B4-BE49-F238E27FC236}">
                <a16:creationId xmlns:a16="http://schemas.microsoft.com/office/drawing/2014/main" id="{F999C3B5-2DBB-4A65-B0D5-D4CF53A35A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52" name="Title 10">
            <a:extLst>
              <a:ext uri="{FF2B5EF4-FFF2-40B4-BE49-F238E27FC236}">
                <a16:creationId xmlns:a16="http://schemas.microsoft.com/office/drawing/2014/main" id="{396045A5-1EF1-4DDD-ADF3-30D35BCB455A}"/>
              </a:ext>
            </a:extLst>
          </p:cNvPr>
          <p:cNvSpPr>
            <a:spLocks noGrp="1"/>
          </p:cNvSpPr>
          <p:nvPr>
            <p:ph type="title"/>
          </p:nvPr>
        </p:nvSpPr>
        <p:spPr>
          <a:xfrm>
            <a:off x="352729" y="908607"/>
            <a:ext cx="7886700" cy="792088"/>
          </a:xfrm>
        </p:spPr>
        <p:txBody>
          <a:bodyPr>
            <a:noAutofit/>
          </a:bodyPr>
          <a:lstStyle/>
          <a:p>
            <a:r>
              <a:rPr lang="en-US" sz="3400" b="1" dirty="0">
                <a:solidFill>
                  <a:schemeClr val="tx2"/>
                </a:solidFill>
              </a:rPr>
              <a:t>List of Applications Not Recommended for Award</a:t>
            </a:r>
          </a:p>
        </p:txBody>
      </p:sp>
      <p:graphicFrame>
        <p:nvGraphicFramePr>
          <p:cNvPr id="64" name="Table 63">
            <a:extLst>
              <a:ext uri="{FF2B5EF4-FFF2-40B4-BE49-F238E27FC236}">
                <a16:creationId xmlns:a16="http://schemas.microsoft.com/office/drawing/2014/main" id="{09CF8E64-2BCD-4821-9B8A-7369BB1A87D5}"/>
              </a:ext>
            </a:extLst>
          </p:cNvPr>
          <p:cNvGraphicFramePr>
            <a:graphicFrameLocks noGrp="1"/>
          </p:cNvGraphicFramePr>
          <p:nvPr>
            <p:extLst>
              <p:ext uri="{D42A27DB-BD31-4B8C-83A1-F6EECF244321}">
                <p14:modId xmlns:p14="http://schemas.microsoft.com/office/powerpoint/2010/main" val="2470334878"/>
              </p:ext>
            </p:extLst>
          </p:nvPr>
        </p:nvGraphicFramePr>
        <p:xfrm>
          <a:off x="159368" y="2845333"/>
          <a:ext cx="8799276" cy="1158240"/>
        </p:xfrm>
        <a:graphic>
          <a:graphicData uri="http://schemas.openxmlformats.org/drawingml/2006/table">
            <a:tbl>
              <a:tblPr firstRow="1" bandRow="1">
                <a:tableStyleId>{9D7B26C5-4107-4FEC-AEDC-1716B250A1EF}</a:tableStyleId>
              </a:tblPr>
              <a:tblGrid>
                <a:gridCol w="1466546">
                  <a:extLst>
                    <a:ext uri="{9D8B030D-6E8A-4147-A177-3AD203B41FA5}">
                      <a16:colId xmlns:a16="http://schemas.microsoft.com/office/drawing/2014/main" val="2346649935"/>
                    </a:ext>
                  </a:extLst>
                </a:gridCol>
                <a:gridCol w="1466546">
                  <a:extLst>
                    <a:ext uri="{9D8B030D-6E8A-4147-A177-3AD203B41FA5}">
                      <a16:colId xmlns:a16="http://schemas.microsoft.com/office/drawing/2014/main" val="736485009"/>
                    </a:ext>
                  </a:extLst>
                </a:gridCol>
                <a:gridCol w="1466546">
                  <a:extLst>
                    <a:ext uri="{9D8B030D-6E8A-4147-A177-3AD203B41FA5}">
                      <a16:colId xmlns:a16="http://schemas.microsoft.com/office/drawing/2014/main" val="321046396"/>
                    </a:ext>
                  </a:extLst>
                </a:gridCol>
                <a:gridCol w="1466546">
                  <a:extLst>
                    <a:ext uri="{9D8B030D-6E8A-4147-A177-3AD203B41FA5}">
                      <a16:colId xmlns:a16="http://schemas.microsoft.com/office/drawing/2014/main" val="718421099"/>
                    </a:ext>
                  </a:extLst>
                </a:gridCol>
                <a:gridCol w="1498776">
                  <a:extLst>
                    <a:ext uri="{9D8B030D-6E8A-4147-A177-3AD203B41FA5}">
                      <a16:colId xmlns:a16="http://schemas.microsoft.com/office/drawing/2014/main" val="2695416265"/>
                    </a:ext>
                  </a:extLst>
                </a:gridCol>
                <a:gridCol w="1434316">
                  <a:extLst>
                    <a:ext uri="{9D8B030D-6E8A-4147-A177-3AD203B41FA5}">
                      <a16:colId xmlns:a16="http://schemas.microsoft.com/office/drawing/2014/main" val="1928966016"/>
                    </a:ext>
                  </a:extLst>
                </a:gridCol>
              </a:tblGrid>
              <a:tr h="1105573">
                <a:tc>
                  <a:txBody>
                    <a:bodyPr/>
                    <a:lstStyle/>
                    <a:p>
                      <a:pPr algn="ctr"/>
                      <a:r>
                        <a:rPr lang="en-US" sz="1400" b="1" dirty="0">
                          <a:solidFill>
                            <a:srgbClr val="871721"/>
                          </a:solidFill>
                          <a:latin typeface="PT Sans" panose="020B0503020203020204" pitchFamily="34" charset="0"/>
                        </a:rPr>
                        <a:t>Pattison Sand Phase IV</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PT Sans" panose="020B0503020203020204" pitchFamily="34" charset="0"/>
                        </a:rPr>
                        <a:t>Pattison Sand Company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3">
                              <a:lumMod val="75000"/>
                            </a:schemeClr>
                          </a:solidFill>
                          <a:latin typeface="PT Sans" panose="020B0503020203020204" pitchFamily="34" charset="0"/>
                        </a:rPr>
                        <a:t>28.41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3">
                              <a:lumMod val="75000"/>
                            </a:schemeClr>
                          </a:solidFill>
                          <a:latin typeface="PT Sans" panose="020B0503020203020204" pitchFamily="34" charset="0"/>
                        </a:rPr>
                        <a:t>(grant and loan)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2060"/>
                          </a:solidFill>
                          <a:latin typeface="PT Sans" panose="020B0503020203020204" pitchFamily="34" charset="0"/>
                        </a:rPr>
                        <a:t>$3,178,364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B55813"/>
                          </a:solidFill>
                          <a:latin typeface="PT Sans" panose="020B0503020203020204" pitchFamily="34" charset="0"/>
                        </a:rPr>
                        <a:t>  Loan:  $2,272,000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B55813"/>
                          </a:solidFill>
                          <a:latin typeface="PT Sans" panose="020B0503020203020204" pitchFamily="34" charset="0"/>
                        </a:rPr>
                        <a:t>Grant: $180,000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B55813"/>
                          </a:solidFill>
                          <a:latin typeface="PT Sans" panose="020B0503020203020204" pitchFamily="34" charset="0"/>
                        </a:rPr>
                        <a:t>(77%)</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717F"/>
                          </a:solidFill>
                          <a:latin typeface="PT Sans" panose="020B0503020203020204" pitchFamily="34" charset="0"/>
                        </a:rPr>
                        <a:t>$0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bl>
          </a:graphicData>
        </a:graphic>
      </p:graphicFrame>
      <p:sp>
        <p:nvSpPr>
          <p:cNvPr id="2" name="TextBox 1">
            <a:extLst>
              <a:ext uri="{FF2B5EF4-FFF2-40B4-BE49-F238E27FC236}">
                <a16:creationId xmlns:a16="http://schemas.microsoft.com/office/drawing/2014/main" id="{41E16346-F2B7-4240-A20E-755657B21459}"/>
              </a:ext>
            </a:extLst>
          </p:cNvPr>
          <p:cNvSpPr txBox="1"/>
          <p:nvPr/>
        </p:nvSpPr>
        <p:spPr>
          <a:xfrm flipH="1">
            <a:off x="99932" y="6372704"/>
            <a:ext cx="3607799" cy="276999"/>
          </a:xfrm>
          <a:prstGeom prst="rect">
            <a:avLst/>
          </a:prstGeom>
          <a:noFill/>
        </p:spPr>
        <p:txBody>
          <a:bodyPr wrap="square" rtlCol="0">
            <a:spAutoFit/>
          </a:bodyPr>
          <a:lstStyle/>
          <a:p>
            <a:r>
              <a:rPr lang="en-US" sz="1200" b="1" dirty="0">
                <a:latin typeface="PT Sans" panose="020B0503020203020204"/>
                <a:hlinkClick r:id="rId4" action="ppaction://hlinksldjump"/>
              </a:rPr>
              <a:t>Return to Recommendation Summary</a:t>
            </a:r>
            <a:endParaRPr lang="en-US" sz="1200" b="1" dirty="0">
              <a:latin typeface="PT Sans" panose="020B0503020203020204"/>
            </a:endParaRPr>
          </a:p>
        </p:txBody>
      </p:sp>
      <p:grpSp>
        <p:nvGrpSpPr>
          <p:cNvPr id="50" name="Group 49">
            <a:extLst>
              <a:ext uri="{FF2B5EF4-FFF2-40B4-BE49-F238E27FC236}">
                <a16:creationId xmlns:a16="http://schemas.microsoft.com/office/drawing/2014/main" id="{88CEC94C-AE1C-4E6C-B65C-F690757F5E76}"/>
              </a:ext>
            </a:extLst>
          </p:cNvPr>
          <p:cNvGrpSpPr/>
          <p:nvPr/>
        </p:nvGrpSpPr>
        <p:grpSpPr>
          <a:xfrm>
            <a:off x="172363" y="1955799"/>
            <a:ext cx="8799273" cy="940163"/>
            <a:chOff x="172363" y="1985982"/>
            <a:chExt cx="8799273" cy="940163"/>
          </a:xfrm>
        </p:grpSpPr>
        <p:grpSp>
          <p:nvGrpSpPr>
            <p:cNvPr id="65" name="Group 64">
              <a:extLst>
                <a:ext uri="{FF2B5EF4-FFF2-40B4-BE49-F238E27FC236}">
                  <a16:creationId xmlns:a16="http://schemas.microsoft.com/office/drawing/2014/main" id="{9E648101-11DE-4B95-8645-CC6DB0DE89CB}"/>
                </a:ext>
              </a:extLst>
            </p:cNvPr>
            <p:cNvGrpSpPr/>
            <p:nvPr/>
          </p:nvGrpSpPr>
          <p:grpSpPr>
            <a:xfrm>
              <a:off x="172363" y="1985982"/>
              <a:ext cx="8799273" cy="940163"/>
              <a:chOff x="173245" y="2914893"/>
              <a:chExt cx="8799273" cy="940163"/>
            </a:xfrm>
          </p:grpSpPr>
          <p:sp>
            <p:nvSpPr>
              <p:cNvPr id="68" name="Rectangle 67">
                <a:extLst>
                  <a:ext uri="{FF2B5EF4-FFF2-40B4-BE49-F238E27FC236}">
                    <a16:creationId xmlns:a16="http://schemas.microsoft.com/office/drawing/2014/main" id="{5FDA4D0C-C0BB-478A-8F0F-32428A438385}"/>
                  </a:ext>
                </a:extLst>
              </p:cNvPr>
              <p:cNvSpPr/>
              <p:nvPr/>
            </p:nvSpPr>
            <p:spPr>
              <a:xfrm>
                <a:off x="7508105"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4CF08902-DD2C-4F73-A07E-C5C17EC7E66E}"/>
                  </a:ext>
                </a:extLst>
              </p:cNvPr>
              <p:cNvSpPr txBox="1"/>
              <p:nvPr/>
            </p:nvSpPr>
            <p:spPr>
              <a:xfrm>
                <a:off x="7508105" y="2962504"/>
                <a:ext cx="1464413" cy="8925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70" name="Rectangle 69">
                <a:extLst>
                  <a:ext uri="{FF2B5EF4-FFF2-40B4-BE49-F238E27FC236}">
                    <a16:creationId xmlns:a16="http://schemas.microsoft.com/office/drawing/2014/main" id="{DBE02A0E-80CF-4FAA-B93D-4F3CA5E9FC12}"/>
                  </a:ext>
                </a:extLst>
              </p:cNvPr>
              <p:cNvSpPr/>
              <p:nvPr/>
            </p:nvSpPr>
            <p:spPr>
              <a:xfrm>
                <a:off x="173245" y="2962504"/>
                <a:ext cx="1447310"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Box 70">
                <a:extLst>
                  <a:ext uri="{FF2B5EF4-FFF2-40B4-BE49-F238E27FC236}">
                    <a16:creationId xmlns:a16="http://schemas.microsoft.com/office/drawing/2014/main" id="{0F4441C0-6760-4F74-AACD-079335215E13}"/>
                  </a:ext>
                </a:extLst>
              </p:cNvPr>
              <p:cNvSpPr txBox="1"/>
              <p:nvPr/>
            </p:nvSpPr>
            <p:spPr>
              <a:xfrm>
                <a:off x="173246" y="3212976"/>
                <a:ext cx="144730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72" name="Rectangle 71">
                <a:extLst>
                  <a:ext uri="{FF2B5EF4-FFF2-40B4-BE49-F238E27FC236}">
                    <a16:creationId xmlns:a16="http://schemas.microsoft.com/office/drawing/2014/main" id="{7E400442-3C4D-4F1A-BC12-20E96E767BCF}"/>
                  </a:ext>
                </a:extLst>
              </p:cNvPr>
              <p:cNvSpPr/>
              <p:nvPr/>
            </p:nvSpPr>
            <p:spPr>
              <a:xfrm>
                <a:off x="1637545" y="2962504"/>
                <a:ext cx="1443569"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17B7F784-7C2C-4BF4-AE43-2FBE63F5BA4A}"/>
                  </a:ext>
                </a:extLst>
              </p:cNvPr>
              <p:cNvSpPr/>
              <p:nvPr/>
            </p:nvSpPr>
            <p:spPr>
              <a:xfrm>
                <a:off x="6035921" y="2962833"/>
                <a:ext cx="1445437"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373E436B-BC76-4C2B-AD1A-695B5FAD2BBB}"/>
                  </a:ext>
                </a:extLst>
              </p:cNvPr>
              <p:cNvSpPr txBox="1"/>
              <p:nvPr/>
            </p:nvSpPr>
            <p:spPr>
              <a:xfrm>
                <a:off x="6145651" y="2914893"/>
                <a:ext cx="1252728" cy="892552"/>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REQUESTED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75" name="Rectangle 74">
                <a:extLst>
                  <a:ext uri="{FF2B5EF4-FFF2-40B4-BE49-F238E27FC236}">
                    <a16:creationId xmlns:a16="http://schemas.microsoft.com/office/drawing/2014/main" id="{016A3575-4886-4788-8AE7-BB6DF979AEE0}"/>
                  </a:ext>
                </a:extLst>
              </p:cNvPr>
              <p:cNvSpPr/>
              <p:nvPr/>
            </p:nvSpPr>
            <p:spPr>
              <a:xfrm>
                <a:off x="3100697" y="2962504"/>
                <a:ext cx="1472185"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82EEAE4D-0C18-4A7A-B460-590ACB053B50}"/>
                  </a:ext>
                </a:extLst>
              </p:cNvPr>
              <p:cNvSpPr txBox="1"/>
              <p:nvPr/>
            </p:nvSpPr>
            <p:spPr>
              <a:xfrm>
                <a:off x="1638843" y="3214927"/>
                <a:ext cx="144356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77" name="TextBox 76">
                <a:extLst>
                  <a:ext uri="{FF2B5EF4-FFF2-40B4-BE49-F238E27FC236}">
                    <a16:creationId xmlns:a16="http://schemas.microsoft.com/office/drawing/2014/main" id="{CEB36504-53A1-4233-8CFD-298558CA6235}"/>
                  </a:ext>
                </a:extLst>
              </p:cNvPr>
              <p:cNvSpPr txBox="1"/>
              <p:nvPr/>
            </p:nvSpPr>
            <p:spPr>
              <a:xfrm>
                <a:off x="3099401" y="3222120"/>
                <a:ext cx="1473281"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66" name="Rectangle 65">
              <a:extLst>
                <a:ext uri="{FF2B5EF4-FFF2-40B4-BE49-F238E27FC236}">
                  <a16:creationId xmlns:a16="http://schemas.microsoft.com/office/drawing/2014/main" id="{AAE0FC28-8570-4339-A921-017D0CA02C8E}"/>
                </a:ext>
              </a:extLst>
            </p:cNvPr>
            <p:cNvSpPr/>
            <p:nvPr/>
          </p:nvSpPr>
          <p:spPr>
            <a:xfrm>
              <a:off x="4578095" y="2033593"/>
              <a:ext cx="1445437"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73F02D17-A092-4052-BE93-630CC5A53110}"/>
                </a:ext>
              </a:extLst>
            </p:cNvPr>
            <p:cNvSpPr txBox="1"/>
            <p:nvPr/>
          </p:nvSpPr>
          <p:spPr>
            <a:xfrm>
              <a:off x="4614672" y="2210420"/>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a:t>
              </a:r>
            </a:p>
          </p:txBody>
        </p:sp>
      </p:grpSp>
      <p:graphicFrame>
        <p:nvGraphicFramePr>
          <p:cNvPr id="4" name="Table 3">
            <a:extLst>
              <a:ext uri="{FF2B5EF4-FFF2-40B4-BE49-F238E27FC236}">
                <a16:creationId xmlns:a16="http://schemas.microsoft.com/office/drawing/2014/main" id="{847E02D2-8801-4546-934D-65D64C95E77E}"/>
              </a:ext>
            </a:extLst>
          </p:cNvPr>
          <p:cNvGraphicFramePr>
            <a:graphicFrameLocks noGrp="1"/>
          </p:cNvGraphicFramePr>
          <p:nvPr>
            <p:extLst>
              <p:ext uri="{D42A27DB-BD31-4B8C-83A1-F6EECF244321}">
                <p14:modId xmlns:p14="http://schemas.microsoft.com/office/powerpoint/2010/main" val="4234784095"/>
              </p:ext>
            </p:extLst>
          </p:nvPr>
        </p:nvGraphicFramePr>
        <p:xfrm>
          <a:off x="152217" y="3989851"/>
          <a:ext cx="8799276" cy="1105573"/>
        </p:xfrm>
        <a:graphic>
          <a:graphicData uri="http://schemas.openxmlformats.org/drawingml/2006/table">
            <a:tbl>
              <a:tblPr firstRow="1" bandRow="1">
                <a:tableStyleId>{9D7B26C5-4107-4FEC-AEDC-1716B250A1EF}</a:tableStyleId>
              </a:tblPr>
              <a:tblGrid>
                <a:gridCol w="1466546">
                  <a:extLst>
                    <a:ext uri="{9D8B030D-6E8A-4147-A177-3AD203B41FA5}">
                      <a16:colId xmlns:a16="http://schemas.microsoft.com/office/drawing/2014/main" val="2725958129"/>
                    </a:ext>
                  </a:extLst>
                </a:gridCol>
                <a:gridCol w="1466546">
                  <a:extLst>
                    <a:ext uri="{9D8B030D-6E8A-4147-A177-3AD203B41FA5}">
                      <a16:colId xmlns:a16="http://schemas.microsoft.com/office/drawing/2014/main" val="2386718768"/>
                    </a:ext>
                  </a:extLst>
                </a:gridCol>
                <a:gridCol w="1466546">
                  <a:extLst>
                    <a:ext uri="{9D8B030D-6E8A-4147-A177-3AD203B41FA5}">
                      <a16:colId xmlns:a16="http://schemas.microsoft.com/office/drawing/2014/main" val="4075406126"/>
                    </a:ext>
                  </a:extLst>
                </a:gridCol>
                <a:gridCol w="1466546">
                  <a:extLst>
                    <a:ext uri="{9D8B030D-6E8A-4147-A177-3AD203B41FA5}">
                      <a16:colId xmlns:a16="http://schemas.microsoft.com/office/drawing/2014/main" val="3336237043"/>
                    </a:ext>
                  </a:extLst>
                </a:gridCol>
                <a:gridCol w="1505927">
                  <a:extLst>
                    <a:ext uri="{9D8B030D-6E8A-4147-A177-3AD203B41FA5}">
                      <a16:colId xmlns:a16="http://schemas.microsoft.com/office/drawing/2014/main" val="4251644901"/>
                    </a:ext>
                  </a:extLst>
                </a:gridCol>
                <a:gridCol w="1427165">
                  <a:extLst>
                    <a:ext uri="{9D8B030D-6E8A-4147-A177-3AD203B41FA5}">
                      <a16:colId xmlns:a16="http://schemas.microsoft.com/office/drawing/2014/main" val="2375176869"/>
                    </a:ext>
                  </a:extLst>
                </a:gridCol>
              </a:tblGrid>
              <a:tr h="1105573">
                <a:tc>
                  <a:txBody>
                    <a:bodyPr/>
                    <a:lstStyle/>
                    <a:p>
                      <a:pPr algn="ctr"/>
                      <a:r>
                        <a:rPr lang="en-US" sz="1400" b="1" dirty="0">
                          <a:solidFill>
                            <a:srgbClr val="871721"/>
                          </a:solidFill>
                          <a:latin typeface="PT Sans" panose="020B0503020203020204" pitchFamily="34" charset="0"/>
                        </a:rPr>
                        <a:t>Greater Fort Dodge Growth Alliance Study</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PT Sans" panose="020B0503020203020204" pitchFamily="34" charset="0"/>
                        </a:rPr>
                        <a:t>Greater Fort Dodge Growth Alliance Study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3">
                              <a:lumMod val="75000"/>
                            </a:schemeClr>
                          </a:solidFill>
                          <a:latin typeface="PT Sans" panose="020B0503020203020204" pitchFamily="34" charset="0"/>
                        </a:rPr>
                        <a:t>NA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3">
                              <a:lumMod val="75000"/>
                            </a:schemeClr>
                          </a:solidFill>
                          <a:latin typeface="PT Sans" panose="020B0503020203020204" pitchFamily="34" charset="0"/>
                        </a:rPr>
                        <a:t>(planning grant)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34495E"/>
                          </a:solidFill>
                          <a:latin typeface="PT Sans" panose="020B0503020203020204" pitchFamily="34" charset="0"/>
                        </a:rPr>
                        <a:t>$100,000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lumMod val="75000"/>
                            </a:schemeClr>
                          </a:solidFill>
                          <a:latin typeface="PT Sans" panose="020B0503020203020204" pitchFamily="34" charset="0"/>
                        </a:rPr>
                        <a:t> </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00717F"/>
                          </a:solidFill>
                          <a:latin typeface="PT Sans" panose="020B0503020203020204" pitchFamily="34" charset="0"/>
                        </a:rPr>
                        <a:t>  </a:t>
                      </a:r>
                      <a:r>
                        <a:rPr lang="en-US" sz="1400" b="1" dirty="0">
                          <a:solidFill>
                            <a:srgbClr val="B55813"/>
                          </a:solidFill>
                          <a:latin typeface="PT Sans" panose="020B0503020203020204" pitchFamily="34" charset="0"/>
                        </a:rPr>
                        <a:t>Loan:  $0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B55813"/>
                          </a:solidFill>
                          <a:latin typeface="PT Sans" panose="020B0503020203020204" pitchFamily="34" charset="0"/>
                        </a:rPr>
                        <a:t>Grant: $80,000 (80%)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rgbClr val="00717F"/>
                          </a:solidFill>
                          <a:latin typeface="PT Sans" panose="020B0503020203020204" pitchFamily="34" charset="0"/>
                        </a:rPr>
                        <a:t>$0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1921736"/>
                  </a:ext>
                </a:extLst>
              </a:tr>
            </a:tbl>
          </a:graphicData>
        </a:graphic>
      </p:graphicFrame>
    </p:spTree>
    <p:extLst>
      <p:ext uri="{BB962C8B-B14F-4D97-AF65-F5344CB8AC3E}">
        <p14:creationId xmlns:p14="http://schemas.microsoft.com/office/powerpoint/2010/main" val="1239510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by legislation in 2005</a:t>
            </a:r>
          </a:p>
          <a:p>
            <a:pPr>
              <a:spcAft>
                <a:spcPts val="1200"/>
              </a:spcAft>
            </a:pPr>
            <a:r>
              <a:rPr lang="en-US" sz="2400" dirty="0">
                <a:latin typeface="PT Sans" panose="020B0503020203020204"/>
              </a:rPr>
              <a:t>Purpose: </a:t>
            </a:r>
            <a:r>
              <a:rPr lang="en-US" altLang="en-US" sz="2400" dirty="0">
                <a:latin typeface="PT Sans" panose="020B0503020203020204"/>
                <a:cs typeface="Arial" panose="020B0604020202020204" pitchFamily="34" charset="0"/>
              </a:rPr>
              <a:t>To provide loans and grants for railroad related improvement projects to benefit Iowa.</a:t>
            </a:r>
          </a:p>
          <a:p>
            <a:pPr>
              <a:spcAft>
                <a:spcPts val="1200"/>
              </a:spcAft>
            </a:pPr>
            <a:r>
              <a:rPr lang="en-US" altLang="en-US" sz="2400" dirty="0">
                <a:latin typeface="PT Sans" panose="020B0503020203020204"/>
                <a:cs typeface="Arial" panose="020B0604020202020204" pitchFamily="34" charset="0"/>
              </a:rPr>
              <a:t>Funded by loan repayments and appropriations by the Iowa Legislature, and is available to cities, counties, economic development organizations and other non-profit organizations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000" b="1" dirty="0">
                <a:solidFill>
                  <a:schemeClr val="tx2"/>
                </a:solidFill>
              </a:rPr>
              <a:t>Railroad Revolving Loan and Grant Program</a:t>
            </a:r>
          </a:p>
        </p:txBody>
      </p:sp>
    </p:spTree>
    <p:extLst>
      <p:ext uri="{BB962C8B-B14F-4D97-AF65-F5344CB8AC3E}">
        <p14:creationId xmlns:p14="http://schemas.microsoft.com/office/powerpoint/2010/main" val="162698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618034"/>
            <a:ext cx="7776864" cy="5117672"/>
          </a:xfrm>
          <a:prstGeom prst="rect">
            <a:avLst/>
          </a:prstGeom>
        </p:spPr>
        <p:txBody>
          <a:bodyPr vert="horz" lIns="91440" tIns="45720" rIns="91440" bIns="45720" rtlCol="0">
            <a:normAutofit fontScale="70000" lnSpcReduction="20000"/>
          </a:bodyPr>
          <a:lstStyle/>
          <a:p>
            <a:pPr lvl="0"/>
            <a:endParaRPr lang="en-US" sz="3100" b="1" dirty="0"/>
          </a:p>
          <a:p>
            <a:pPr lvl="0"/>
            <a:r>
              <a:rPr lang="en-US" sz="3100" b="1" dirty="0"/>
              <a:t>Available Funding</a:t>
            </a:r>
            <a:endParaRPr lang="en-US" sz="500" b="1" dirty="0"/>
          </a:p>
          <a:p>
            <a:pPr marL="0" lvl="0" indent="0">
              <a:buNone/>
            </a:pPr>
            <a:endParaRPr lang="en-US" sz="600" b="1" dirty="0"/>
          </a:p>
          <a:p>
            <a:pPr lvl="1">
              <a:spcAft>
                <a:spcPts val="1200"/>
              </a:spcAft>
            </a:pPr>
            <a:r>
              <a:rPr lang="en-US" dirty="0"/>
              <a:t>FY 2020 Legislative appropriation (RIIF): $1,000,000</a:t>
            </a:r>
          </a:p>
          <a:p>
            <a:pPr lvl="1">
              <a:spcAft>
                <a:spcPts val="1200"/>
              </a:spcAft>
            </a:pPr>
            <a:r>
              <a:rPr lang="en-US" dirty="0"/>
              <a:t>Loan repayment (June ‘18-current): $887,627</a:t>
            </a:r>
          </a:p>
          <a:p>
            <a:pPr lvl="1">
              <a:spcAft>
                <a:spcPts val="1200"/>
              </a:spcAft>
            </a:pPr>
            <a:r>
              <a:rPr lang="en-US" dirty="0"/>
              <a:t>Previous Balance: $509,367</a:t>
            </a:r>
          </a:p>
          <a:p>
            <a:pPr lvl="1">
              <a:spcAft>
                <a:spcPts val="1200"/>
              </a:spcAft>
            </a:pPr>
            <a:r>
              <a:rPr lang="en-US" dirty="0"/>
              <a:t>Rescinded funds $1,600,000</a:t>
            </a:r>
          </a:p>
          <a:p>
            <a:pPr lvl="1">
              <a:spcAft>
                <a:spcPts val="1200"/>
              </a:spcAft>
            </a:pPr>
            <a:r>
              <a:rPr lang="en-US" dirty="0"/>
              <a:t>Total: $3,996,994</a:t>
            </a:r>
          </a:p>
          <a:p>
            <a:pPr marL="457200" lvl="1" indent="0">
              <a:spcAft>
                <a:spcPts val="1200"/>
              </a:spcAft>
              <a:buNone/>
            </a:pPr>
            <a:endParaRPr lang="en-US" sz="800" dirty="0"/>
          </a:p>
          <a:p>
            <a:pPr lvl="0"/>
            <a:r>
              <a:rPr lang="en-US" sz="3100" b="1" dirty="0"/>
              <a:t>Application Summary</a:t>
            </a:r>
          </a:p>
          <a:p>
            <a:pPr marL="0" lvl="0" indent="0">
              <a:buNone/>
            </a:pPr>
            <a:endParaRPr lang="en-US" sz="600" b="1" dirty="0"/>
          </a:p>
          <a:p>
            <a:pPr lvl="1">
              <a:spcAft>
                <a:spcPts val="1200"/>
              </a:spcAft>
            </a:pPr>
            <a:r>
              <a:rPr lang="en-US" dirty="0"/>
              <a:t>Total number of projects: 6</a:t>
            </a:r>
          </a:p>
          <a:p>
            <a:pPr lvl="1">
              <a:spcAft>
                <a:spcPts val="1200"/>
              </a:spcAft>
            </a:pPr>
            <a:r>
              <a:rPr lang="en-US" dirty="0"/>
              <a:t>Total rail project costs: $17,857,259</a:t>
            </a:r>
          </a:p>
          <a:p>
            <a:pPr lvl="1">
              <a:spcAft>
                <a:spcPts val="1200"/>
              </a:spcAft>
            </a:pPr>
            <a:r>
              <a:rPr lang="en-US" dirty="0"/>
              <a:t>Total amount requested: $7,301,027</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Project Evaluation Criteria</a:t>
            </a:r>
          </a:p>
        </p:txBody>
      </p:sp>
      <p:sp>
        <p:nvSpPr>
          <p:cNvPr id="3" name="Content Placeholder 2">
            <a:extLst>
              <a:ext uri="{FF2B5EF4-FFF2-40B4-BE49-F238E27FC236}">
                <a16:creationId xmlns:a16="http://schemas.microsoft.com/office/drawing/2014/main" id="{41246E91-B069-415D-B2DE-B578CA33D50B}"/>
              </a:ext>
            </a:extLst>
          </p:cNvPr>
          <p:cNvSpPr>
            <a:spLocks noGrp="1"/>
          </p:cNvSpPr>
          <p:nvPr>
            <p:ph idx="1"/>
          </p:nvPr>
        </p:nvSpPr>
        <p:spPr>
          <a:xfrm>
            <a:off x="467544" y="1844823"/>
            <a:ext cx="7886700" cy="4824537"/>
          </a:xfrm>
        </p:spPr>
        <p:txBody>
          <a:bodyPr>
            <a:normAutofit fontScale="62500" lnSpcReduction="20000"/>
          </a:bodyPr>
          <a:lstStyle/>
          <a:p>
            <a:r>
              <a:rPr lang="en-US" b="1" dirty="0"/>
              <a:t>Targeted Job Creation Projects:</a:t>
            </a:r>
          </a:p>
          <a:p>
            <a:pPr marL="457200" lvl="1" indent="0">
              <a:buNone/>
            </a:pPr>
            <a:r>
              <a:rPr lang="en-US" dirty="0"/>
              <a:t>Hourly wage rates must meet 100% of the average county wage</a:t>
            </a:r>
          </a:p>
          <a:p>
            <a:pPr lvl="1"/>
            <a:r>
              <a:rPr lang="en-US" dirty="0"/>
              <a:t>Criteria:</a:t>
            </a:r>
          </a:p>
          <a:p>
            <a:pPr lvl="2"/>
            <a:r>
              <a:rPr lang="en-US" dirty="0"/>
              <a:t>Job leverage: 40 pts</a:t>
            </a:r>
          </a:p>
          <a:p>
            <a:pPr lvl="2"/>
            <a:r>
              <a:rPr lang="en-US" dirty="0"/>
              <a:t>Wage quality: 20 pts</a:t>
            </a:r>
          </a:p>
          <a:p>
            <a:pPr lvl="2"/>
            <a:r>
              <a:rPr lang="en-US" dirty="0"/>
              <a:t>Capital investment: 20 pts</a:t>
            </a:r>
          </a:p>
          <a:p>
            <a:pPr lvl="2"/>
            <a:r>
              <a:rPr lang="en-US" dirty="0"/>
              <a:t>Loan leverage: 20 pts</a:t>
            </a:r>
          </a:p>
          <a:p>
            <a:pPr marL="914400" lvl="2" indent="0">
              <a:buNone/>
            </a:pPr>
            <a:endParaRPr lang="en-US" dirty="0"/>
          </a:p>
          <a:p>
            <a:r>
              <a:rPr lang="en-US" b="1" dirty="0"/>
              <a:t>Rail Network Improvement Projects:</a:t>
            </a:r>
          </a:p>
          <a:p>
            <a:pPr lvl="2"/>
            <a:r>
              <a:rPr lang="en-US" dirty="0"/>
              <a:t>Project readiness</a:t>
            </a:r>
          </a:p>
          <a:p>
            <a:pPr lvl="2"/>
            <a:r>
              <a:rPr lang="en-US" dirty="0"/>
              <a:t>Rail network impact</a:t>
            </a:r>
          </a:p>
          <a:p>
            <a:pPr lvl="2"/>
            <a:r>
              <a:rPr lang="en-US" dirty="0"/>
              <a:t>Economic impact</a:t>
            </a:r>
          </a:p>
          <a:p>
            <a:pPr lvl="2"/>
            <a:r>
              <a:rPr lang="en-US" dirty="0"/>
              <a:t>Financial readiness</a:t>
            </a:r>
          </a:p>
          <a:p>
            <a:pPr marL="914400" lvl="2" indent="0">
              <a:buNone/>
            </a:pPr>
            <a:endParaRPr lang="en-US" dirty="0"/>
          </a:p>
          <a:p>
            <a:r>
              <a:rPr lang="en-US" b="1" dirty="0"/>
              <a:t>Rail Port Planning and Development Studies:</a:t>
            </a:r>
          </a:p>
          <a:p>
            <a:pPr lvl="2"/>
            <a:r>
              <a:rPr lang="en-US" dirty="0"/>
              <a:t>Existing/potential site information</a:t>
            </a:r>
          </a:p>
          <a:p>
            <a:pPr lvl="2"/>
            <a:r>
              <a:rPr lang="en-US" dirty="0"/>
              <a:t>Goals of the study</a:t>
            </a:r>
          </a:p>
          <a:p>
            <a:pPr lvl="2"/>
            <a:r>
              <a:rPr lang="en-US" dirty="0"/>
              <a:t>Organizational structure and capacity to complete the study</a:t>
            </a:r>
          </a:p>
          <a:p>
            <a:pPr lvl="2"/>
            <a:endParaRPr lang="en-US" dirty="0"/>
          </a:p>
          <a:p>
            <a:pPr lvl="2"/>
            <a:endParaRPr lang="en-US" dirty="0"/>
          </a:p>
          <a:p>
            <a:pPr lvl="2"/>
            <a:endParaRPr lang="en-US" dirty="0"/>
          </a:p>
          <a:p>
            <a:pPr marL="914400" lvl="2" indent="0">
              <a:buNone/>
            </a:pPr>
            <a:endParaRPr lang="en-US" dirty="0"/>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529664"/>
            <a:ext cx="7886700" cy="834346"/>
          </a:xfrm>
        </p:spPr>
        <p:txBody>
          <a:bodyPr>
            <a:noAutofit/>
          </a:bodyPr>
          <a:lstStyle/>
          <a:p>
            <a:r>
              <a:rPr lang="en-US" sz="2500" b="1" dirty="0">
                <a:solidFill>
                  <a:schemeClr val="tx2"/>
                </a:solidFill>
              </a:rPr>
              <a:t>Applications Received &amp; Recommended Awards</a:t>
            </a:r>
          </a:p>
        </p:txBody>
      </p:sp>
      <p:graphicFrame>
        <p:nvGraphicFramePr>
          <p:cNvPr id="40" name="Table 39">
            <a:extLst>
              <a:ext uri="{FF2B5EF4-FFF2-40B4-BE49-F238E27FC236}">
                <a16:creationId xmlns:a16="http://schemas.microsoft.com/office/drawing/2014/main" id="{0DC4B9E4-9C5F-4435-9E5F-46986E280535}"/>
              </a:ext>
            </a:extLst>
          </p:cNvPr>
          <p:cNvGraphicFramePr>
            <a:graphicFrameLocks noGrp="1"/>
          </p:cNvGraphicFramePr>
          <p:nvPr>
            <p:extLst>
              <p:ext uri="{D42A27DB-BD31-4B8C-83A1-F6EECF244321}">
                <p14:modId xmlns:p14="http://schemas.microsoft.com/office/powerpoint/2010/main" val="3755535961"/>
              </p:ext>
            </p:extLst>
          </p:nvPr>
        </p:nvGraphicFramePr>
        <p:xfrm>
          <a:off x="160115" y="2171682"/>
          <a:ext cx="8782552" cy="2326238"/>
        </p:xfrm>
        <a:graphic>
          <a:graphicData uri="http://schemas.openxmlformats.org/drawingml/2006/table">
            <a:tbl>
              <a:tblPr firstRow="1" bandRow="1">
                <a:tableStyleId>{9D7B26C5-4107-4FEC-AEDC-1716B250A1EF}</a:tableStyleId>
              </a:tblPr>
              <a:tblGrid>
                <a:gridCol w="1417577">
                  <a:extLst>
                    <a:ext uri="{9D8B030D-6E8A-4147-A177-3AD203B41FA5}">
                      <a16:colId xmlns:a16="http://schemas.microsoft.com/office/drawing/2014/main" val="2346649935"/>
                    </a:ext>
                  </a:extLst>
                </a:gridCol>
                <a:gridCol w="1472995">
                  <a:extLst>
                    <a:ext uri="{9D8B030D-6E8A-4147-A177-3AD203B41FA5}">
                      <a16:colId xmlns:a16="http://schemas.microsoft.com/office/drawing/2014/main" val="736485009"/>
                    </a:ext>
                  </a:extLst>
                </a:gridCol>
                <a:gridCol w="1305289">
                  <a:extLst>
                    <a:ext uri="{9D8B030D-6E8A-4147-A177-3AD203B41FA5}">
                      <a16:colId xmlns:a16="http://schemas.microsoft.com/office/drawing/2014/main" val="321046396"/>
                    </a:ext>
                  </a:extLst>
                </a:gridCol>
                <a:gridCol w="1224136">
                  <a:extLst>
                    <a:ext uri="{9D8B030D-6E8A-4147-A177-3AD203B41FA5}">
                      <a16:colId xmlns:a16="http://schemas.microsoft.com/office/drawing/2014/main" val="718421099"/>
                    </a:ext>
                  </a:extLst>
                </a:gridCol>
                <a:gridCol w="1728192">
                  <a:extLst>
                    <a:ext uri="{9D8B030D-6E8A-4147-A177-3AD203B41FA5}">
                      <a16:colId xmlns:a16="http://schemas.microsoft.com/office/drawing/2014/main" val="2695416265"/>
                    </a:ext>
                  </a:extLst>
                </a:gridCol>
                <a:gridCol w="1634363">
                  <a:extLst>
                    <a:ext uri="{9D8B030D-6E8A-4147-A177-3AD203B41FA5}">
                      <a16:colId xmlns:a16="http://schemas.microsoft.com/office/drawing/2014/main" val="1928966016"/>
                    </a:ext>
                  </a:extLst>
                </a:gridCol>
              </a:tblGrid>
              <a:tr h="7376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hlinkClick r:id="rId4" action="ppaction://hlinksldjump"/>
                        </a:rPr>
                        <a:t>Ottumwa/ BJRY Rail Port Relocation Study</a:t>
                      </a:r>
                      <a:endParaRPr lang="en-US" sz="1400" dirty="0">
                        <a:solidFill>
                          <a:schemeClr val="tx2"/>
                        </a:solidFill>
                        <a:latin typeface="PT Sans" panose="020B0503020203020204" pitchFamily="34" charset="0"/>
                      </a:endParaRP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City of Ottumwa</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3">
                              <a:lumMod val="75000"/>
                            </a:schemeClr>
                          </a:solidFill>
                          <a:latin typeface="PT Sans" panose="020B0503020203020204" pitchFamily="34" charset="0"/>
                        </a:rPr>
                        <a:t>NA</a:t>
                      </a:r>
                    </a:p>
                    <a:p>
                      <a:pPr algn="ctr"/>
                      <a:r>
                        <a:rPr lang="en-US" sz="1400" b="1" dirty="0">
                          <a:solidFill>
                            <a:schemeClr val="accent3">
                              <a:lumMod val="75000"/>
                            </a:schemeClr>
                          </a:solidFill>
                          <a:latin typeface="PT Sans" panose="020B0503020203020204" pitchFamily="34" charset="0"/>
                        </a:rPr>
                        <a:t>(planning grant)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$100,000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$80,000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 (80%)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$80,000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 (40%)</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r h="11679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hlinkClick r:id="rId5" action="ppaction://hlinksldjump"/>
                        </a:rPr>
                        <a:t>Sioux City 27 Flags Study</a:t>
                      </a:r>
                      <a:endParaRPr lang="en-US" sz="1400" b="1" dirty="0">
                        <a:solidFill>
                          <a:schemeClr val="tx2"/>
                        </a:solidFill>
                        <a:latin typeface="PT Sans" panose="020B0503020203020204" pitchFamily="34" charset="0"/>
                      </a:endParaRPr>
                    </a:p>
                    <a:p>
                      <a:pPr algn="l"/>
                      <a:endParaRPr lang="en-US" sz="1400" dirty="0">
                        <a:latin typeface="PT Sans" panose="020B0503020203020204" pitchFamily="34" charset="0"/>
                      </a:endParaRP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PT Sans" panose="020B0503020203020204" pitchFamily="34" charset="0"/>
                        </a:rPr>
                        <a:t>City of Sioux City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solidFill>
                            <a:schemeClr val="accent3">
                              <a:lumMod val="75000"/>
                            </a:schemeClr>
                          </a:solidFill>
                          <a:latin typeface="PT Sans" panose="020B0503020203020204" pitchFamily="34" charset="0"/>
                        </a:rPr>
                        <a:t>NA</a:t>
                      </a:r>
                    </a:p>
                    <a:p>
                      <a:pPr algn="ctr"/>
                      <a:r>
                        <a:rPr lang="en-US" sz="1400" b="1" dirty="0">
                          <a:solidFill>
                            <a:schemeClr val="accent3">
                              <a:lumMod val="75000"/>
                            </a:schemeClr>
                          </a:solidFill>
                          <a:latin typeface="PT Sans" panose="020B0503020203020204" pitchFamily="34" charset="0"/>
                        </a:rPr>
                        <a:t>(planning grant)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34495E"/>
                          </a:solidFill>
                          <a:latin typeface="PT Sans" panose="020B0503020203020204" pitchFamily="34" charset="0"/>
                          <a:ea typeface="+mn-ea"/>
                          <a:cs typeface="+mn-cs"/>
                        </a:rPr>
                        <a:t>$40,000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2">
                              <a:lumMod val="75000"/>
                            </a:schemeClr>
                          </a:solidFill>
                          <a:latin typeface="PT Sans" panose="020B0503020203020204" pitchFamily="34" charset="0"/>
                          <a:ea typeface="+mn-ea"/>
                          <a:cs typeface="+mn-cs"/>
                        </a:rPr>
                        <a:t>$32,000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2">
                              <a:lumMod val="75000"/>
                            </a:schemeClr>
                          </a:solidFill>
                          <a:latin typeface="PT Sans" panose="020B0503020203020204" pitchFamily="34" charset="0"/>
                          <a:ea typeface="+mn-ea"/>
                          <a:cs typeface="+mn-cs"/>
                        </a:rPr>
                        <a:t>(80%)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717F"/>
                          </a:solidFill>
                          <a:latin typeface="PT Sans" panose="020B0503020203020204" pitchFamily="34" charset="0"/>
                          <a:ea typeface="+mn-ea"/>
                          <a:cs typeface="+mn-cs"/>
                        </a:rPr>
                        <a:t>$32,000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717F"/>
                          </a:solidFill>
                          <a:latin typeface="PT Sans" panose="020B0503020203020204" pitchFamily="34" charset="0"/>
                          <a:ea typeface="+mn-ea"/>
                          <a:cs typeface="+mn-cs"/>
                        </a:rPr>
                        <a:t>(80%)</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6532515"/>
                  </a:ext>
                </a:extLst>
              </a:tr>
            </a:tbl>
          </a:graphicData>
        </a:graphic>
      </p:graphicFrame>
      <p:grpSp>
        <p:nvGrpSpPr>
          <p:cNvPr id="41" name="Group 40">
            <a:extLst>
              <a:ext uri="{FF2B5EF4-FFF2-40B4-BE49-F238E27FC236}">
                <a16:creationId xmlns:a16="http://schemas.microsoft.com/office/drawing/2014/main" id="{E73D3D84-8A0C-4548-8191-65283A100ACA}"/>
              </a:ext>
            </a:extLst>
          </p:cNvPr>
          <p:cNvGrpSpPr/>
          <p:nvPr/>
        </p:nvGrpSpPr>
        <p:grpSpPr>
          <a:xfrm>
            <a:off x="160115" y="1283156"/>
            <a:ext cx="8678363" cy="929242"/>
            <a:chOff x="172363" y="1993127"/>
            <a:chExt cx="8839205" cy="929242"/>
          </a:xfrm>
        </p:grpSpPr>
        <p:grpSp>
          <p:nvGrpSpPr>
            <p:cNvPr id="42" name="Group 41">
              <a:extLst>
                <a:ext uri="{FF2B5EF4-FFF2-40B4-BE49-F238E27FC236}">
                  <a16:creationId xmlns:a16="http://schemas.microsoft.com/office/drawing/2014/main" id="{8B606E1A-6755-4CE3-ADE4-63AF353AF27D}"/>
                </a:ext>
              </a:extLst>
            </p:cNvPr>
            <p:cNvGrpSpPr/>
            <p:nvPr/>
          </p:nvGrpSpPr>
          <p:grpSpPr>
            <a:xfrm>
              <a:off x="172363" y="1993127"/>
              <a:ext cx="8839205" cy="929242"/>
              <a:chOff x="173245" y="2922038"/>
              <a:chExt cx="8839205" cy="929242"/>
            </a:xfrm>
          </p:grpSpPr>
          <p:sp>
            <p:nvSpPr>
              <p:cNvPr id="45" name="Rectangle 44">
                <a:extLst>
                  <a:ext uri="{FF2B5EF4-FFF2-40B4-BE49-F238E27FC236}">
                    <a16:creationId xmlns:a16="http://schemas.microsoft.com/office/drawing/2014/main" id="{EAECB6B8-43CD-4E29-B2B9-8E9FFC30B6C0}"/>
                  </a:ext>
                </a:extLst>
              </p:cNvPr>
              <p:cNvSpPr/>
              <p:nvPr/>
            </p:nvSpPr>
            <p:spPr>
              <a:xfrm>
                <a:off x="7453916" y="2962504"/>
                <a:ext cx="1518602"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663A7C2-2CC7-450F-B897-4DFBE2DAC8F8}"/>
                  </a:ext>
                </a:extLst>
              </p:cNvPr>
              <p:cNvSpPr txBox="1"/>
              <p:nvPr/>
            </p:nvSpPr>
            <p:spPr>
              <a:xfrm>
                <a:off x="7401984" y="2958728"/>
                <a:ext cx="1610466" cy="892552"/>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47" name="Rectangle 46">
                <a:extLst>
                  <a:ext uri="{FF2B5EF4-FFF2-40B4-BE49-F238E27FC236}">
                    <a16:creationId xmlns:a16="http://schemas.microsoft.com/office/drawing/2014/main" id="{EE6B6DD9-3974-4EA7-9DA2-E18883A6A704}"/>
                  </a:ext>
                </a:extLst>
              </p:cNvPr>
              <p:cNvSpPr/>
              <p:nvPr/>
            </p:nvSpPr>
            <p:spPr>
              <a:xfrm>
                <a:off x="173245" y="2962504"/>
                <a:ext cx="1447310"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18AF576-6CE6-4813-ABB5-93B7219FC795}"/>
                  </a:ext>
                </a:extLst>
              </p:cNvPr>
              <p:cNvSpPr txBox="1"/>
              <p:nvPr/>
            </p:nvSpPr>
            <p:spPr>
              <a:xfrm>
                <a:off x="173246" y="3212976"/>
                <a:ext cx="144730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49" name="Rectangle 48">
                <a:extLst>
                  <a:ext uri="{FF2B5EF4-FFF2-40B4-BE49-F238E27FC236}">
                    <a16:creationId xmlns:a16="http://schemas.microsoft.com/office/drawing/2014/main" id="{37154010-751C-4B0C-8C76-9BE96E75AB70}"/>
                  </a:ext>
                </a:extLst>
              </p:cNvPr>
              <p:cNvSpPr/>
              <p:nvPr/>
            </p:nvSpPr>
            <p:spPr>
              <a:xfrm>
                <a:off x="1637545" y="2962504"/>
                <a:ext cx="1443569"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614E0DA6-023C-4CE4-9ADE-332E169A452B}"/>
                  </a:ext>
                </a:extLst>
              </p:cNvPr>
              <p:cNvSpPr/>
              <p:nvPr/>
            </p:nvSpPr>
            <p:spPr>
              <a:xfrm>
                <a:off x="5685655" y="2962833"/>
                <a:ext cx="1768261"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CFA76900-557B-48F5-8F26-62217602126D}"/>
                  </a:ext>
                </a:extLst>
              </p:cNvPr>
              <p:cNvSpPr txBox="1"/>
              <p:nvPr/>
            </p:nvSpPr>
            <p:spPr>
              <a:xfrm>
                <a:off x="5970515" y="2922038"/>
                <a:ext cx="1252728" cy="892552"/>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REQUESTED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a:p>
                <a:pPr algn="ctr"/>
                <a:r>
                  <a:rPr lang="en-US" sz="1300" b="1" dirty="0">
                    <a:solidFill>
                      <a:schemeClr val="bg1"/>
                    </a:solidFill>
                    <a:latin typeface="Century Gothic" panose="020B0502020202020204" pitchFamily="34" charset="0"/>
                  </a:rPr>
                  <a:t>(% of Total Project Cost)</a:t>
                </a:r>
              </a:p>
            </p:txBody>
          </p:sp>
          <p:sp>
            <p:nvSpPr>
              <p:cNvPr id="52" name="Rectangle 51">
                <a:extLst>
                  <a:ext uri="{FF2B5EF4-FFF2-40B4-BE49-F238E27FC236}">
                    <a16:creationId xmlns:a16="http://schemas.microsoft.com/office/drawing/2014/main" id="{60D03A09-73F8-41EA-8329-045B2D43436B}"/>
                  </a:ext>
                </a:extLst>
              </p:cNvPr>
              <p:cNvSpPr/>
              <p:nvPr/>
            </p:nvSpPr>
            <p:spPr>
              <a:xfrm>
                <a:off x="3100697" y="2962504"/>
                <a:ext cx="1332229"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D5810-496F-41F4-A4AF-BF1D1FC7B058}"/>
                  </a:ext>
                </a:extLst>
              </p:cNvPr>
              <p:cNvSpPr txBox="1"/>
              <p:nvPr/>
            </p:nvSpPr>
            <p:spPr>
              <a:xfrm>
                <a:off x="1638843" y="3214927"/>
                <a:ext cx="144356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54" name="TextBox 53">
                <a:extLst>
                  <a:ext uri="{FF2B5EF4-FFF2-40B4-BE49-F238E27FC236}">
                    <a16:creationId xmlns:a16="http://schemas.microsoft.com/office/drawing/2014/main" id="{1D86F087-3B7E-4BD9-B8A7-09CCB8685617}"/>
                  </a:ext>
                </a:extLst>
              </p:cNvPr>
              <p:cNvSpPr txBox="1"/>
              <p:nvPr/>
            </p:nvSpPr>
            <p:spPr>
              <a:xfrm>
                <a:off x="3099401" y="3222120"/>
                <a:ext cx="1473281"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43" name="Rectangle 42">
              <a:extLst>
                <a:ext uri="{FF2B5EF4-FFF2-40B4-BE49-F238E27FC236}">
                  <a16:creationId xmlns:a16="http://schemas.microsoft.com/office/drawing/2014/main" id="{F98B5425-AD17-4F05-84D1-BE208B8F96A4}"/>
                </a:ext>
              </a:extLst>
            </p:cNvPr>
            <p:cNvSpPr/>
            <p:nvPr/>
          </p:nvSpPr>
          <p:spPr>
            <a:xfrm>
              <a:off x="4432044" y="2033593"/>
              <a:ext cx="1252728"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340A6006-DEB6-4BAD-A35C-C792B91712D8}"/>
                </a:ext>
              </a:extLst>
            </p:cNvPr>
            <p:cNvSpPr txBox="1"/>
            <p:nvPr/>
          </p:nvSpPr>
          <p:spPr>
            <a:xfrm>
              <a:off x="4614672" y="2110393"/>
              <a:ext cx="987122" cy="692497"/>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a:t>
              </a:r>
            </a:p>
          </p:txBody>
        </p:sp>
      </p:grpSp>
      <p:graphicFrame>
        <p:nvGraphicFramePr>
          <p:cNvPr id="55" name="Table 54">
            <a:extLst>
              <a:ext uri="{FF2B5EF4-FFF2-40B4-BE49-F238E27FC236}">
                <a16:creationId xmlns:a16="http://schemas.microsoft.com/office/drawing/2014/main" id="{23F944E5-C269-4498-AB11-0C17783735C1}"/>
              </a:ext>
            </a:extLst>
          </p:cNvPr>
          <p:cNvGraphicFramePr>
            <a:graphicFrameLocks noGrp="1"/>
          </p:cNvGraphicFramePr>
          <p:nvPr>
            <p:extLst>
              <p:ext uri="{D42A27DB-BD31-4B8C-83A1-F6EECF244321}">
                <p14:modId xmlns:p14="http://schemas.microsoft.com/office/powerpoint/2010/main" val="1967342340"/>
              </p:ext>
            </p:extLst>
          </p:nvPr>
        </p:nvGraphicFramePr>
        <p:xfrm>
          <a:off x="160115" y="4497920"/>
          <a:ext cx="8782552" cy="1914758"/>
        </p:xfrm>
        <a:graphic>
          <a:graphicData uri="http://schemas.openxmlformats.org/drawingml/2006/table">
            <a:tbl>
              <a:tblPr firstRow="1" bandRow="1">
                <a:tableStyleId>{9D7B26C5-4107-4FEC-AEDC-1716B250A1EF}</a:tableStyleId>
              </a:tblPr>
              <a:tblGrid>
                <a:gridCol w="1417577">
                  <a:extLst>
                    <a:ext uri="{9D8B030D-6E8A-4147-A177-3AD203B41FA5}">
                      <a16:colId xmlns:a16="http://schemas.microsoft.com/office/drawing/2014/main" val="2346649935"/>
                    </a:ext>
                  </a:extLst>
                </a:gridCol>
                <a:gridCol w="1472995">
                  <a:extLst>
                    <a:ext uri="{9D8B030D-6E8A-4147-A177-3AD203B41FA5}">
                      <a16:colId xmlns:a16="http://schemas.microsoft.com/office/drawing/2014/main" val="736485009"/>
                    </a:ext>
                  </a:extLst>
                </a:gridCol>
                <a:gridCol w="1305289">
                  <a:extLst>
                    <a:ext uri="{9D8B030D-6E8A-4147-A177-3AD203B41FA5}">
                      <a16:colId xmlns:a16="http://schemas.microsoft.com/office/drawing/2014/main" val="321046396"/>
                    </a:ext>
                  </a:extLst>
                </a:gridCol>
                <a:gridCol w="1224136">
                  <a:extLst>
                    <a:ext uri="{9D8B030D-6E8A-4147-A177-3AD203B41FA5}">
                      <a16:colId xmlns:a16="http://schemas.microsoft.com/office/drawing/2014/main" val="718421099"/>
                    </a:ext>
                  </a:extLst>
                </a:gridCol>
                <a:gridCol w="1728192">
                  <a:extLst>
                    <a:ext uri="{9D8B030D-6E8A-4147-A177-3AD203B41FA5}">
                      <a16:colId xmlns:a16="http://schemas.microsoft.com/office/drawing/2014/main" val="2695416265"/>
                    </a:ext>
                  </a:extLst>
                </a:gridCol>
                <a:gridCol w="1634363">
                  <a:extLst>
                    <a:ext uri="{9D8B030D-6E8A-4147-A177-3AD203B41FA5}">
                      <a16:colId xmlns:a16="http://schemas.microsoft.com/office/drawing/2014/main" val="1928966016"/>
                    </a:ext>
                  </a:extLst>
                </a:gridCol>
              </a:tblGrid>
              <a:tr h="7376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 b="1" dirty="0">
                        <a:solidFill>
                          <a:schemeClr val="tx2"/>
                        </a:solidFill>
                        <a:latin typeface="PT Sans" panose="020B05030202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PT Sans" panose="020B0503020203020204" pitchFamily="34" charset="0"/>
                          <a:hlinkClick r:id="rId6" action="ppaction://hlinksldjump"/>
                        </a:rPr>
                        <a:t>Trinity Rail</a:t>
                      </a:r>
                      <a:endParaRPr lang="en-US" sz="1400" b="1" dirty="0">
                        <a:solidFill>
                          <a:schemeClr val="tx2"/>
                        </a:solidFill>
                        <a:latin typeface="PT Sans" panose="020B05030202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schemeClr val="tx2"/>
                        </a:solidFill>
                        <a:latin typeface="PT Sans" panose="020B0503020203020204" pitchFamily="34" charset="0"/>
                      </a:endParaRP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Trinity Rail</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36</a:t>
                      </a:r>
                    </a:p>
                    <a:p>
                      <a:pPr algn="ctr"/>
                      <a:r>
                        <a:rPr lang="en-US" sz="1400" dirty="0">
                          <a:solidFill>
                            <a:schemeClr val="accent3">
                              <a:lumMod val="75000"/>
                            </a:schemeClr>
                          </a:solidFill>
                          <a:latin typeface="PT Sans" panose="020B0503020203020204" pitchFamily="34" charset="0"/>
                        </a:rPr>
                        <a:t>(grant only)</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$12,367,611</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$3,000,000 (24.3%)</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$2,130,973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 (17%)</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2587592"/>
                  </a:ext>
                </a:extLst>
              </a:tr>
              <a:tr h="1167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 b="1" dirty="0">
                        <a:solidFill>
                          <a:srgbClr val="871721"/>
                        </a:solidFill>
                        <a:latin typeface="PT Sans" panose="020B0503020203020204" pitchFamily="34" charset="0"/>
                        <a:hlinkClick r:id="rId7" action="ppaction://hlinksldjump"/>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 b="1" dirty="0">
                        <a:solidFill>
                          <a:srgbClr val="871721"/>
                        </a:solidFill>
                        <a:latin typeface="PT Sans" panose="020B0503020203020204" pitchFamily="34" charset="0"/>
                        <a:hlinkClick r:id="rId7" action="ppaction://hlinksldjump"/>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 b="1" dirty="0">
                        <a:solidFill>
                          <a:srgbClr val="871721"/>
                        </a:solidFill>
                        <a:latin typeface="PT Sans" panose="020B0503020203020204" pitchFamily="34" charset="0"/>
                        <a:hlinkClick r:id="rId7" action="ppaction://hlinksldjump"/>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00" b="1" dirty="0">
                        <a:solidFill>
                          <a:srgbClr val="871721"/>
                        </a:solidFill>
                        <a:latin typeface="PT Sans" panose="020B0503020203020204" pitchFamily="34" charset="0"/>
                        <a:hlinkClick r:id="rId7" action="ppaction://hlinksldjump"/>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rgbClr val="871721"/>
                          </a:solidFill>
                          <a:latin typeface="PT Sans" panose="020B0503020203020204" pitchFamily="34" charset="0"/>
                          <a:hlinkClick r:id="rId7" action="ppaction://hlinksldjump"/>
                        </a:rPr>
                        <a:t>Agri Trading</a:t>
                      </a:r>
                      <a:endParaRPr lang="en-US" sz="1400" b="1" dirty="0">
                        <a:solidFill>
                          <a:srgbClr val="871721"/>
                        </a:solidFill>
                        <a:latin typeface="PT Sans" panose="020B0503020203020204" pitchFamily="34" charset="0"/>
                      </a:endParaRPr>
                    </a:p>
                    <a:p>
                      <a:pPr algn="l"/>
                      <a:endParaRPr lang="en-US" sz="1400" dirty="0">
                        <a:latin typeface="PT Sans" panose="020B0503020203020204" pitchFamily="34" charset="0"/>
                      </a:endParaRPr>
                    </a:p>
                  </a:txBody>
                  <a:tcPr anchor="ctr">
                    <a:lnL>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latin typeface="PT Sans" panose="020B0503020203020204" pitchFamily="34" charset="0"/>
                        </a:rPr>
                        <a:t>Agri Trading</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kern="1200" dirty="0">
                          <a:solidFill>
                            <a:schemeClr val="accent3">
                              <a:lumMod val="75000"/>
                            </a:schemeClr>
                          </a:solidFill>
                          <a:latin typeface="PT Sans" panose="020B0503020203020204" pitchFamily="34" charset="0"/>
                          <a:ea typeface="+mn-ea"/>
                          <a:cs typeface="+mn-cs"/>
                        </a:rPr>
                        <a:t>29.2</a:t>
                      </a:r>
                    </a:p>
                    <a:p>
                      <a:pPr algn="ctr"/>
                      <a:r>
                        <a:rPr lang="en-US" sz="1400" b="1" kern="1200" dirty="0">
                          <a:solidFill>
                            <a:schemeClr val="accent3">
                              <a:lumMod val="75000"/>
                            </a:schemeClr>
                          </a:solidFill>
                          <a:latin typeface="PT Sans" panose="020B0503020203020204" pitchFamily="34" charset="0"/>
                          <a:ea typeface="+mn-ea"/>
                          <a:cs typeface="+mn-cs"/>
                        </a:rPr>
                        <a:t>(grant and loan)</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34495E"/>
                          </a:solidFill>
                          <a:latin typeface="PT Sans" panose="020B0503020203020204" pitchFamily="34" charset="0"/>
                          <a:ea typeface="+mn-ea"/>
                          <a:cs typeface="+mn-cs"/>
                        </a:rPr>
                        <a:t>$2,071,284</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2">
                              <a:lumMod val="75000"/>
                            </a:schemeClr>
                          </a:solidFill>
                          <a:latin typeface="PT Sans" panose="020B0503020203020204" pitchFamily="34" charset="0"/>
                          <a:ea typeface="+mn-ea"/>
                          <a:cs typeface="+mn-cs"/>
                        </a:rPr>
                        <a:t>Grant: $360,000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2">
                              <a:lumMod val="75000"/>
                            </a:schemeClr>
                          </a:solidFill>
                          <a:latin typeface="PT Sans" panose="020B0503020203020204" pitchFamily="34" charset="0"/>
                          <a:ea typeface="+mn-ea"/>
                          <a:cs typeface="+mn-cs"/>
                        </a:rPr>
                        <a:t>Loan: $1,297,027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accent2">
                              <a:lumMod val="75000"/>
                            </a:schemeClr>
                          </a:solidFill>
                          <a:latin typeface="PT Sans" panose="020B0503020203020204" pitchFamily="34" charset="0"/>
                          <a:ea typeface="+mn-ea"/>
                          <a:cs typeface="+mn-cs"/>
                        </a:rPr>
                        <a:t>(80%)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717F"/>
                          </a:solidFill>
                          <a:latin typeface="PT Sans" panose="020B0503020203020204" pitchFamily="34" charset="0"/>
                          <a:ea typeface="+mn-ea"/>
                          <a:cs typeface="+mn-cs"/>
                        </a:rPr>
                        <a:t>Grant: $360,000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717F"/>
                          </a:solidFill>
                          <a:latin typeface="PT Sans" panose="020B0503020203020204" pitchFamily="34" charset="0"/>
                          <a:ea typeface="+mn-ea"/>
                          <a:cs typeface="+mn-cs"/>
                        </a:rPr>
                        <a:t>Loan: $1,297,027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rgbClr val="00717F"/>
                          </a:solidFill>
                          <a:latin typeface="PT Sans" panose="020B0503020203020204" pitchFamily="34" charset="0"/>
                          <a:ea typeface="+mn-ea"/>
                          <a:cs typeface="+mn-cs"/>
                        </a:rPr>
                        <a:t>(80%)</a:t>
                      </a:r>
                    </a:p>
                  </a:txBody>
                  <a:tcPr anchor="ctr">
                    <a:lnL w="12700" cap="flat" cmpd="sng" algn="ctr">
                      <a:solidFill>
                        <a:schemeClr val="bg2"/>
                      </a:solidFill>
                      <a:prstDash val="solid"/>
                      <a:round/>
                      <a:headEnd type="none" w="med" len="med"/>
                      <a:tailEnd type="none" w="med" len="med"/>
                    </a:lnL>
                    <a:lnR>
                      <a:noFill/>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6532515"/>
                  </a:ext>
                </a:extLst>
              </a:tr>
            </a:tbl>
          </a:graphicData>
        </a:graphic>
      </p:graphicFrame>
      <p:sp>
        <p:nvSpPr>
          <p:cNvPr id="6" name="Rectangle 5">
            <a:extLst>
              <a:ext uri="{FF2B5EF4-FFF2-40B4-BE49-F238E27FC236}">
                <a16:creationId xmlns:a16="http://schemas.microsoft.com/office/drawing/2014/main" id="{3941FE39-9F95-460D-B5C6-A01CAE6E628B}"/>
              </a:ext>
            </a:extLst>
          </p:cNvPr>
          <p:cNvSpPr/>
          <p:nvPr/>
        </p:nvSpPr>
        <p:spPr>
          <a:xfrm>
            <a:off x="40541" y="6481330"/>
            <a:ext cx="6732240" cy="307777"/>
          </a:xfrm>
          <a:prstGeom prst="rect">
            <a:avLst/>
          </a:prstGeom>
        </p:spPr>
        <p:txBody>
          <a:bodyPr wrap="square">
            <a:spAutoFit/>
          </a:bodyPr>
          <a:lstStyle/>
          <a:p>
            <a:r>
              <a:rPr lang="en-US" sz="1400" b="1" dirty="0">
                <a:hlinkClick r:id="rId8" action="ppaction://hlinksldjump"/>
              </a:rPr>
              <a:t>Jump to applications not recommended for funding</a:t>
            </a:r>
            <a:endParaRPr lang="en-US" sz="1400" b="1" dirty="0"/>
          </a:p>
        </p:txBody>
      </p:sp>
    </p:spTree>
    <p:extLst>
      <p:ext uri="{BB962C8B-B14F-4D97-AF65-F5344CB8AC3E}">
        <p14:creationId xmlns:p14="http://schemas.microsoft.com/office/powerpoint/2010/main" val="140796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 y="668017"/>
            <a:ext cx="8964486" cy="965523"/>
          </a:xfrm>
        </p:spPr>
        <p:txBody>
          <a:bodyPr>
            <a:noAutofit/>
          </a:bodyPr>
          <a:lstStyle/>
          <a:p>
            <a:r>
              <a:rPr lang="en-US" sz="2700" b="1" dirty="0">
                <a:solidFill>
                  <a:schemeClr val="tx2"/>
                </a:solidFill>
              </a:rPr>
              <a:t>Map of Applications Received</a:t>
            </a:r>
          </a:p>
        </p:txBody>
      </p:sp>
      <p:pic>
        <p:nvPicPr>
          <p:cNvPr id="4" name="Picture 3">
            <a:extLst>
              <a:ext uri="{FF2B5EF4-FFF2-40B4-BE49-F238E27FC236}">
                <a16:creationId xmlns:a16="http://schemas.microsoft.com/office/drawing/2014/main" id="{8BF588C8-87D6-4249-B623-E554E281D5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129" y="1616454"/>
            <a:ext cx="7471742" cy="5093965"/>
          </a:xfrm>
          <a:prstGeom prst="rect">
            <a:avLst/>
          </a:prstGeom>
        </p:spPr>
      </p:pic>
      <p:sp>
        <p:nvSpPr>
          <p:cNvPr id="5" name="Oval 4">
            <a:extLst>
              <a:ext uri="{FF2B5EF4-FFF2-40B4-BE49-F238E27FC236}">
                <a16:creationId xmlns:a16="http://schemas.microsoft.com/office/drawing/2014/main" id="{6B64F1E3-08E2-49E3-84AD-A58F4E3BE01C}"/>
              </a:ext>
            </a:extLst>
          </p:cNvPr>
          <p:cNvSpPr/>
          <p:nvPr/>
        </p:nvSpPr>
        <p:spPr>
          <a:xfrm>
            <a:off x="6732240" y="2780928"/>
            <a:ext cx="155079" cy="160824"/>
          </a:xfrm>
          <a:prstGeom prst="ellipse">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6" name="Oval 5">
            <a:extLst>
              <a:ext uri="{FF2B5EF4-FFF2-40B4-BE49-F238E27FC236}">
                <a16:creationId xmlns:a16="http://schemas.microsoft.com/office/drawing/2014/main" id="{780E9EC5-C851-4CAB-B166-8ABC3FED958B}"/>
              </a:ext>
            </a:extLst>
          </p:cNvPr>
          <p:cNvSpPr/>
          <p:nvPr/>
        </p:nvSpPr>
        <p:spPr>
          <a:xfrm>
            <a:off x="1641984" y="3463005"/>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7" name="Oval 6">
            <a:extLst>
              <a:ext uri="{FF2B5EF4-FFF2-40B4-BE49-F238E27FC236}">
                <a16:creationId xmlns:a16="http://schemas.microsoft.com/office/drawing/2014/main" id="{BA31AE52-1A71-4ACA-B6F6-76D6DAE93EAD}"/>
              </a:ext>
            </a:extLst>
          </p:cNvPr>
          <p:cNvSpPr/>
          <p:nvPr/>
        </p:nvSpPr>
        <p:spPr>
          <a:xfrm>
            <a:off x="1403648" y="3463005"/>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8" name="Oval 7">
            <a:extLst>
              <a:ext uri="{FF2B5EF4-FFF2-40B4-BE49-F238E27FC236}">
                <a16:creationId xmlns:a16="http://schemas.microsoft.com/office/drawing/2014/main" id="{C7045028-8BC2-4CA0-A25D-DE10A1F9E4DB}"/>
              </a:ext>
            </a:extLst>
          </p:cNvPr>
          <p:cNvSpPr/>
          <p:nvPr/>
        </p:nvSpPr>
        <p:spPr>
          <a:xfrm>
            <a:off x="5580112" y="5517232"/>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9" name="Oval 8">
            <a:extLst>
              <a:ext uri="{FF2B5EF4-FFF2-40B4-BE49-F238E27FC236}">
                <a16:creationId xmlns:a16="http://schemas.microsoft.com/office/drawing/2014/main" id="{18F7D38C-15AD-400E-B201-02A3437F8B43}"/>
              </a:ext>
            </a:extLst>
          </p:cNvPr>
          <p:cNvSpPr/>
          <p:nvPr/>
        </p:nvSpPr>
        <p:spPr>
          <a:xfrm>
            <a:off x="5076056" y="2996952"/>
            <a:ext cx="155079" cy="160824"/>
          </a:xfrm>
          <a:prstGeom prst="ellipse">
            <a:avLst/>
          </a:prstGeom>
          <a:solidFill>
            <a:srgbClr val="871721">
              <a:alpha val="90000"/>
            </a:srgbClr>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
        <p:nvSpPr>
          <p:cNvPr id="10" name="Oval 9">
            <a:extLst>
              <a:ext uri="{FF2B5EF4-FFF2-40B4-BE49-F238E27FC236}">
                <a16:creationId xmlns:a16="http://schemas.microsoft.com/office/drawing/2014/main" id="{B76892DA-E125-4073-A54B-56DC6A6712B8}"/>
              </a:ext>
            </a:extLst>
          </p:cNvPr>
          <p:cNvSpPr/>
          <p:nvPr/>
        </p:nvSpPr>
        <p:spPr>
          <a:xfrm>
            <a:off x="3563888" y="3466055"/>
            <a:ext cx="155079" cy="160824"/>
          </a:xfrm>
          <a:prstGeom prst="ellipse">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71721"/>
              </a:solidFill>
            </a:endParaRPr>
          </a:p>
        </p:txBody>
      </p:sp>
    </p:spTree>
    <p:extLst>
      <p:ext uri="{BB962C8B-B14F-4D97-AF65-F5344CB8AC3E}">
        <p14:creationId xmlns:p14="http://schemas.microsoft.com/office/powerpoint/2010/main" val="3288910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330624" y="5504792"/>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Laura Hutzell, Office of Rail Transportation</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Laura.Hutzell@iowadot.us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515-239-1066</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cs typeface="Arial" pitchFamily="34" charset="0"/>
              </a:rPr>
              <a:t>Ottumwa BJRY </a:t>
            </a:r>
            <a:r>
              <a:rPr lang="en-US" sz="1800" b="1" dirty="0" err="1">
                <a:latin typeface="PT Sans" panose="020B0503020203020204"/>
                <a:cs typeface="Arial" pitchFamily="34" charset="0"/>
              </a:rPr>
              <a:t>Railport</a:t>
            </a:r>
            <a:r>
              <a:rPr lang="en-US" sz="1800" b="1" dirty="0">
                <a:latin typeface="PT Sans" panose="020B0503020203020204"/>
                <a:cs typeface="Arial" pitchFamily="34" charset="0"/>
              </a:rPr>
              <a:t> Relocation Study</a:t>
            </a:r>
          </a:p>
          <a:p>
            <a:pPr marL="0" indent="0">
              <a:buNone/>
            </a:pPr>
            <a:endParaRPr lang="en-US" sz="2400" b="1" dirty="0">
              <a:latin typeface="PT Sans" panose="020B0503020203020204"/>
              <a:cs typeface="Arial" pitchFamily="34" charset="0"/>
            </a:endParaRPr>
          </a:p>
          <a:p>
            <a:pPr marL="0" indent="0">
              <a:buNone/>
            </a:pPr>
            <a:r>
              <a:rPr lang="en-US" sz="1800" dirty="0">
                <a:latin typeface="PT Sans" panose="020B0503020203020204"/>
              </a:rPr>
              <a:t>The proposed study seeks to determine the feasibility and potential costs associated with relocating- and potentially expanding the facility to a location within the existing South Iowa Avenue industrial corridor.</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$100,000</a:t>
            </a:r>
          </a:p>
          <a:p>
            <a:pPr marL="0" indent="0">
              <a:spcBef>
                <a:spcPts val="0"/>
              </a:spcBef>
              <a:buClr>
                <a:schemeClr val="tx1"/>
              </a:buClr>
              <a:buNone/>
              <a:defRPr/>
            </a:pPr>
            <a:r>
              <a:rPr lang="en-US" sz="1800" dirty="0">
                <a:latin typeface="PT Sans" panose="020B0503020203020204"/>
                <a:cs typeface="Arial" pitchFamily="34" charset="0"/>
              </a:rPr>
              <a:t>Requested:   $80,000</a:t>
            </a:r>
          </a:p>
          <a:p>
            <a:pPr marL="0" indent="0">
              <a:spcBef>
                <a:spcPts val="0"/>
              </a:spcBef>
              <a:buClr>
                <a:schemeClr val="tx1"/>
              </a:buClr>
              <a:buNone/>
              <a:defRPr/>
            </a:pPr>
            <a:r>
              <a:rPr lang="en-US" sz="1800" dirty="0">
                <a:latin typeface="PT Sans" panose="020B0503020203020204"/>
                <a:cs typeface="Arial" pitchFamily="34" charset="0"/>
              </a:rPr>
              <a:t>(80%)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527E2041-2701-4B04-9BD1-309743F583BA}"/>
              </a:ext>
            </a:extLst>
          </p:cNvPr>
          <p:cNvSpPr txBox="1"/>
          <p:nvPr/>
        </p:nvSpPr>
        <p:spPr>
          <a:xfrm>
            <a:off x="222226" y="6088107"/>
            <a:ext cx="3188421"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Recommendation Summary</a:t>
            </a:r>
            <a:endParaRPr lang="en-US" sz="1200" b="1" dirty="0">
              <a:latin typeface="PT Sans" panose="020B0503020203020204"/>
            </a:endParaRPr>
          </a:p>
        </p:txBody>
      </p:sp>
      <p:pic>
        <p:nvPicPr>
          <p:cNvPr id="2" name="Picture 1">
            <a:extLst>
              <a:ext uri="{FF2B5EF4-FFF2-40B4-BE49-F238E27FC236}">
                <a16:creationId xmlns:a16="http://schemas.microsoft.com/office/drawing/2014/main" id="{2185BE8B-4B9D-43FB-B01A-48FEEBB6DD86}"/>
              </a:ext>
            </a:extLst>
          </p:cNvPr>
          <p:cNvPicPr>
            <a:picLocks noChangeAspect="1"/>
          </p:cNvPicPr>
          <p:nvPr/>
        </p:nvPicPr>
        <p:blipFill rotWithShape="1">
          <a:blip r:embed="rId4"/>
          <a:srcRect l="6300" t="15270" r="17314" b="6224"/>
          <a:stretch/>
        </p:blipFill>
        <p:spPr>
          <a:xfrm>
            <a:off x="3131840" y="2810236"/>
            <a:ext cx="5872285" cy="3269107"/>
          </a:xfrm>
          <a:prstGeom prst="rect">
            <a:avLst/>
          </a:prstGeom>
        </p:spPr>
      </p:pic>
    </p:spTree>
    <p:extLst>
      <p:ext uri="{BB962C8B-B14F-4D97-AF65-F5344CB8AC3E}">
        <p14:creationId xmlns:p14="http://schemas.microsoft.com/office/powerpoint/2010/main" val="1238207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FEE6ED-4422-4889-9816-DB9F4C69186D}"/>
              </a:ext>
            </a:extLst>
          </p:cNvPr>
          <p:cNvSpPr txBox="1">
            <a:spLocks/>
          </p:cNvSpPr>
          <p:nvPr/>
        </p:nvSpPr>
        <p:spPr>
          <a:xfrm>
            <a:off x="473245" y="312412"/>
            <a:ext cx="8197510" cy="5013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Sioux City 27 Flags Study</a:t>
            </a:r>
            <a:endParaRPr lang="en-US" sz="1800" b="1" dirty="0">
              <a:latin typeface="PT Sans" panose="020B0503020203020204"/>
              <a:cs typeface="Arial" pitchFamily="34" charset="0"/>
            </a:endParaRPr>
          </a:p>
          <a:p>
            <a:pPr marL="0" indent="0">
              <a:spcBef>
                <a:spcPts val="0"/>
              </a:spcBef>
              <a:buClr>
                <a:schemeClr val="tx1"/>
              </a:buClr>
              <a:buNone/>
              <a:defRPr/>
            </a:pPr>
            <a:endParaRPr lang="en-US" sz="2400" b="1"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rPr>
              <a:t>Purpose of this study is to plan for the future of rail service in the Southbridge Business Park, which includes land currently owned by the City.  The chosen consultant will be tasked with developing a layout for industry spurs as well as determining options for the future direction of the rail yard expansion and property acquisitions for additional rail served site.  </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$40,000</a:t>
            </a:r>
          </a:p>
          <a:p>
            <a:pPr marL="0" indent="0">
              <a:spcBef>
                <a:spcPts val="0"/>
              </a:spcBef>
              <a:buClr>
                <a:schemeClr val="tx1"/>
              </a:buClr>
              <a:buNone/>
              <a:defRPr/>
            </a:pPr>
            <a:r>
              <a:rPr lang="en-US" sz="1800" dirty="0">
                <a:latin typeface="PT Sans" panose="020B0503020203020204"/>
                <a:cs typeface="Arial" pitchFamily="34" charset="0"/>
              </a:rPr>
              <a:t>Requested:   $32,000 (80%)</a:t>
            </a:r>
          </a:p>
          <a:p>
            <a:pPr marL="0" indent="0">
              <a:spcBef>
                <a:spcPts val="0"/>
              </a:spcBef>
              <a:buClr>
                <a:schemeClr val="tx1"/>
              </a:buClr>
              <a:buNone/>
              <a:defRPr/>
            </a:pPr>
            <a:endParaRPr lang="en-US" sz="2400" dirty="0">
              <a:latin typeface="PT Sans" panose="020B0503020203020204"/>
              <a:cs typeface="Arial" pitchFamily="34" charset="0"/>
            </a:endParaRPr>
          </a:p>
        </p:txBody>
      </p:sp>
      <p:sp>
        <p:nvSpPr>
          <p:cNvPr id="7" name="TextBox 6">
            <a:hlinkClick r:id="rId3" action="ppaction://hlinksldjump"/>
            <a:extLst>
              <a:ext uri="{FF2B5EF4-FFF2-40B4-BE49-F238E27FC236}">
                <a16:creationId xmlns:a16="http://schemas.microsoft.com/office/drawing/2014/main" id="{B6360B58-4B21-464D-8C4D-F1CC04C6F1FE}"/>
              </a:ext>
            </a:extLst>
          </p:cNvPr>
          <p:cNvSpPr txBox="1"/>
          <p:nvPr/>
        </p:nvSpPr>
        <p:spPr>
          <a:xfrm>
            <a:off x="473245" y="5947339"/>
            <a:ext cx="4712392" cy="276999"/>
          </a:xfrm>
          <a:prstGeom prst="rect">
            <a:avLst/>
          </a:prstGeom>
          <a:noFill/>
        </p:spPr>
        <p:txBody>
          <a:bodyPr wrap="square" rtlCol="0">
            <a:spAutoFit/>
          </a:bodyPr>
          <a:lstStyle/>
          <a:p>
            <a:r>
              <a:rPr lang="en-US" sz="1200" b="1" dirty="0">
                <a:latin typeface="PT Sans" panose="020B0503020203020204"/>
                <a:hlinkClick r:id="rId3" action="ppaction://hlinksldjump"/>
              </a:rPr>
              <a:t>Return to Recommendation Summary</a:t>
            </a:r>
            <a:endParaRPr lang="en-US" sz="1200" b="1" dirty="0">
              <a:latin typeface="PT Sans" panose="020B0503020203020204"/>
            </a:endParaRPr>
          </a:p>
        </p:txBody>
      </p:sp>
      <p:pic>
        <p:nvPicPr>
          <p:cNvPr id="3" name="Picture 2">
            <a:extLst>
              <a:ext uri="{FF2B5EF4-FFF2-40B4-BE49-F238E27FC236}">
                <a16:creationId xmlns:a16="http://schemas.microsoft.com/office/drawing/2014/main" id="{D03CD488-F96F-4D4E-86D4-A3D16512E50B}"/>
              </a:ext>
            </a:extLst>
          </p:cNvPr>
          <p:cNvPicPr>
            <a:picLocks noChangeAspect="1"/>
          </p:cNvPicPr>
          <p:nvPr/>
        </p:nvPicPr>
        <p:blipFill rotWithShape="1">
          <a:blip r:embed="rId4"/>
          <a:srcRect l="18112" t="23209" r="29126" b="8461"/>
          <a:stretch/>
        </p:blipFill>
        <p:spPr>
          <a:xfrm>
            <a:off x="3563888" y="2708920"/>
            <a:ext cx="5282488" cy="3705626"/>
          </a:xfrm>
          <a:prstGeom prst="rect">
            <a:avLst/>
          </a:prstGeom>
        </p:spPr>
      </p:pic>
    </p:spTree>
    <p:extLst>
      <p:ext uri="{BB962C8B-B14F-4D97-AF65-F5344CB8AC3E}">
        <p14:creationId xmlns:p14="http://schemas.microsoft.com/office/powerpoint/2010/main" val="18764191"/>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16507</TotalTime>
  <Words>1239</Words>
  <Application>Microsoft Office PowerPoint</Application>
  <PresentationFormat>On-screen Show (4:3)</PresentationFormat>
  <Paragraphs>209</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PT Sans</vt:lpstr>
      <vt:lpstr>Office Theme</vt:lpstr>
      <vt:lpstr>PowerPoint Presentation</vt:lpstr>
      <vt:lpstr>Railroad Revolving Loan and Grant Program</vt:lpstr>
      <vt:lpstr>Available Funding and Application Summary</vt:lpstr>
      <vt:lpstr>Project Evaluation Criteria</vt:lpstr>
      <vt:lpstr>Applications Received &amp; Recommended Awards</vt:lpstr>
      <vt:lpstr>Map of Applications Received</vt:lpstr>
      <vt:lpstr>PowerPoint Presentation</vt:lpstr>
      <vt:lpstr>PowerPoint Presentation</vt:lpstr>
      <vt:lpstr>PowerPoint Presentation</vt:lpstr>
      <vt:lpstr>PowerPoint Presentation</vt:lpstr>
      <vt:lpstr>PowerPoint Presentation</vt:lpstr>
      <vt:lpstr>List of Applications Not Recommended for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Hutzell, Laura</cp:lastModifiedBy>
  <cp:revision>174</cp:revision>
  <cp:lastPrinted>2018-09-11T13:13:57Z</cp:lastPrinted>
  <dcterms:created xsi:type="dcterms:W3CDTF">2014-05-10T08:44:16Z</dcterms:created>
  <dcterms:modified xsi:type="dcterms:W3CDTF">2019-09-04T12:35:40Z</dcterms:modified>
</cp:coreProperties>
</file>