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32" r:id="rId3"/>
    <p:sldId id="333" r:id="rId4"/>
    <p:sldId id="334" r:id="rId5"/>
    <p:sldId id="341" r:id="rId6"/>
    <p:sldId id="342" r:id="rId7"/>
    <p:sldId id="343" r:id="rId8"/>
    <p:sldId id="345" r:id="rId9"/>
    <p:sldId id="336" r:id="rId10"/>
    <p:sldId id="287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86D"/>
    <a:srgbClr val="00717F"/>
    <a:srgbClr val="B55813"/>
    <a:srgbClr val="B1B3B3"/>
    <a:srgbClr val="53565A"/>
    <a:srgbClr val="871721"/>
    <a:srgbClr val="FF9966"/>
    <a:srgbClr val="FF0066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550" autoAdjust="0"/>
  </p:normalViewPr>
  <p:slideViewPr>
    <p:cSldViewPr>
      <p:cViewPr varScale="1">
        <p:scale>
          <a:sx n="104" d="100"/>
          <a:sy n="104" d="100"/>
        </p:scale>
        <p:origin x="18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1356783919597999"/>
          <c:y val="0.21428571428571427"/>
          <c:w val="0.40577889447236182"/>
          <c:h val="0.720982142857142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3C2-4B7C-80CD-54F2D399753D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3C2-4B7C-80CD-54F2D399753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3C2-4B7C-80CD-54F2D399753D}"/>
              </c:ext>
            </c:extLst>
          </c:dPt>
          <c:dPt>
            <c:idx val="3"/>
            <c:bubble3D val="0"/>
            <c:spPr>
              <a:solidFill>
                <a:srgbClr val="87172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3C2-4B7C-80CD-54F2D399753D}"/>
              </c:ext>
            </c:extLst>
          </c:dPt>
          <c:dLbls>
            <c:dLbl>
              <c:idx val="0"/>
              <c:layout>
                <c:manualLayout>
                  <c:x val="-0.19665081600315773"/>
                  <c:y val="-1.2141218457397346E-2"/>
                </c:manualLayout>
              </c:layout>
              <c:tx>
                <c:rich>
                  <a:bodyPr/>
                  <a:lstStyle/>
                  <a:p>
                    <a:r>
                      <a:rPr lang="en-US" sz="1300" baseline="0" dirty="0">
                        <a:solidFill>
                          <a:schemeClr val="bg1"/>
                        </a:solidFill>
                      </a:rPr>
                      <a:t>2,417 Crossbuck 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2-4B7C-80CD-54F2D399753D}"/>
                </c:ext>
              </c:extLst>
            </c:dLbl>
            <c:dLbl>
              <c:idx val="1"/>
              <c:layout>
                <c:manualLayout>
                  <c:x val="8.8836763895667498E-2"/>
                  <c:y val="-0.16660739206699268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718
Flashing
Lights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C2-4B7C-80CD-54F2D399753D}"/>
                </c:ext>
              </c:extLst>
            </c:dLbl>
            <c:dLbl>
              <c:idx val="2"/>
              <c:layout>
                <c:manualLayout>
                  <c:x val="0.20327722918825197"/>
                  <c:y val="1.3749556195366132E-3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1,144 Gates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2-4B7C-80CD-54F2D399753D}"/>
                </c:ext>
              </c:extLst>
            </c:dLbl>
            <c:dLbl>
              <c:idx val="3"/>
              <c:layout>
                <c:manualLayout>
                  <c:x val="0.10653761007367768"/>
                  <c:y val="0.1250410468487877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783
Separations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C2-4B7C-80CD-54F2D399753D}"/>
                </c:ext>
              </c:extLst>
            </c:dLbl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2543</c:v>
                </c:pt>
                <c:pt idx="1">
                  <c:v>787</c:v>
                </c:pt>
                <c:pt idx="2">
                  <c:v>1065</c:v>
                </c:pt>
                <c:pt idx="3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C2-4B7C-80CD-54F2D39975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3C2-4B7C-80CD-54F2D399753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13C2-4B7C-80CD-54F2D399753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3C2-4B7C-80CD-54F2D399753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3C2-4B7C-80CD-54F2D399753D}"/>
              </c:ext>
            </c:extLst>
          </c:dPt>
          <c:dLbls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7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0-13C2-4B7C-80CD-54F2D3997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24999999999999"/>
          <c:y val="0.21076233183856502"/>
          <c:w val="0.40625"/>
          <c:h val="0.7286995515695067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B5C-4BDD-8C24-7C2F11CC37B6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B5C-4BDD-8C24-7C2F11CC37B6}"/>
              </c:ext>
            </c:extLst>
          </c:dPt>
          <c:dPt>
            <c:idx val="2"/>
            <c:bubble3D val="0"/>
            <c:spPr>
              <a:solidFill>
                <a:srgbClr val="87172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B5C-4BDD-8C24-7C2F11CC37B6}"/>
              </c:ext>
            </c:extLst>
          </c:dPt>
          <c:dLbls>
            <c:dLbl>
              <c:idx val="0"/>
              <c:layout>
                <c:manualLayout>
                  <c:x val="-0.20394876573165857"/>
                  <c:y val="8.368552142854988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City 45%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5C-4BDD-8C24-7C2F11CC37B6}"/>
                </c:ext>
              </c:extLst>
            </c:dLbl>
            <c:dLbl>
              <c:idx val="1"/>
              <c:layout>
                <c:manualLayout>
                  <c:x val="0.1889712759119396"/>
                  <c:y val="-0.13435380877259798"/>
                </c:manualLayout>
              </c:layout>
              <c:tx>
                <c:rich>
                  <a:bodyPr/>
                  <a:lstStyle/>
                  <a:p>
                    <a:pPr>
                      <a:defRPr sz="1537" b="0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County 47%</a:t>
                    </a:r>
                  </a:p>
                </c:rich>
              </c:tx>
              <c:spPr>
                <a:noFill/>
                <a:ln w="2082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5C-4BDD-8C24-7C2F11CC37B6}"/>
                </c:ext>
              </c:extLst>
            </c:dLbl>
            <c:dLbl>
              <c:idx val="2"/>
              <c:layout>
                <c:manualLayout>
                  <c:x val="1.5976025549900363E-2"/>
                  <c:y val="6.8218030831057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Primary 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5944191300595"/>
                      <c:h val="0.182827497923570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5C-4BDD-8C24-7C2F11CC37B6}"/>
                </c:ext>
              </c:extLst>
            </c:dLbl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0.44</c:v>
                </c:pt>
                <c:pt idx="1">
                  <c:v>0.47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5C-4BDD-8C24-7C2F11CC37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B5C-4BDD-8C24-7C2F11CC37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4B5C-4BDD-8C24-7C2F11CC37B6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4B5C-4BDD-8C24-7C2F11CC37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B5C-4BDD-8C24-7C2F11CC37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B5C-4BDD-8C24-7C2F11CC37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1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2-4B5C-4BDD-8C24-7C2F11CC37B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1"/>
        </c:dLbls>
        <c:firstSliceAng val="0"/>
      </c:pieChart>
      <c:spPr>
        <a:noFill/>
        <a:ln w="2082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7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3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5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8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2021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2021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52624" y="4869160"/>
            <a:ext cx="5832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FY 2021 Highway-Railroad Crossing Safety Program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September 9,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704" y="544522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 Klop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Manager, Highway-Rail Crossing Programs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kristopher.klop@iowadot.us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0393"/>
            <a:ext cx="9144000" cy="406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FHWA Funding available for states to improve warning devices at railroad crossings.                 (23 USC Section 130)</a:t>
            </a:r>
          </a:p>
          <a:p>
            <a:pPr marL="685800" lvl="1"/>
            <a:r>
              <a:rPr lang="en-US" sz="2800" dirty="0"/>
              <a:t>Amount of appropriation funded by FHWA is determined by the number of public crossings in the state.</a:t>
            </a:r>
          </a:p>
          <a:p>
            <a:pPr marL="685800" lvl="1"/>
            <a:r>
              <a:rPr lang="en-US" sz="2800" dirty="0"/>
              <a:t>Iowa currently has 5,062 public railroad crossings.</a:t>
            </a:r>
          </a:p>
          <a:p>
            <a:pPr marL="685800" lvl="1"/>
            <a:endParaRPr lang="en-US" sz="28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09312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Program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1B8CB8E-8761-4E40-9C05-746D9E9F1FA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76316004"/>
              </p:ext>
            </p:extLst>
          </p:nvPr>
        </p:nvGraphicFramePr>
        <p:xfrm>
          <a:off x="251520" y="3861048"/>
          <a:ext cx="4729300" cy="342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0B8E1B02-6B43-47AA-8C70-03D9E0E5A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343158"/>
              </p:ext>
            </p:extLst>
          </p:nvPr>
        </p:nvGraphicFramePr>
        <p:xfrm>
          <a:off x="4860032" y="4293096"/>
          <a:ext cx="479304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1"/>
            <a:r>
              <a:rPr lang="en-US" dirty="0"/>
              <a:t>Benefit-Cost Ratio</a:t>
            </a:r>
          </a:p>
          <a:p>
            <a:pPr lvl="2"/>
            <a:r>
              <a:rPr lang="en-US" dirty="0"/>
              <a:t>Formula includes:</a:t>
            </a:r>
          </a:p>
          <a:p>
            <a:pPr lvl="3"/>
            <a:r>
              <a:rPr lang="en-US" dirty="0"/>
              <a:t>Number of accidents</a:t>
            </a:r>
          </a:p>
          <a:p>
            <a:pPr lvl="3"/>
            <a:r>
              <a:rPr lang="en-US" dirty="0"/>
              <a:t>Exposure Index, (number of trains x number of vehicles)</a:t>
            </a:r>
          </a:p>
          <a:p>
            <a:pPr lvl="3"/>
            <a:r>
              <a:rPr lang="en-US" dirty="0"/>
              <a:t>Train traffic</a:t>
            </a:r>
          </a:p>
          <a:p>
            <a:pPr lvl="3"/>
            <a:r>
              <a:rPr lang="en-US" dirty="0"/>
              <a:t>Vehicle traffic</a:t>
            </a:r>
          </a:p>
          <a:p>
            <a:pPr lvl="3"/>
            <a:r>
              <a:rPr lang="en-US" dirty="0"/>
              <a:t>Predicted Accidents, (train speed, roadway speed, number of traffic lanes, number of tracks)</a:t>
            </a:r>
          </a:p>
          <a:p>
            <a:pPr lvl="3"/>
            <a:r>
              <a:rPr lang="en-US" dirty="0"/>
              <a:t>Existing warning devices vs. possible upgrades</a:t>
            </a:r>
          </a:p>
          <a:p>
            <a:pPr lvl="3"/>
            <a:r>
              <a:rPr lang="en-US" dirty="0"/>
              <a:t>On-site safety diagnostic review</a:t>
            </a:r>
          </a:p>
          <a:p>
            <a:pPr lvl="1"/>
            <a:r>
              <a:rPr lang="en-US" dirty="0"/>
              <a:t>An application must be filed with the department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96752"/>
            <a:ext cx="7886700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92825"/>
            <a:ext cx="7776864" cy="4416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dirty="0"/>
              <a:t>90% Federal Funds from FHWA</a:t>
            </a:r>
          </a:p>
          <a:p>
            <a:pPr lvl="0"/>
            <a:r>
              <a:rPr lang="en-US" sz="2000" dirty="0"/>
              <a:t>10% match by Highway Authority or Railroad</a:t>
            </a:r>
          </a:p>
          <a:p>
            <a:pPr lvl="0"/>
            <a:r>
              <a:rPr lang="en-US" sz="2000" dirty="0"/>
              <a:t>Applicant can be either Roadway Authority or Railroad, or combination of the two</a:t>
            </a: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Number of projects:		24 </a:t>
            </a:r>
            <a:r>
              <a:rPr lang="en-US" sz="1600" dirty="0">
                <a:latin typeface="PT Sans" panose="020B0503020203020204"/>
                <a:cs typeface="Arial" panose="020B0604020202020204" pitchFamily="34" charset="0"/>
              </a:rPr>
              <a:t>(19 &amp; 5 closure incentives)</a:t>
            </a:r>
            <a:endParaRPr lang="en-US" sz="1600" b="1" dirty="0">
              <a:latin typeface="PT Sans" panose="020B0503020203020204"/>
              <a:cs typeface="Arial" panose="020B0604020202020204" pitchFamily="34" charset="0"/>
            </a:endParaRP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Total project costs:          	$5,693,500</a:t>
            </a: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Total FHWA project costs:	$5,124,150</a:t>
            </a: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Annual Apportionment:		$5,195,890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03261"/>
              </p:ext>
            </p:extLst>
          </p:nvPr>
        </p:nvGraphicFramePr>
        <p:xfrm>
          <a:off x="177696" y="1706165"/>
          <a:ext cx="8788608" cy="479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Talon Avenue,</a:t>
                      </a:r>
                    </a:p>
                    <a:p>
                      <a:pPr algn="ctr"/>
                      <a:r>
                        <a:rPr lang="en-US" sz="1400" b="1" dirty="0"/>
                        <a:t>603280W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Guthrie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$202,500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$202,500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Colorado Street,</a:t>
                      </a:r>
                    </a:p>
                    <a:p>
                      <a:pPr algn="ctr"/>
                      <a:r>
                        <a:rPr lang="en-US" sz="1400" b="1" dirty="0"/>
                        <a:t>190763H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Glidden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$591,000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$531,900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$531,900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606842A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Sioux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Oak Street,</a:t>
                      </a:r>
                    </a:p>
                    <a:p>
                      <a:pPr algn="ctr"/>
                      <a:r>
                        <a:rPr lang="en-US" sz="1400" b="1" dirty="0"/>
                        <a:t>606842A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</a:t>
                      </a:r>
                      <a:r>
                        <a:rPr lang="en-US" sz="1400" b="1" dirty="0" err="1"/>
                        <a:t>Atalissa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$180,000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$162,000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$162,000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Lincoln Street / IA 14,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063403M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Iowa DOT (in the city of Knoxville)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74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448289"/>
              </p:ext>
            </p:extLst>
          </p:nvPr>
        </p:nvGraphicFramePr>
        <p:xfrm>
          <a:off x="177696" y="1706165"/>
          <a:ext cx="8788608" cy="479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360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Avenue,</a:t>
                      </a:r>
                    </a:p>
                    <a:p>
                      <a:pPr algn="ctr"/>
                      <a:r>
                        <a:rPr lang="en-US" sz="1400" b="1" dirty="0"/>
                        <a:t>067364M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Sioux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$247,500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$247,500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48th Street,</a:t>
                      </a:r>
                    </a:p>
                    <a:p>
                      <a:pPr algn="ctr"/>
                      <a:r>
                        <a:rPr lang="en-US" sz="1400" b="1" dirty="0"/>
                        <a:t>078051D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Lee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210th Street,</a:t>
                      </a:r>
                    </a:p>
                    <a:p>
                      <a:pPr algn="ctr"/>
                      <a:r>
                        <a:rPr lang="en-US" sz="1400" b="1" dirty="0"/>
                        <a:t>082342A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Lyon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2nd Street,</a:t>
                      </a:r>
                    </a:p>
                    <a:p>
                      <a:pPr algn="ctr"/>
                      <a:r>
                        <a:rPr lang="en-US" sz="1400" b="1" dirty="0"/>
                        <a:t>063246W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Fort Madison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1st Street SW,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376717A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CRANDIC Railway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$185,000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$166,500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$166,500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90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04895"/>
              </p:ext>
            </p:extLst>
          </p:nvPr>
        </p:nvGraphicFramePr>
        <p:xfrm>
          <a:off x="177696" y="1706165"/>
          <a:ext cx="8788608" cy="459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County Road A-26,</a:t>
                      </a:r>
                    </a:p>
                    <a:p>
                      <a:pPr algn="ctr"/>
                      <a:r>
                        <a:rPr lang="en-US" sz="1400" b="1" dirty="0"/>
                        <a:t>082337D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Lyon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27th Street,</a:t>
                      </a:r>
                    </a:p>
                    <a:p>
                      <a:pPr algn="ctr"/>
                      <a:r>
                        <a:rPr lang="en-US" sz="1400" b="1" dirty="0"/>
                        <a:t>063232N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Ft. Madison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1st Ave. SE,</a:t>
                      </a:r>
                    </a:p>
                    <a:p>
                      <a:pPr algn="ctr"/>
                      <a:r>
                        <a:rPr lang="en-US" sz="1400" b="1" dirty="0"/>
                        <a:t>190580Y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192nd Street,</a:t>
                      </a:r>
                    </a:p>
                    <a:p>
                      <a:pPr algn="ctr"/>
                      <a:r>
                        <a:rPr lang="en-US" sz="1400" b="1" dirty="0"/>
                        <a:t>074396K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Pottawattamie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Court Street,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382037T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Sioux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74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83285"/>
              </p:ext>
            </p:extLst>
          </p:nvPr>
        </p:nvGraphicFramePr>
        <p:xfrm>
          <a:off x="177696" y="1484784"/>
          <a:ext cx="8788608" cy="467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Zinnia Avenue,</a:t>
                      </a:r>
                    </a:p>
                    <a:p>
                      <a:pPr algn="ctr"/>
                      <a:r>
                        <a:rPr lang="en-US" sz="1200" b="1" dirty="0"/>
                        <a:t>385463L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City of Floyd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$247,500</a:t>
                      </a:r>
                    </a:p>
                    <a:p>
                      <a:pPr algn="ctr"/>
                      <a:r>
                        <a:rPr lang="en-US" sz="12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$247,500</a:t>
                      </a:r>
                    </a:p>
                    <a:p>
                      <a:pPr algn="ctr"/>
                      <a:r>
                        <a:rPr lang="en-US" sz="12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25th Avenue,</a:t>
                      </a:r>
                    </a:p>
                    <a:p>
                      <a:pPr algn="ctr"/>
                      <a:r>
                        <a:rPr lang="en-US" sz="1200" b="1" dirty="0"/>
                        <a:t>190563Y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Benton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$350,000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$283,500</a:t>
                      </a:r>
                    </a:p>
                    <a:p>
                      <a:pPr algn="ctr"/>
                      <a:r>
                        <a:rPr lang="en-US" sz="12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$283,500</a:t>
                      </a:r>
                    </a:p>
                    <a:p>
                      <a:pPr algn="ctr"/>
                      <a:r>
                        <a:rPr lang="en-US" sz="12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Talon Avenue,</a:t>
                      </a:r>
                    </a:p>
                    <a:p>
                      <a:pPr algn="ctr"/>
                      <a:r>
                        <a:rPr lang="en-US" sz="1200" b="1" dirty="0"/>
                        <a:t>926050N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Guthrie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0.1*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$202,500</a:t>
                      </a:r>
                    </a:p>
                    <a:p>
                      <a:pPr algn="ctr"/>
                      <a:r>
                        <a:rPr lang="en-US" sz="12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$202,500</a:t>
                      </a:r>
                    </a:p>
                    <a:p>
                      <a:pPr algn="ctr"/>
                      <a:r>
                        <a:rPr lang="en-US" sz="12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Buck Creek Road,</a:t>
                      </a:r>
                    </a:p>
                    <a:p>
                      <a:pPr algn="ctr"/>
                      <a:r>
                        <a:rPr lang="en-US" sz="1200" b="1" dirty="0"/>
                        <a:t>603112R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IAIS Railroad &amp; N Bowdish Co. Ltd.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Cass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0.1*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$225,000</a:t>
                      </a:r>
                    </a:p>
                    <a:p>
                      <a:pPr algn="ctr"/>
                      <a:r>
                        <a:rPr lang="en-US" sz="12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$225,000</a:t>
                      </a:r>
                    </a:p>
                    <a:p>
                      <a:pPr algn="ctr"/>
                      <a:r>
                        <a:rPr lang="en-US" sz="12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5 projected closure incentive payments at various locations</a:t>
                      </a:r>
                    </a:p>
                    <a:p>
                      <a:pPr algn="ctr"/>
                      <a:r>
                        <a:rPr lang="en-US" sz="1200" b="1" dirty="0"/>
                        <a:t>($7,500 each location)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$37,500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$33,750</a:t>
                      </a:r>
                    </a:p>
                    <a:p>
                      <a:pPr algn="ctr"/>
                      <a:r>
                        <a:rPr lang="en-US" sz="12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$33,750</a:t>
                      </a:r>
                    </a:p>
                    <a:p>
                      <a:pPr algn="ctr"/>
                      <a:r>
                        <a:rPr lang="en-US" sz="12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5194D7-44CB-481B-B47C-05404B603F3D}"/>
              </a:ext>
            </a:extLst>
          </p:cNvPr>
          <p:cNvSpPr txBox="1"/>
          <p:nvPr/>
        </p:nvSpPr>
        <p:spPr>
          <a:xfrm>
            <a:off x="177696" y="6252286"/>
            <a:ext cx="8786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 Advanced over other projects due to new ethanol plant with  increased truck traffic, skewed crossing and line of sight issues.</a:t>
            </a:r>
            <a:br>
              <a:rPr lang="en-US" sz="1100" dirty="0"/>
            </a:br>
            <a:r>
              <a:rPr lang="en-US" sz="1100" dirty="0"/>
              <a:t>    Moved forward by Rail Transportation Bureau through specific on-site inspection recommendation. </a:t>
            </a:r>
          </a:p>
        </p:txBody>
      </p:sp>
    </p:spTree>
    <p:extLst>
      <p:ext uri="{BB962C8B-B14F-4D97-AF65-F5344CB8AC3E}">
        <p14:creationId xmlns:p14="http://schemas.microsoft.com/office/powerpoint/2010/main" val="218172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6162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Recommended 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00CE6-910D-4D4A-B82F-9095242EF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1107660"/>
            <a:ext cx="8472860" cy="54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10282</TotalTime>
  <Words>800</Words>
  <Application>Microsoft Office PowerPoint</Application>
  <PresentationFormat>On-screen Show (4:3)</PresentationFormat>
  <Paragraphs>280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PT Sans</vt:lpstr>
      <vt:lpstr>Office Theme</vt:lpstr>
      <vt:lpstr>PowerPoint Presentation</vt:lpstr>
      <vt:lpstr>Program</vt:lpstr>
      <vt:lpstr>Project Evaluation Criteria</vt:lpstr>
      <vt:lpstr>Available Funding and Application Summary</vt:lpstr>
      <vt:lpstr>List of Applications Recommended</vt:lpstr>
      <vt:lpstr>List of Applications Recommended</vt:lpstr>
      <vt:lpstr>List of Applications Recommended</vt:lpstr>
      <vt:lpstr>List of Applications Recommended</vt:lpstr>
      <vt:lpstr>Map of Recommended Awards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Klop, Kristopher</cp:lastModifiedBy>
  <cp:revision>178</cp:revision>
  <cp:lastPrinted>2019-08-29T11:36:25Z</cp:lastPrinted>
  <dcterms:created xsi:type="dcterms:W3CDTF">2014-05-10T08:44:16Z</dcterms:created>
  <dcterms:modified xsi:type="dcterms:W3CDTF">2019-08-29T17:09:36Z</dcterms:modified>
</cp:coreProperties>
</file>