
<file path=[Content_Types].xml><?xml version="1.0" encoding="utf-8"?>
<Types xmlns="http://schemas.openxmlformats.org/package/2006/content-types">
  <Default Extension="png" ContentType="image/png"/>
  <Default Extension="tmp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332" r:id="rId3"/>
    <p:sldId id="333" r:id="rId4"/>
    <p:sldId id="334" r:id="rId5"/>
    <p:sldId id="340" r:id="rId6"/>
    <p:sldId id="341" r:id="rId7"/>
    <p:sldId id="342" r:id="rId8"/>
    <p:sldId id="336" r:id="rId9"/>
    <p:sldId id="287" r:id="rId10"/>
  </p:sldIdLst>
  <p:sldSz cx="9144000" cy="6858000" type="screen4x3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34495E"/>
    <a:srgbClr val="2D74A0"/>
    <a:srgbClr val="00717F"/>
    <a:srgbClr val="B55813"/>
    <a:srgbClr val="B1B3B3"/>
    <a:srgbClr val="53565A"/>
    <a:srgbClr val="871721"/>
    <a:srgbClr val="FF9966"/>
    <a:srgbClr val="6968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76" autoAdjust="0"/>
    <p:restoredTop sz="95550" autoAdjust="0"/>
  </p:normalViewPr>
  <p:slideViewPr>
    <p:cSldViewPr>
      <p:cViewPr>
        <p:scale>
          <a:sx n="100" d="100"/>
          <a:sy n="100" d="100"/>
        </p:scale>
        <p:origin x="1842" y="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99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9BA43C6D-E55F-4BE5-8554-C22BB859EDE9}" type="datetimeFigureOut">
              <a:rPr lang="en-US" smtClean="0"/>
              <a:t>8/29/2019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696913"/>
            <a:ext cx="4641850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8" tIns="46479" rIns="92958" bIns="4647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09758"/>
            <a:ext cx="5588000" cy="4177665"/>
          </a:xfrm>
          <a:prstGeom prst="rect">
            <a:avLst/>
          </a:prstGeom>
        </p:spPr>
        <p:txBody>
          <a:bodyPr vert="horz" lIns="92958" tIns="46479" rIns="92958" bIns="4647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50B73208-77F4-453B-8852-C4844F8BB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6237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B73208-77F4-453B-8852-C4844F8BB3D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9483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b="1" kern="1200" dirty="0">
              <a:solidFill>
                <a:schemeClr val="dk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B73208-77F4-453B-8852-C4844F8BB3D9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8947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b="1" kern="1200" dirty="0">
              <a:solidFill>
                <a:schemeClr val="dk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B73208-77F4-453B-8852-C4844F8BB3D9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0490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b="1" kern="1200" dirty="0">
              <a:solidFill>
                <a:schemeClr val="dk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B73208-77F4-453B-8852-C4844F8BB3D9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4574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B73208-77F4-453B-8852-C4844F8BB3D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652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2F3753E7-0F11-4D0E-8960-9E1C8FCC4C52}"/>
              </a:ext>
            </a:extLst>
          </p:cNvPr>
          <p:cNvSpPr/>
          <p:nvPr userDrawn="1"/>
        </p:nvSpPr>
        <p:spPr>
          <a:xfrm>
            <a:off x="0" y="0"/>
            <a:ext cx="9144000" cy="95334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  <a:shade val="67500"/>
                  <a:satMod val="115000"/>
                </a:schemeClr>
              </a:gs>
              <a:gs pos="52000">
                <a:schemeClr val="bg1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5C18299-3EBF-4651-B028-9D1F61A7FE89}"/>
              </a:ext>
            </a:extLst>
          </p:cNvPr>
          <p:cNvSpPr/>
          <p:nvPr userDrawn="1"/>
        </p:nvSpPr>
        <p:spPr>
          <a:xfrm>
            <a:off x="0" y="953344"/>
            <a:ext cx="9144000" cy="45719"/>
          </a:xfrm>
          <a:prstGeom prst="rect">
            <a:avLst/>
          </a:prstGeom>
          <a:solidFill>
            <a:schemeClr val="tx1">
              <a:lumMod val="95000"/>
              <a:lumOff val="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2933723-4C4E-4953-9B73-759969B5897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5742" y="147581"/>
            <a:ext cx="2488746" cy="68913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D07DB7A-A277-47F1-B420-6EB252894AE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8273" y="4651364"/>
            <a:ext cx="3427833" cy="165795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C9ED19C-16BB-4E11-A2E2-5E3DE3CF1B1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0" y="4651364"/>
            <a:ext cx="5758220" cy="1657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984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accent5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359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1940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E0F805B-ABC8-4A8B-B9D4-5845341EB6C9}"/>
              </a:ext>
            </a:extLst>
          </p:cNvPr>
          <p:cNvSpPr txBox="1"/>
          <p:nvPr userDrawn="1"/>
        </p:nvSpPr>
        <p:spPr>
          <a:xfrm>
            <a:off x="827584" y="667435"/>
            <a:ext cx="37385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NAME OF PRESENTATION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45A3183-73DB-40B2-B6C8-E0DE1DE1D6DB}"/>
              </a:ext>
            </a:extLst>
          </p:cNvPr>
          <p:cNvSpPr/>
          <p:nvPr userDrawn="1"/>
        </p:nvSpPr>
        <p:spPr>
          <a:xfrm>
            <a:off x="0" y="764704"/>
            <a:ext cx="792088" cy="457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36ABBA2-AA3C-4D81-BF82-C5B05E586B69}"/>
              </a:ext>
            </a:extLst>
          </p:cNvPr>
          <p:cNvSpPr/>
          <p:nvPr userDrawn="1"/>
        </p:nvSpPr>
        <p:spPr>
          <a:xfrm>
            <a:off x="0" y="836712"/>
            <a:ext cx="792088" cy="4571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2792F5-6345-4BA3-96B5-3BBA9D667573}"/>
              </a:ext>
            </a:extLst>
          </p:cNvPr>
          <p:cNvSpPr/>
          <p:nvPr userDrawn="1"/>
        </p:nvSpPr>
        <p:spPr>
          <a:xfrm>
            <a:off x="0" y="908720"/>
            <a:ext cx="792088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890CFD2-C20D-4420-BF8D-D52E4B9B9695}"/>
              </a:ext>
            </a:extLst>
          </p:cNvPr>
          <p:cNvSpPr txBox="1"/>
          <p:nvPr userDrawn="1"/>
        </p:nvSpPr>
        <p:spPr>
          <a:xfrm>
            <a:off x="8460432" y="6457890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5EF72394-20AE-4583-8A01-A144B1C77253}" type="slidenum">
              <a:rPr lang="en-US" sz="1800">
                <a:solidFill>
                  <a:schemeClr val="bg2"/>
                </a:solidFill>
                <a:latin typeface="PT Sans" panose="020B0503020203020204" pitchFamily="34" charset="0"/>
              </a:rPr>
              <a:pPr algn="ctr"/>
              <a:t>‹#›</a:t>
            </a:fld>
            <a:endParaRPr lang="en-US" sz="2000" dirty="0">
              <a:solidFill>
                <a:schemeClr val="bg2"/>
              </a:solidFill>
              <a:latin typeface="PT Sans" panose="020B05030202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8281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E0F805B-ABC8-4A8B-B9D4-5845341EB6C9}"/>
              </a:ext>
            </a:extLst>
          </p:cNvPr>
          <p:cNvSpPr txBox="1"/>
          <p:nvPr userDrawn="1"/>
        </p:nvSpPr>
        <p:spPr>
          <a:xfrm>
            <a:off x="827584" y="260648"/>
            <a:ext cx="68407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entury Gothic" panose="020B0502020202020204" pitchFamily="34" charset="0"/>
                <a:cs typeface="Arial" panose="020B0604020202020204" pitchFamily="34" charset="0"/>
              </a:rPr>
              <a:t>2021 Highway-Railroad Crossing Surface Repair Program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45A3183-73DB-40B2-B6C8-E0DE1DE1D6DB}"/>
              </a:ext>
            </a:extLst>
          </p:cNvPr>
          <p:cNvSpPr/>
          <p:nvPr userDrawn="1"/>
        </p:nvSpPr>
        <p:spPr>
          <a:xfrm>
            <a:off x="0" y="357917"/>
            <a:ext cx="792088" cy="457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36ABBA2-AA3C-4D81-BF82-C5B05E586B69}"/>
              </a:ext>
            </a:extLst>
          </p:cNvPr>
          <p:cNvSpPr/>
          <p:nvPr userDrawn="1"/>
        </p:nvSpPr>
        <p:spPr>
          <a:xfrm>
            <a:off x="0" y="429925"/>
            <a:ext cx="792088" cy="4571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2792F5-6345-4BA3-96B5-3BBA9D667573}"/>
              </a:ext>
            </a:extLst>
          </p:cNvPr>
          <p:cNvSpPr/>
          <p:nvPr userDrawn="1"/>
        </p:nvSpPr>
        <p:spPr>
          <a:xfrm>
            <a:off x="0" y="501933"/>
            <a:ext cx="792088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C9BAE6B-4BEF-472C-8DFA-A9B7788CA52B}"/>
              </a:ext>
            </a:extLst>
          </p:cNvPr>
          <p:cNvSpPr txBox="1"/>
          <p:nvPr userDrawn="1"/>
        </p:nvSpPr>
        <p:spPr>
          <a:xfrm>
            <a:off x="8460432" y="6457890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5EF72394-20AE-4583-8A01-A144B1C77253}" type="slidenum">
              <a:rPr lang="en-US" sz="1800">
                <a:solidFill>
                  <a:schemeClr val="bg2"/>
                </a:solidFill>
                <a:latin typeface="PT Sans" panose="020B0503020203020204" pitchFamily="34" charset="0"/>
              </a:rPr>
              <a:pPr algn="ctr"/>
              <a:t>‹#›</a:t>
            </a:fld>
            <a:endParaRPr lang="en-US" sz="2000" dirty="0">
              <a:solidFill>
                <a:schemeClr val="bg2"/>
              </a:solidFill>
              <a:latin typeface="PT Sans" panose="020B0503020203020204" pitchFamily="34" charset="0"/>
            </a:endParaRPr>
          </a:p>
        </p:txBody>
      </p:sp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54EF32B2-C520-493E-859D-A9D077D086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1124744"/>
            <a:ext cx="7886700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3400" b="1">
                <a:solidFill>
                  <a:schemeClr val="tx2"/>
                </a:solidFill>
                <a:latin typeface="PT Sans" panose="020B05030202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BFB340FD-E5C8-40FB-8FFA-E3B74A3978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844824"/>
            <a:ext cx="7886700" cy="4228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spcAft>
                <a:spcPts val="1200"/>
              </a:spcAft>
              <a:defRPr sz="2600" b="1">
                <a:latin typeface="PT Sans" panose="020B0503020203020204" pitchFamily="34" charset="0"/>
              </a:defRPr>
            </a:lvl1pPr>
            <a:lvl2pPr>
              <a:spcAft>
                <a:spcPts val="1200"/>
              </a:spcAft>
              <a:defRPr sz="2400">
                <a:latin typeface="PT Sans" panose="020B0503020203020204" pitchFamily="34" charset="0"/>
              </a:defRPr>
            </a:lvl2pPr>
            <a:lvl3pPr>
              <a:spcAft>
                <a:spcPts val="1200"/>
              </a:spcAft>
              <a:defRPr sz="2000">
                <a:latin typeface="PT Sans" panose="020B0503020203020204" pitchFamily="34" charset="0"/>
              </a:defRPr>
            </a:lvl3pPr>
            <a:lvl4pPr>
              <a:spcAft>
                <a:spcPts val="1200"/>
              </a:spcAft>
              <a:defRPr sz="1800">
                <a:latin typeface="PT Sans" panose="020B0503020203020204" pitchFamily="34" charset="0"/>
              </a:defRPr>
            </a:lvl4pPr>
            <a:lvl5pPr>
              <a:spcAft>
                <a:spcPts val="1200"/>
              </a:spcAft>
              <a:defRPr sz="1800">
                <a:latin typeface="PT Sans" panose="020B0503020203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9641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E0F805B-ABC8-4A8B-B9D4-5845341EB6C9}"/>
              </a:ext>
            </a:extLst>
          </p:cNvPr>
          <p:cNvSpPr txBox="1"/>
          <p:nvPr userDrawn="1"/>
        </p:nvSpPr>
        <p:spPr>
          <a:xfrm>
            <a:off x="827584" y="260648"/>
            <a:ext cx="58326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entury Gothic" panose="020B0502020202020204" pitchFamily="34" charset="0"/>
                <a:cs typeface="Arial" panose="020B0604020202020204" pitchFamily="34" charset="0"/>
              </a:rPr>
              <a:t>2021 Highway-Railroad Crossing Surface Repair Program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45A3183-73DB-40B2-B6C8-E0DE1DE1D6DB}"/>
              </a:ext>
            </a:extLst>
          </p:cNvPr>
          <p:cNvSpPr/>
          <p:nvPr userDrawn="1"/>
        </p:nvSpPr>
        <p:spPr>
          <a:xfrm>
            <a:off x="0" y="357917"/>
            <a:ext cx="792088" cy="457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36ABBA2-AA3C-4D81-BF82-C5B05E586B69}"/>
              </a:ext>
            </a:extLst>
          </p:cNvPr>
          <p:cNvSpPr/>
          <p:nvPr userDrawn="1"/>
        </p:nvSpPr>
        <p:spPr>
          <a:xfrm>
            <a:off x="0" y="429925"/>
            <a:ext cx="792088" cy="4571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2792F5-6345-4BA3-96B5-3BBA9D667573}"/>
              </a:ext>
            </a:extLst>
          </p:cNvPr>
          <p:cNvSpPr/>
          <p:nvPr userDrawn="1"/>
        </p:nvSpPr>
        <p:spPr>
          <a:xfrm>
            <a:off x="0" y="501933"/>
            <a:ext cx="792088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C9BAE6B-4BEF-472C-8DFA-A9B7788CA52B}"/>
              </a:ext>
            </a:extLst>
          </p:cNvPr>
          <p:cNvSpPr txBox="1"/>
          <p:nvPr userDrawn="1"/>
        </p:nvSpPr>
        <p:spPr>
          <a:xfrm>
            <a:off x="8460432" y="6457890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5EF72394-20AE-4583-8A01-A144B1C77253}" type="slidenum">
              <a:rPr lang="en-US" sz="1800">
                <a:solidFill>
                  <a:schemeClr val="bg2"/>
                </a:solidFill>
                <a:latin typeface="PT Sans" panose="020B0503020203020204" pitchFamily="34" charset="0"/>
              </a:rPr>
              <a:pPr algn="ctr"/>
              <a:t>‹#›</a:t>
            </a:fld>
            <a:endParaRPr lang="en-US" sz="2000" dirty="0">
              <a:solidFill>
                <a:schemeClr val="bg2"/>
              </a:solidFill>
              <a:latin typeface="PT Sans" panose="020B0503020203020204" pitchFamily="34" charset="0"/>
            </a:endParaRPr>
          </a:p>
        </p:txBody>
      </p:sp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54EF32B2-C520-493E-859D-A9D077D086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1124744"/>
            <a:ext cx="7886700" cy="6769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3400" b="1">
                <a:solidFill>
                  <a:schemeClr val="tx2"/>
                </a:solidFill>
                <a:latin typeface="PT Sans" panose="020B05030202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03951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rgbClr val="871721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2763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tx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0007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667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221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accent2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078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7218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7" r:id="rId3"/>
    <p:sldLayoutId id="2147483659" r:id="rId4"/>
    <p:sldLayoutId id="2147483651" r:id="rId5"/>
    <p:sldLayoutId id="2147483654" r:id="rId6"/>
    <p:sldLayoutId id="2147483655" r:id="rId7"/>
    <p:sldLayoutId id="2147483652" r:id="rId8"/>
    <p:sldLayoutId id="2147483653" r:id="rId9"/>
    <p:sldLayoutId id="2147483656" r:id="rId10"/>
    <p:sldLayoutId id="214748365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9144000" cy="95334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  <a:shade val="67500"/>
                  <a:satMod val="115000"/>
                </a:schemeClr>
              </a:gs>
              <a:gs pos="52000">
                <a:schemeClr val="bg1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5742" y="147581"/>
            <a:ext cx="2488746" cy="68913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B023F2D-63D7-4790-8BDE-2DFA6C8EF409}"/>
              </a:ext>
            </a:extLst>
          </p:cNvPr>
          <p:cNvSpPr txBox="1"/>
          <p:nvPr/>
        </p:nvSpPr>
        <p:spPr>
          <a:xfrm>
            <a:off x="87267" y="4797152"/>
            <a:ext cx="76328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FY 2021 Highway-Railroad Crossing 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Surface Repair Program</a:t>
            </a:r>
          </a:p>
          <a:p>
            <a:r>
              <a:rPr lang="en-US" sz="2400" dirty="0">
                <a:solidFill>
                  <a:schemeClr val="bg1"/>
                </a:solidFill>
              </a:rPr>
              <a:t>September 9, 2019</a:t>
            </a:r>
            <a:r>
              <a:rPr lang="en-US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35147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4F7A35D9-C957-4396-BEAF-37B42858842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5844" y="147581"/>
            <a:ext cx="1968643" cy="545115"/>
          </a:xfrm>
          <a:prstGeom prst="rect">
            <a:avLst/>
          </a:prstGeom>
        </p:spPr>
      </p:pic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1700808"/>
            <a:ext cx="7831782" cy="324036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285750" indent="-285750"/>
            <a:r>
              <a:rPr lang="en-US" sz="2800" dirty="0"/>
              <a:t>Highway-Railroad crossing surface repair program incentivizes railroads and roadway authorities to participate in the cooperative repair of crossing surfaces.</a:t>
            </a:r>
          </a:p>
          <a:p>
            <a:pPr lvl="1"/>
            <a:r>
              <a:rPr lang="en-US" dirty="0"/>
              <a:t>Project funding breakdown:</a:t>
            </a:r>
          </a:p>
          <a:p>
            <a:pPr lvl="2">
              <a:lnSpc>
                <a:spcPct val="110000"/>
              </a:lnSpc>
            </a:pPr>
            <a:r>
              <a:rPr lang="en-US" dirty="0"/>
              <a:t>60% State</a:t>
            </a:r>
          </a:p>
          <a:p>
            <a:pPr lvl="2">
              <a:lnSpc>
                <a:spcPct val="110000"/>
              </a:lnSpc>
            </a:pPr>
            <a:r>
              <a:rPr lang="en-US" dirty="0"/>
              <a:t>20% Roadway authority</a:t>
            </a:r>
          </a:p>
          <a:p>
            <a:pPr lvl="2">
              <a:lnSpc>
                <a:spcPct val="110000"/>
              </a:lnSpc>
            </a:pPr>
            <a:r>
              <a:rPr lang="en-US" dirty="0"/>
              <a:t>20% Railroad</a:t>
            </a:r>
          </a:p>
          <a:p>
            <a:endParaRPr lang="en-US" sz="2800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33664"/>
            <a:ext cx="7886700" cy="432048"/>
          </a:xfrm>
        </p:spPr>
        <p:txBody>
          <a:bodyPr>
            <a:noAutofit/>
          </a:bodyPr>
          <a:lstStyle/>
          <a:p>
            <a:r>
              <a:rPr lang="en-US" sz="3400" b="1" dirty="0">
                <a:solidFill>
                  <a:schemeClr val="tx2"/>
                </a:solidFill>
              </a:rPr>
              <a:t>Program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A9436D3E-C351-4773-A14B-AA6273488107}"/>
              </a:ext>
            </a:extLst>
          </p:cNvPr>
          <p:cNvSpPr txBox="1">
            <a:spLocks/>
          </p:cNvSpPr>
          <p:nvPr/>
        </p:nvSpPr>
        <p:spPr>
          <a:xfrm>
            <a:off x="683567" y="4941168"/>
            <a:ext cx="8280919" cy="191683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600" b="1" kern="1200">
                <a:solidFill>
                  <a:schemeClr val="tx1"/>
                </a:solidFill>
                <a:latin typeface="PT Sans" panose="020B0503020203020204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PT Sans" panose="020B0503020203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PT Sans" panose="020B0503020203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PT Sans" panose="020B0503020203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spcAft>
                <a:spcPts val="1200"/>
              </a:spcAft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PT Sans" panose="020B0503020203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dirty="0"/>
              <a:t>Responsibilities:</a:t>
            </a:r>
          </a:p>
          <a:p>
            <a:pPr lvl="2">
              <a:lnSpc>
                <a:spcPct val="110000"/>
              </a:lnSpc>
            </a:pPr>
            <a:r>
              <a:rPr lang="en-US" dirty="0"/>
              <a:t>Railroad: Replacement of rock (ballast), ties, track, underlayment, and crossing panels</a:t>
            </a:r>
          </a:p>
          <a:p>
            <a:pPr lvl="2">
              <a:lnSpc>
                <a:spcPct val="110000"/>
              </a:lnSpc>
            </a:pPr>
            <a:r>
              <a:rPr lang="en-US" dirty="0"/>
              <a:t>Roadway Authority: Replacement of crossing approaches and existing sidewalks (ADA compliant), road closures and detours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26982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4F7A35D9-C957-4396-BEAF-37B42858842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5844" y="147581"/>
            <a:ext cx="1968643" cy="545115"/>
          </a:xfrm>
          <a:prstGeom prst="rect">
            <a:avLst/>
          </a:prstGeom>
        </p:spPr>
      </p:pic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524" y="1134854"/>
            <a:ext cx="8568951" cy="5575565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r>
              <a:rPr lang="en-US" sz="2800" dirty="0"/>
              <a:t>Projects are funded in the order the applications are received, except that up to 50% of the program allocation can be used in a discretionary manner.</a:t>
            </a:r>
          </a:p>
          <a:p>
            <a:r>
              <a:rPr lang="en-US" sz="2800" dirty="0"/>
              <a:t>All 49 crossings currently in the program queue were scored according to the following criteria:</a:t>
            </a:r>
          </a:p>
          <a:p>
            <a:pPr lvl="1"/>
            <a:r>
              <a:rPr lang="en-US" sz="2600" dirty="0"/>
              <a:t>Type of route the crossing is on, (crude oil, ethanol, passenger)</a:t>
            </a:r>
          </a:p>
          <a:p>
            <a:pPr lvl="1"/>
            <a:r>
              <a:rPr lang="en-US" sz="2600" dirty="0"/>
              <a:t>Average daily vehicle traffic</a:t>
            </a:r>
          </a:p>
          <a:p>
            <a:pPr lvl="1"/>
            <a:r>
              <a:rPr lang="en-US" sz="2600" dirty="0"/>
              <a:t>Exposure index, (number of trains </a:t>
            </a:r>
            <a:r>
              <a:rPr lang="en-US" sz="2600" i="1" dirty="0"/>
              <a:t>x </a:t>
            </a:r>
            <a:r>
              <a:rPr lang="en-US" sz="2600" dirty="0"/>
              <a:t>number of cars)</a:t>
            </a:r>
          </a:p>
          <a:p>
            <a:pPr lvl="1"/>
            <a:r>
              <a:rPr lang="en-US" sz="2600" dirty="0"/>
              <a:t>Predicted Accidents, (train speed, roadway speed, number of traffic lanes, number of tracks)</a:t>
            </a:r>
          </a:p>
          <a:p>
            <a:pPr lvl="1"/>
            <a:r>
              <a:rPr lang="en-US" sz="2600" dirty="0"/>
              <a:t>Planned concurrent roadway projects</a:t>
            </a:r>
          </a:p>
          <a:p>
            <a:pPr lvl="1"/>
            <a:r>
              <a:rPr lang="en-US" sz="2600" dirty="0"/>
              <a:t>On-site inspection</a:t>
            </a:r>
          </a:p>
          <a:p>
            <a:r>
              <a:rPr lang="en-US" sz="2800" dirty="0"/>
              <a:t>Final Projects</a:t>
            </a:r>
          </a:p>
          <a:p>
            <a:pPr lvl="1"/>
            <a:r>
              <a:rPr lang="en-US" dirty="0"/>
              <a:t>The five highest scored crossings were brought forward to be funded in addition to those already scheduled to be funded for FY 2021 for a total of 12 projects.</a:t>
            </a:r>
          </a:p>
          <a:p>
            <a:pPr lvl="1"/>
            <a:r>
              <a:rPr lang="en-US" dirty="0"/>
              <a:t>Associated railroads and highway authorities were contacted and confirmed they were able to participate with funding and repairs.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680" y="692696"/>
            <a:ext cx="7886700" cy="360040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Project Evaluation Criteria</a:t>
            </a:r>
          </a:p>
        </p:txBody>
      </p:sp>
    </p:spTree>
    <p:extLst>
      <p:ext uri="{BB962C8B-B14F-4D97-AF65-F5344CB8AC3E}">
        <p14:creationId xmlns:p14="http://schemas.microsoft.com/office/powerpoint/2010/main" val="3737147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4F7A35D9-C957-4396-BEAF-37B42858842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5844" y="147581"/>
            <a:ext cx="1968643" cy="545115"/>
          </a:xfrm>
          <a:prstGeom prst="rect">
            <a:avLst/>
          </a:prstGeom>
        </p:spPr>
      </p:pic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910708"/>
            <a:ext cx="9144000" cy="47127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z="2000" dirty="0"/>
              <a:t>Crossing Surface Repair Program receives an annual statutory appropriation of $900,000 (off-the-top of the Road Use Tax Fund)</a:t>
            </a:r>
          </a:p>
          <a:p>
            <a:pPr lvl="0"/>
            <a:r>
              <a:rPr lang="en-US" sz="2000" dirty="0"/>
              <a:t>Program funding queue currently has 49 applications submitted.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53565A"/>
                </a:solidFill>
                <a:latin typeface="PT Sans" panose="020B0503020203020204"/>
                <a:cs typeface="Arial" panose="020B0604020202020204" pitchFamily="34" charset="0"/>
              </a:rPr>
              <a:t>Number of projects:</a:t>
            </a:r>
          </a:p>
          <a:p>
            <a:pPr lvl="2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200" b="1" dirty="0">
                <a:solidFill>
                  <a:srgbClr val="53565A"/>
                </a:solidFill>
                <a:latin typeface="PT Sans" panose="020B0503020203020204"/>
                <a:cs typeface="Arial" panose="020B0604020202020204" pitchFamily="34" charset="0"/>
              </a:rPr>
              <a:t>7 in order received</a:t>
            </a:r>
          </a:p>
          <a:p>
            <a:pPr lvl="2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200" b="1" dirty="0">
                <a:solidFill>
                  <a:srgbClr val="53565A"/>
                </a:solidFill>
                <a:latin typeface="PT Sans" panose="020B0503020203020204"/>
                <a:cs typeface="Arial" panose="020B0604020202020204" pitchFamily="34" charset="0"/>
              </a:rPr>
              <a:t>5 with scoring</a:t>
            </a:r>
          </a:p>
          <a:p>
            <a:pPr lvl="2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200" b="1" dirty="0">
                <a:solidFill>
                  <a:srgbClr val="53565A"/>
                </a:solidFill>
                <a:latin typeface="PT Sans" panose="020B0503020203020204"/>
                <a:cs typeface="Arial" panose="020B0604020202020204" pitchFamily="34" charset="0"/>
              </a:rPr>
              <a:t>12 total</a:t>
            </a:r>
          </a:p>
          <a:p>
            <a:pPr marL="914400" lvl="2" indent="0">
              <a:spcBef>
                <a:spcPts val="0"/>
              </a:spcBef>
              <a:spcAft>
                <a:spcPts val="0"/>
              </a:spcAft>
              <a:buNone/>
            </a:pPr>
            <a:endParaRPr lang="en-US" sz="2200" b="1" dirty="0">
              <a:solidFill>
                <a:srgbClr val="53565A"/>
              </a:solidFill>
              <a:latin typeface="PT Sans" panose="020B0503020203020204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53565A"/>
                </a:solidFill>
                <a:latin typeface="PT Sans" panose="020B0503020203020204"/>
                <a:cs typeface="Arial" panose="020B0604020202020204" pitchFamily="34" charset="0"/>
              </a:rPr>
              <a:t>Total program funding request:          	$860,820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200" u="sng" dirty="0">
                <a:latin typeface="PT Sans" panose="020B0503020203020204"/>
              </a:rPr>
              <a:t>In order received</a:t>
            </a:r>
            <a:r>
              <a:rPr lang="en-US" sz="2200" dirty="0">
                <a:latin typeface="PT Sans" panose="020B0503020203020204"/>
              </a:rPr>
              <a:t>: 			$556,200 / 65%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200" u="sng" dirty="0">
                <a:latin typeface="PT Sans" panose="020B0503020203020204"/>
              </a:rPr>
              <a:t>Scored</a:t>
            </a:r>
            <a:r>
              <a:rPr lang="en-US" sz="2200" dirty="0">
                <a:latin typeface="PT Sans" panose="020B0503020203020204"/>
              </a:rPr>
              <a:t>: 					$304,620 / 35%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2200" dirty="0">
              <a:solidFill>
                <a:srgbClr val="53565A"/>
              </a:solidFill>
              <a:latin typeface="PT Sans" panose="020B0503020203020204"/>
              <a:cs typeface="Arial" panose="020B0604020202020204" pitchFamily="34" charset="0"/>
            </a:endParaRPr>
          </a:p>
          <a:p>
            <a:pPr lvl="0"/>
            <a:endParaRPr lang="en-US" sz="2000" dirty="0"/>
          </a:p>
          <a:p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24744"/>
            <a:ext cx="9144000" cy="336009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Available Funding and Application Summary</a:t>
            </a:r>
          </a:p>
        </p:txBody>
      </p:sp>
    </p:spTree>
    <p:extLst>
      <p:ext uri="{BB962C8B-B14F-4D97-AF65-F5344CB8AC3E}">
        <p14:creationId xmlns:p14="http://schemas.microsoft.com/office/powerpoint/2010/main" val="18280610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4F7A35D9-C957-4396-BEAF-37B42858842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5844" y="147581"/>
            <a:ext cx="1968643" cy="545115"/>
          </a:xfrm>
          <a:prstGeom prst="rect">
            <a:avLst/>
          </a:prstGeom>
        </p:spPr>
      </p:pic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152" y="1017336"/>
            <a:ext cx="7886700" cy="36004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List of Applications Recommended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9E927E1-7EB0-4A23-BB04-69006FC59A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7832619"/>
              </p:ext>
            </p:extLst>
          </p:nvPr>
        </p:nvGraphicFramePr>
        <p:xfrm>
          <a:off x="177696" y="1706165"/>
          <a:ext cx="8788608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4211">
                  <a:extLst>
                    <a:ext uri="{9D8B030D-6E8A-4147-A177-3AD203B41FA5}">
                      <a16:colId xmlns:a16="http://schemas.microsoft.com/office/drawing/2014/main" val="3387879057"/>
                    </a:ext>
                  </a:extLst>
                </a:gridCol>
                <a:gridCol w="1465997">
                  <a:extLst>
                    <a:ext uri="{9D8B030D-6E8A-4147-A177-3AD203B41FA5}">
                      <a16:colId xmlns:a16="http://schemas.microsoft.com/office/drawing/2014/main" val="1861506818"/>
                    </a:ext>
                  </a:extLst>
                </a:gridCol>
                <a:gridCol w="1126291">
                  <a:extLst>
                    <a:ext uri="{9D8B030D-6E8A-4147-A177-3AD203B41FA5}">
                      <a16:colId xmlns:a16="http://schemas.microsoft.com/office/drawing/2014/main" val="3420930524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467904483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3284072429"/>
                    </a:ext>
                  </a:extLst>
                </a:gridCol>
                <a:gridCol w="1467813">
                  <a:extLst>
                    <a:ext uri="{9D8B030D-6E8A-4147-A177-3AD203B41FA5}">
                      <a16:colId xmlns:a16="http://schemas.microsoft.com/office/drawing/2014/main" val="1639893002"/>
                    </a:ext>
                  </a:extLst>
                </a:gridCol>
              </a:tblGrid>
              <a:tr h="844200"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PROJECT NAME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/>
                        <a:t>SPONSORS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SCORE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TOTAL PROJECT COST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REQUESTED AMOUNT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/>
                        <a:t>(% of Total Project Cost)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RECOMMENDED AMOUNT </a:t>
                      </a:r>
                    </a:p>
                    <a:p>
                      <a:pPr algn="ctr"/>
                      <a:r>
                        <a:rPr lang="en-US" sz="1300" b="1" dirty="0"/>
                        <a:t>(% of Total Project Cost)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8427104"/>
                  </a:ext>
                </a:extLst>
              </a:tr>
              <a:tr h="741717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Newton Street,</a:t>
                      </a:r>
                    </a:p>
                    <a:p>
                      <a:pPr algn="ctr"/>
                      <a:r>
                        <a:rPr lang="en-US" sz="1400" b="1" dirty="0"/>
                        <a:t>307861E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CCP Railroad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City of Waterloo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N/A</a:t>
                      </a:r>
                    </a:p>
                    <a:p>
                      <a:pPr algn="ctr"/>
                      <a:r>
                        <a:rPr lang="en-US" sz="1400" b="1" dirty="0"/>
                        <a:t>Order </a:t>
                      </a:r>
                    </a:p>
                    <a:p>
                      <a:pPr algn="ctr"/>
                      <a:r>
                        <a:rPr lang="en-US" sz="1400" b="1" dirty="0"/>
                        <a:t>Received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$134,000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$80,400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$80,400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5182093"/>
                  </a:ext>
                </a:extLst>
              </a:tr>
              <a:tr h="741717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Conger Street,</a:t>
                      </a:r>
                    </a:p>
                    <a:p>
                      <a:pPr algn="ctr"/>
                      <a:r>
                        <a:rPr lang="en-US" sz="1400" b="1" dirty="0"/>
                        <a:t>307869J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CCP Railroad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City of Waterloo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N/A</a:t>
                      </a:r>
                    </a:p>
                    <a:p>
                      <a:pPr algn="ctr"/>
                      <a:r>
                        <a:rPr lang="en-US" sz="1400" b="1" dirty="0"/>
                        <a:t>Order Received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$143,000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$85,800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$85,800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1720284"/>
                  </a:ext>
                </a:extLst>
              </a:tr>
              <a:tr h="741717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Burton Avenue,</a:t>
                      </a:r>
                    </a:p>
                    <a:p>
                      <a:pPr algn="ctr"/>
                      <a:r>
                        <a:rPr lang="en-US" sz="1400" b="1" dirty="0"/>
                        <a:t>307173S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CCP Railroad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City of Waterloo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N/A</a:t>
                      </a:r>
                    </a:p>
                    <a:p>
                      <a:pPr algn="ctr"/>
                      <a:r>
                        <a:rPr lang="en-US" sz="1400" b="1" dirty="0"/>
                        <a:t>Order Received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$167,000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$100,200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$100,200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8928962"/>
                  </a:ext>
                </a:extLst>
              </a:tr>
              <a:tr h="741717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Rainbow Drive,</a:t>
                      </a:r>
                    </a:p>
                    <a:p>
                      <a:pPr algn="ctr"/>
                      <a:r>
                        <a:rPr lang="en-US" sz="1400" b="1" dirty="0"/>
                        <a:t>307897M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CCP Railroad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City of Waterloo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N/A</a:t>
                      </a:r>
                    </a:p>
                    <a:p>
                      <a:pPr algn="ctr"/>
                      <a:r>
                        <a:rPr lang="en-US" sz="1400" b="1" dirty="0"/>
                        <a:t>Order</a:t>
                      </a:r>
                    </a:p>
                    <a:p>
                      <a:pPr algn="ctr"/>
                      <a:r>
                        <a:rPr lang="en-US" sz="1400" b="1" dirty="0"/>
                        <a:t>Received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$119,000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$71,400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$71,400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52447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38935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4F7A35D9-C957-4396-BEAF-37B42858842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5844" y="147581"/>
            <a:ext cx="1968643" cy="545115"/>
          </a:xfrm>
          <a:prstGeom prst="rect">
            <a:avLst/>
          </a:prstGeom>
        </p:spPr>
      </p:pic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152" y="1017336"/>
            <a:ext cx="7886700" cy="36004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List of Applications Recommended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9E927E1-7EB0-4A23-BB04-69006FC59A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2428140"/>
              </p:ext>
            </p:extLst>
          </p:nvPr>
        </p:nvGraphicFramePr>
        <p:xfrm>
          <a:off x="177696" y="1706165"/>
          <a:ext cx="8788608" cy="46736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4211">
                  <a:extLst>
                    <a:ext uri="{9D8B030D-6E8A-4147-A177-3AD203B41FA5}">
                      <a16:colId xmlns:a16="http://schemas.microsoft.com/office/drawing/2014/main" val="3387879057"/>
                    </a:ext>
                  </a:extLst>
                </a:gridCol>
                <a:gridCol w="1538005">
                  <a:extLst>
                    <a:ext uri="{9D8B030D-6E8A-4147-A177-3AD203B41FA5}">
                      <a16:colId xmlns:a16="http://schemas.microsoft.com/office/drawing/2014/main" val="1861506818"/>
                    </a:ext>
                  </a:extLst>
                </a:gridCol>
                <a:gridCol w="1054283">
                  <a:extLst>
                    <a:ext uri="{9D8B030D-6E8A-4147-A177-3AD203B41FA5}">
                      <a16:colId xmlns:a16="http://schemas.microsoft.com/office/drawing/2014/main" val="3420930524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467904483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3284072429"/>
                    </a:ext>
                  </a:extLst>
                </a:gridCol>
                <a:gridCol w="1467813">
                  <a:extLst>
                    <a:ext uri="{9D8B030D-6E8A-4147-A177-3AD203B41FA5}">
                      <a16:colId xmlns:a16="http://schemas.microsoft.com/office/drawing/2014/main" val="1639893002"/>
                    </a:ext>
                  </a:extLst>
                </a:gridCol>
              </a:tblGrid>
              <a:tr h="844200"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PROJECT NAME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/>
                        <a:t>SPONSOR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SCORE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TOTAL PROJECT COST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REQUESTED AMOUNT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/>
                        <a:t>(% of Total Project Cost)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RECOMMENDED AMOUNT </a:t>
                      </a:r>
                    </a:p>
                    <a:p>
                      <a:pPr algn="ctr"/>
                      <a:r>
                        <a:rPr lang="en-US" sz="1300" b="1" dirty="0"/>
                        <a:t>(% of Total Project Cost)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8427104"/>
                  </a:ext>
                </a:extLst>
              </a:tr>
              <a:tr h="741717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Washington Street,</a:t>
                      </a:r>
                    </a:p>
                    <a:p>
                      <a:pPr algn="ctr"/>
                      <a:r>
                        <a:rPr lang="en-US" sz="1400" b="1" dirty="0"/>
                        <a:t>307615U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CCP Railroad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City of Remsen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N/A</a:t>
                      </a:r>
                    </a:p>
                    <a:p>
                      <a:pPr algn="ctr"/>
                      <a:r>
                        <a:rPr lang="en-US" sz="1400" b="1" dirty="0"/>
                        <a:t>Order Received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$141,000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$84,600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$84,600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5182093"/>
                  </a:ext>
                </a:extLst>
              </a:tr>
              <a:tr h="741717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SW 5</a:t>
                      </a:r>
                      <a:r>
                        <a:rPr lang="en-US" sz="1400" b="1" baseline="30000" dirty="0"/>
                        <a:t>th</a:t>
                      </a:r>
                      <a:r>
                        <a:rPr lang="en-US" sz="1400" b="1" dirty="0"/>
                        <a:t> Avenue,</a:t>
                      </a:r>
                    </a:p>
                    <a:p>
                      <a:pPr algn="ctr"/>
                      <a:r>
                        <a:rPr lang="en-US" sz="1400" b="1" dirty="0"/>
                        <a:t>603720K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IAIS Railroad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City of Des Moines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N/A</a:t>
                      </a:r>
                    </a:p>
                    <a:p>
                      <a:pPr algn="ctr"/>
                      <a:r>
                        <a:rPr lang="en-US" sz="1400" b="1" dirty="0"/>
                        <a:t>Order</a:t>
                      </a:r>
                    </a:p>
                    <a:p>
                      <a:pPr algn="ctr"/>
                      <a:r>
                        <a:rPr lang="en-US" sz="1400" b="1" dirty="0"/>
                        <a:t>Received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$102,000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$61,200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$61,200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1720284"/>
                  </a:ext>
                </a:extLst>
              </a:tr>
              <a:tr h="741717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Main Street,</a:t>
                      </a:r>
                    </a:p>
                    <a:p>
                      <a:pPr algn="ctr"/>
                      <a:r>
                        <a:rPr lang="en-US" sz="1400" b="1" dirty="0"/>
                        <a:t>307526C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CCP Railroad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City of Alta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N/A</a:t>
                      </a:r>
                    </a:p>
                    <a:p>
                      <a:pPr algn="ctr"/>
                      <a:r>
                        <a:rPr lang="en-US" sz="1400" b="1" dirty="0"/>
                        <a:t>Order Received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$121,000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$72,600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$72,600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8928962"/>
                  </a:ext>
                </a:extLst>
              </a:tr>
              <a:tr h="741717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South Bowling Street,</a:t>
                      </a:r>
                    </a:p>
                    <a:p>
                      <a:pPr algn="ctr"/>
                      <a:r>
                        <a:rPr lang="en-US" sz="1400" b="1" dirty="0"/>
                        <a:t>840206T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CIC Railroad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City of Cedar Rapids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29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$79,200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$47,520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$47,520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52447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48991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4F7A35D9-C957-4396-BEAF-37B42858842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5844" y="147581"/>
            <a:ext cx="1968643" cy="545115"/>
          </a:xfrm>
          <a:prstGeom prst="rect">
            <a:avLst/>
          </a:prstGeom>
        </p:spPr>
      </p:pic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152" y="1017336"/>
            <a:ext cx="7886700" cy="36004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List of Applications Recommended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9E927E1-7EB0-4A23-BB04-69006FC59A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8662106"/>
              </p:ext>
            </p:extLst>
          </p:nvPr>
        </p:nvGraphicFramePr>
        <p:xfrm>
          <a:off x="177696" y="1706165"/>
          <a:ext cx="8788608" cy="44704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4211">
                  <a:extLst>
                    <a:ext uri="{9D8B030D-6E8A-4147-A177-3AD203B41FA5}">
                      <a16:colId xmlns:a16="http://schemas.microsoft.com/office/drawing/2014/main" val="3387879057"/>
                    </a:ext>
                  </a:extLst>
                </a:gridCol>
                <a:gridCol w="1538005">
                  <a:extLst>
                    <a:ext uri="{9D8B030D-6E8A-4147-A177-3AD203B41FA5}">
                      <a16:colId xmlns:a16="http://schemas.microsoft.com/office/drawing/2014/main" val="1861506818"/>
                    </a:ext>
                  </a:extLst>
                </a:gridCol>
                <a:gridCol w="1054283">
                  <a:extLst>
                    <a:ext uri="{9D8B030D-6E8A-4147-A177-3AD203B41FA5}">
                      <a16:colId xmlns:a16="http://schemas.microsoft.com/office/drawing/2014/main" val="3420930524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467904483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3284072429"/>
                    </a:ext>
                  </a:extLst>
                </a:gridCol>
                <a:gridCol w="1467813">
                  <a:extLst>
                    <a:ext uri="{9D8B030D-6E8A-4147-A177-3AD203B41FA5}">
                      <a16:colId xmlns:a16="http://schemas.microsoft.com/office/drawing/2014/main" val="1639893002"/>
                    </a:ext>
                  </a:extLst>
                </a:gridCol>
              </a:tblGrid>
              <a:tr h="844200"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PROJECT NAME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/>
                        <a:t>SPONSOR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SCORE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TOTAL PROJECT COST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REQUESTED AMOUNT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/>
                        <a:t>(% of Total Project Cost)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RECOMMENDED AMOUNT </a:t>
                      </a:r>
                    </a:p>
                    <a:p>
                      <a:pPr algn="ctr"/>
                      <a:r>
                        <a:rPr lang="en-US" sz="1300" b="1" dirty="0"/>
                        <a:t>(% of Total Project Cost)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8427104"/>
                  </a:ext>
                </a:extLst>
              </a:tr>
              <a:tr h="741717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20</a:t>
                      </a:r>
                      <a:r>
                        <a:rPr lang="en-US" sz="1400" b="1" baseline="30000" dirty="0"/>
                        <a:t>th</a:t>
                      </a:r>
                      <a:r>
                        <a:rPr lang="en-US" sz="1400" b="1" dirty="0"/>
                        <a:t> Ave. / CR R20,</a:t>
                      </a:r>
                    </a:p>
                    <a:p>
                      <a:pPr algn="ctr"/>
                      <a:r>
                        <a:rPr lang="en-US" sz="1400" b="1" dirty="0"/>
                        <a:t>608601T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UP Railroad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Winnebago County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26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$53,000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$31,800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$31,800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5182093"/>
                  </a:ext>
                </a:extLst>
              </a:tr>
              <a:tr h="741717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South Monroe Street,</a:t>
                      </a:r>
                    </a:p>
                    <a:p>
                      <a:pPr algn="ctr"/>
                      <a:r>
                        <a:rPr lang="en-US" sz="1400" b="1" dirty="0"/>
                        <a:t>201859G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UP Railroad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City of Mason City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$171,500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$102,900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$102,900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1720284"/>
                  </a:ext>
                </a:extLst>
              </a:tr>
              <a:tr h="741717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Zinnia Avenue,</a:t>
                      </a:r>
                    </a:p>
                    <a:p>
                      <a:pPr algn="ctr"/>
                      <a:r>
                        <a:rPr lang="en-US" sz="1400" b="1" dirty="0"/>
                        <a:t>385463L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DME Railroad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Cerro Gordo County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$71,000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$42,600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$42,600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8928962"/>
                  </a:ext>
                </a:extLst>
              </a:tr>
              <a:tr h="741717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210</a:t>
                      </a:r>
                      <a:r>
                        <a:rPr lang="en-US" sz="1400" b="1" baseline="30000" dirty="0"/>
                        <a:t>th</a:t>
                      </a:r>
                      <a:r>
                        <a:rPr lang="en-US" sz="1400" b="1" dirty="0"/>
                        <a:t> Street / CR B-40,</a:t>
                      </a:r>
                    </a:p>
                    <a:p>
                      <a:pPr algn="ctr"/>
                      <a:r>
                        <a:rPr lang="en-US" sz="1400" b="1" dirty="0"/>
                        <a:t>385619H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DME Railroad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Kossuth County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24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$133,000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$79,800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$79,800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52447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47516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4F7A35D9-C957-4396-BEAF-37B42858842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5844" y="147581"/>
            <a:ext cx="1968643" cy="545115"/>
          </a:xfrm>
          <a:prstGeom prst="rect">
            <a:avLst/>
          </a:prstGeom>
        </p:spPr>
      </p:pic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764704"/>
            <a:ext cx="7886700" cy="288033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Map of Recommended Awards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06FDC6F-46C3-48B2-8884-793478A71D3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6" t="414" r="1379"/>
          <a:stretch/>
        </p:blipFill>
        <p:spPr>
          <a:xfrm rot="5400000">
            <a:off x="1962691" y="-370406"/>
            <a:ext cx="5328592" cy="8462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89105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061864" y="4066456"/>
            <a:ext cx="2286000" cy="370656"/>
          </a:xfrm>
          <a:prstGeom prst="rect">
            <a:avLst/>
          </a:prstGeom>
          <a:solidFill>
            <a:schemeClr val="tx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347864" y="4066456"/>
            <a:ext cx="2286000" cy="370656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633864" y="4066456"/>
            <a:ext cx="2286000" cy="370656"/>
          </a:xfrm>
          <a:prstGeom prst="rect">
            <a:avLst/>
          </a:prstGeom>
          <a:solidFill>
            <a:schemeClr val="tx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0B11247-CDAF-4DD5-BE81-B56FBF4D67D9}"/>
              </a:ext>
            </a:extLst>
          </p:cNvPr>
          <p:cNvSpPr txBox="1"/>
          <p:nvPr/>
        </p:nvSpPr>
        <p:spPr>
          <a:xfrm>
            <a:off x="107504" y="3573016"/>
            <a:ext cx="9036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PT Sans" panose="020B0503020203020204" pitchFamily="34" charset="0"/>
                <a:cs typeface="Arial" panose="020B0604020202020204" pitchFamily="34" charset="0"/>
              </a:rPr>
              <a:t>QUESTIONS?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0A748D6-E5EE-44F0-BED6-59197E46CA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5293" y="983876"/>
            <a:ext cx="2471142" cy="202184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3F1EC6F-F40C-4C04-BC5A-79311F718206}"/>
              </a:ext>
            </a:extLst>
          </p:cNvPr>
          <p:cNvSpPr txBox="1"/>
          <p:nvPr/>
        </p:nvSpPr>
        <p:spPr>
          <a:xfrm>
            <a:off x="1907704" y="5445224"/>
            <a:ext cx="57606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Kristopher Klop</a:t>
            </a:r>
          </a:p>
          <a:p>
            <a:pPr algn="ctr"/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Manager, Highway-Rail Crossing Programs</a:t>
            </a:r>
          </a:p>
          <a:p>
            <a:pPr algn="ctr"/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kristopher.klop@iowadot.us</a:t>
            </a:r>
          </a:p>
        </p:txBody>
      </p:sp>
    </p:spTree>
    <p:extLst>
      <p:ext uri="{BB962C8B-B14F-4D97-AF65-F5344CB8AC3E}">
        <p14:creationId xmlns:p14="http://schemas.microsoft.com/office/powerpoint/2010/main" val="33982197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5">
      <a:dk1>
        <a:srgbClr val="53565A"/>
      </a:dk1>
      <a:lt1>
        <a:sysClr val="window" lastClr="FFFFFF"/>
      </a:lt1>
      <a:dk2>
        <a:srgbClr val="7C2529"/>
      </a:dk2>
      <a:lt2>
        <a:srgbClr val="B1B3B3"/>
      </a:lt2>
      <a:accent1>
        <a:srgbClr val="0097A9"/>
      </a:accent1>
      <a:accent2>
        <a:srgbClr val="E87722"/>
      </a:accent2>
      <a:accent3>
        <a:srgbClr val="FFC72C"/>
      </a:accent3>
      <a:accent4>
        <a:srgbClr val="5E366E"/>
      </a:accent4>
      <a:accent5>
        <a:srgbClr val="719949"/>
      </a:accent5>
      <a:accent6>
        <a:srgbClr val="4698CB"/>
      </a:accent6>
      <a:hlink>
        <a:srgbClr val="2C739F"/>
      </a:hlink>
      <a:folHlink>
        <a:srgbClr val="53565A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1">
            <a:lumMod val="95000"/>
            <a:lumOff val="5000"/>
            <a:alpha val="9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10118</TotalTime>
  <Words>701</Words>
  <Application>Microsoft Office PowerPoint</Application>
  <PresentationFormat>On-screen Show (4:3)</PresentationFormat>
  <Paragraphs>203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Courier New</vt:lpstr>
      <vt:lpstr>PT Sans</vt:lpstr>
      <vt:lpstr>Office Theme</vt:lpstr>
      <vt:lpstr>PowerPoint Presentation</vt:lpstr>
      <vt:lpstr>Program</vt:lpstr>
      <vt:lpstr>Project Evaluation Criteria</vt:lpstr>
      <vt:lpstr>Available Funding and Application Summary</vt:lpstr>
      <vt:lpstr>List of Applications Recommended</vt:lpstr>
      <vt:lpstr>List of Applications Recommended</vt:lpstr>
      <vt:lpstr>List of Applications Recommended</vt:lpstr>
      <vt:lpstr>Map of Recommended Awards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Mihalchev</dc:creator>
  <cp:lastModifiedBy>Klop, Kristopher</cp:lastModifiedBy>
  <cp:revision>164</cp:revision>
  <cp:lastPrinted>2019-08-29T10:58:34Z</cp:lastPrinted>
  <dcterms:created xsi:type="dcterms:W3CDTF">2014-05-10T08:44:16Z</dcterms:created>
  <dcterms:modified xsi:type="dcterms:W3CDTF">2019-08-29T15:57:55Z</dcterms:modified>
</cp:coreProperties>
</file>