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5"/>
    <p:sldMasterId id="2147483702" r:id="rId6"/>
  </p:sldMasterIdLst>
  <p:notesMasterIdLst>
    <p:notesMasterId r:id="rId23"/>
  </p:notesMasterIdLst>
  <p:sldIdLst>
    <p:sldId id="316" r:id="rId7"/>
    <p:sldId id="304" r:id="rId8"/>
    <p:sldId id="309" r:id="rId9"/>
    <p:sldId id="276" r:id="rId10"/>
    <p:sldId id="308" r:id="rId11"/>
    <p:sldId id="324" r:id="rId12"/>
    <p:sldId id="315" r:id="rId13"/>
    <p:sldId id="321" r:id="rId14"/>
    <p:sldId id="320" r:id="rId15"/>
    <p:sldId id="310" r:id="rId16"/>
    <p:sldId id="311" r:id="rId17"/>
    <p:sldId id="313" r:id="rId18"/>
    <p:sldId id="318" r:id="rId19"/>
    <p:sldId id="323" r:id="rId20"/>
    <p:sldId id="325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fer, Brad" initials="HB" lastIdx="2" clrIdx="0">
    <p:extLst>
      <p:ext uri="{19B8F6BF-5375-455C-9EA6-DF929625EA0E}">
        <p15:presenceInfo xmlns:p15="http://schemas.microsoft.com/office/powerpoint/2012/main" userId="S-1-5-21-133048727-1090477886-634672238-2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D5"/>
    <a:srgbClr val="E6E6E6"/>
    <a:srgbClr val="EE6E6E"/>
    <a:srgbClr val="AF0000"/>
    <a:srgbClr val="C80000"/>
    <a:srgbClr val="8C0000"/>
    <a:srgbClr val="FFFFFF"/>
    <a:srgbClr val="820000"/>
    <a:srgbClr val="6A00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8" autoAdjust="0"/>
    <p:restoredTop sz="67879" autoAdjust="0"/>
  </p:normalViewPr>
  <p:slideViewPr>
    <p:cSldViewPr snapToGrid="0">
      <p:cViewPr>
        <p:scale>
          <a:sx n="100" d="100"/>
          <a:sy n="100" d="100"/>
        </p:scale>
        <p:origin x="1158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yusuf\Documents\Projects\2019\US%2030_Iowa%20DoT_Econ\Data\From%20Kurt\Iowa%20Unemployment_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720691163604539E-2"/>
          <c:y val="9.1879295412678932E-2"/>
          <c:w val="0.8901820866141732"/>
          <c:h val="0.84287208608716657"/>
        </c:manualLayout>
      </c:layout>
      <c:lineChart>
        <c:grouping val="standard"/>
        <c:varyColors val="0"/>
        <c:ser>
          <c:idx val="7"/>
          <c:order val="0"/>
          <c:tx>
            <c:v>United States</c:v>
          </c:tx>
          <c:spPr>
            <a:ln w="28575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Summary!$A$17:$A$44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US!$B$56:$B$83</c:f>
              <c:numCache>
                <c:formatCode>#0.0</c:formatCode>
                <c:ptCount val="28"/>
                <c:pt idx="0">
                  <c:v>5.6</c:v>
                </c:pt>
                <c:pt idx="1">
                  <c:v>6.8</c:v>
                </c:pt>
                <c:pt idx="2">
                  <c:v>7.5</c:v>
                </c:pt>
                <c:pt idx="3">
                  <c:v>6.9</c:v>
                </c:pt>
                <c:pt idx="4">
                  <c:v>6.1</c:v>
                </c:pt>
                <c:pt idx="5">
                  <c:v>5.6</c:v>
                </c:pt>
                <c:pt idx="6">
                  <c:v>5.4</c:v>
                </c:pt>
                <c:pt idx="7">
                  <c:v>4.9000000000000004</c:v>
                </c:pt>
                <c:pt idx="8">
                  <c:v>4.5</c:v>
                </c:pt>
                <c:pt idx="9">
                  <c:v>4.2</c:v>
                </c:pt>
                <c:pt idx="10">
                  <c:v>4</c:v>
                </c:pt>
                <c:pt idx="11">
                  <c:v>4.7</c:v>
                </c:pt>
                <c:pt idx="12">
                  <c:v>5.8</c:v>
                </c:pt>
                <c:pt idx="13">
                  <c:v>6</c:v>
                </c:pt>
                <c:pt idx="14">
                  <c:v>5.5</c:v>
                </c:pt>
                <c:pt idx="15">
                  <c:v>5.0999999999999996</c:v>
                </c:pt>
                <c:pt idx="16">
                  <c:v>4.5999999999999996</c:v>
                </c:pt>
                <c:pt idx="17">
                  <c:v>4.5999999999999996</c:v>
                </c:pt>
                <c:pt idx="18">
                  <c:v>5.8</c:v>
                </c:pt>
                <c:pt idx="19">
                  <c:v>9.3000000000000007</c:v>
                </c:pt>
                <c:pt idx="20">
                  <c:v>9.6</c:v>
                </c:pt>
                <c:pt idx="21">
                  <c:v>8.9</c:v>
                </c:pt>
                <c:pt idx="22">
                  <c:v>8.1</c:v>
                </c:pt>
                <c:pt idx="23">
                  <c:v>7.4</c:v>
                </c:pt>
                <c:pt idx="24">
                  <c:v>6.2</c:v>
                </c:pt>
                <c:pt idx="25">
                  <c:v>5.3</c:v>
                </c:pt>
                <c:pt idx="26">
                  <c:v>4.9000000000000004</c:v>
                </c:pt>
                <c:pt idx="27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E2-472B-9D1A-4CFF36478524}"/>
            </c:ext>
          </c:extLst>
        </c:ser>
        <c:ser>
          <c:idx val="0"/>
          <c:order val="1"/>
          <c:tx>
            <c:v>Iowa</c:v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Summary!$A$17:$A$44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Summary!$E$17:$E$44</c:f>
              <c:numCache>
                <c:formatCode>0.0</c:formatCode>
                <c:ptCount val="28"/>
                <c:pt idx="0">
                  <c:v>4.4214847780362421</c:v>
                </c:pt>
                <c:pt idx="1">
                  <c:v>4.661765064831866</c:v>
                </c:pt>
                <c:pt idx="2">
                  <c:v>4.4646441215793766</c:v>
                </c:pt>
                <c:pt idx="3">
                  <c:v>4.0465940877064241</c:v>
                </c:pt>
                <c:pt idx="4">
                  <c:v>3.5068344819780064</c:v>
                </c:pt>
                <c:pt idx="5">
                  <c:v>3.4448619066247579</c:v>
                </c:pt>
                <c:pt idx="6">
                  <c:v>3.5199168396885132</c:v>
                </c:pt>
                <c:pt idx="7">
                  <c:v>3.1092440862601247</c:v>
                </c:pt>
                <c:pt idx="8">
                  <c:v>2.7549153859611506</c:v>
                </c:pt>
                <c:pt idx="9">
                  <c:v>2.5926928470750448</c:v>
                </c:pt>
                <c:pt idx="10">
                  <c:v>2.6267859635620048</c:v>
                </c:pt>
                <c:pt idx="11">
                  <c:v>3.332129774754391</c:v>
                </c:pt>
                <c:pt idx="12">
                  <c:v>3.9931581446886124</c:v>
                </c:pt>
                <c:pt idx="13">
                  <c:v>4.4922847355477096</c:v>
                </c:pt>
                <c:pt idx="14">
                  <c:v>4.4968604243650709</c:v>
                </c:pt>
                <c:pt idx="15">
                  <c:v>4.2482087031521241</c:v>
                </c:pt>
                <c:pt idx="16">
                  <c:v>3.7071075612909268</c:v>
                </c:pt>
                <c:pt idx="17">
                  <c:v>3.6928438106363926</c:v>
                </c:pt>
                <c:pt idx="18">
                  <c:v>4.2348644563968065</c:v>
                </c:pt>
                <c:pt idx="19">
                  <c:v>6.3918258885217796</c:v>
                </c:pt>
                <c:pt idx="20">
                  <c:v>6.0031351145591962</c:v>
                </c:pt>
                <c:pt idx="21">
                  <c:v>5.5377830350953516</c:v>
                </c:pt>
                <c:pt idx="22">
                  <c:v>5.0421550389941672</c:v>
                </c:pt>
                <c:pt idx="23">
                  <c:v>4.7326577278419064</c:v>
                </c:pt>
                <c:pt idx="24">
                  <c:v>4.2395925415582916</c:v>
                </c:pt>
                <c:pt idx="25">
                  <c:v>3.7712004815945126</c:v>
                </c:pt>
                <c:pt idx="26">
                  <c:v>3.6111580981126914</c:v>
                </c:pt>
                <c:pt idx="27">
                  <c:v>3.1363689565063129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E2-472B-9D1A-4CFF36478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7351600"/>
        <c:axId val="57930280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v>US 20</c:v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Summary!$A$17:$A$44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'US 20'!$F$72:$F$99</c15:sqref>
                        </c15:formulaRef>
                      </c:ext>
                    </c:extLst>
                    <c:numCache>
                      <c:formatCode>0.0</c:formatCode>
                      <c:ptCount val="28"/>
                      <c:pt idx="0">
                        <c:v>5.8411141252917798</c:v>
                      </c:pt>
                      <c:pt idx="1">
                        <c:v>6.0856032321621605</c:v>
                      </c:pt>
                      <c:pt idx="2">
                        <c:v>5.679308150200292</c:v>
                      </c:pt>
                      <c:pt idx="3">
                        <c:v>5.010899536589239</c:v>
                      </c:pt>
                      <c:pt idx="4">
                        <c:v>4.3367420216585764</c:v>
                      </c:pt>
                      <c:pt idx="5">
                        <c:v>4.15830124106001</c:v>
                      </c:pt>
                      <c:pt idx="6">
                        <c:v>4.8191402506123318</c:v>
                      </c:pt>
                      <c:pt idx="7">
                        <c:v>3.8024379335070324</c:v>
                      </c:pt>
                      <c:pt idx="8">
                        <c:v>3.5028023839798825</c:v>
                      </c:pt>
                      <c:pt idx="9">
                        <c:v>3.4998627504803732</c:v>
                      </c:pt>
                      <c:pt idx="10">
                        <c:v>2.9208697927265326</c:v>
                      </c:pt>
                      <c:pt idx="11">
                        <c:v>3.7227714205368927</c:v>
                      </c:pt>
                      <c:pt idx="12">
                        <c:v>4.1167348089665863</c:v>
                      </c:pt>
                      <c:pt idx="13">
                        <c:v>4.5344924484409566</c:v>
                      </c:pt>
                      <c:pt idx="14">
                        <c:v>4.4855577014901966</c:v>
                      </c:pt>
                      <c:pt idx="15">
                        <c:v>4.3562553853851069</c:v>
                      </c:pt>
                      <c:pt idx="16">
                        <c:v>3.804615637319317</c:v>
                      </c:pt>
                      <c:pt idx="17">
                        <c:v>3.8327145664992361</c:v>
                      </c:pt>
                      <c:pt idx="18">
                        <c:v>4.2131945383263485</c:v>
                      </c:pt>
                      <c:pt idx="19">
                        <c:v>6.3625274131943286</c:v>
                      </c:pt>
                      <c:pt idx="20">
                        <c:v>6.0098280767188932</c:v>
                      </c:pt>
                      <c:pt idx="21">
                        <c:v>5.5032239595403301</c:v>
                      </c:pt>
                      <c:pt idx="22">
                        <c:v>4.9826683884999659</c:v>
                      </c:pt>
                      <c:pt idx="23">
                        <c:v>4.8120016983535407</c:v>
                      </c:pt>
                      <c:pt idx="24">
                        <c:v>4.516804620853871</c:v>
                      </c:pt>
                      <c:pt idx="25">
                        <c:v>4.1505973731761916</c:v>
                      </c:pt>
                      <c:pt idx="26">
                        <c:v>4.0940677095813509</c:v>
                      </c:pt>
                      <c:pt idx="27">
                        <c:v>3.3754513886482256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DBE2-472B-9D1A-4CFF36478524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v>US 18</c:v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Summary!$A$17:$A$44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'US 18'!$F$44:$F$71</c15:sqref>
                        </c15:formulaRef>
                      </c:ext>
                    </c:extLst>
                    <c:numCache>
                      <c:formatCode>0.0</c:formatCode>
                      <c:ptCount val="28"/>
                      <c:pt idx="0">
                        <c:v>5.4173936185941987</c:v>
                      </c:pt>
                      <c:pt idx="1">
                        <c:v>5.8315960157516793</c:v>
                      </c:pt>
                      <c:pt idx="2">
                        <c:v>5.955371224954729</c:v>
                      </c:pt>
                      <c:pt idx="3">
                        <c:v>5.6362797670529892</c:v>
                      </c:pt>
                      <c:pt idx="4">
                        <c:v>5.3519990782348197</c:v>
                      </c:pt>
                      <c:pt idx="5">
                        <c:v>3.9017382559977012</c:v>
                      </c:pt>
                      <c:pt idx="6">
                        <c:v>4.0774576841161307</c:v>
                      </c:pt>
                      <c:pt idx="7">
                        <c:v>3.4585569469290403</c:v>
                      </c:pt>
                      <c:pt idx="8">
                        <c:v>3.2410768739290794</c:v>
                      </c:pt>
                      <c:pt idx="9">
                        <c:v>2.8410259423568469</c:v>
                      </c:pt>
                      <c:pt idx="10">
                        <c:v>3.0812657851730796</c:v>
                      </c:pt>
                      <c:pt idx="11">
                        <c:v>3.6443018800677178</c:v>
                      </c:pt>
                      <c:pt idx="12">
                        <c:v>4.2818443971920424</c:v>
                      </c:pt>
                      <c:pt idx="13">
                        <c:v>4.4758159192298663</c:v>
                      </c:pt>
                      <c:pt idx="14">
                        <c:v>4.5078625509609784</c:v>
                      </c:pt>
                      <c:pt idx="15">
                        <c:v>4.52697285534303</c:v>
                      </c:pt>
                      <c:pt idx="16">
                        <c:v>4.1106085761722104</c:v>
                      </c:pt>
                      <c:pt idx="17">
                        <c:v>4.0456371150823678</c:v>
                      </c:pt>
                      <c:pt idx="18">
                        <c:v>5.0751660645612402</c:v>
                      </c:pt>
                      <c:pt idx="19">
                        <c:v>7.386030704324388</c:v>
                      </c:pt>
                      <c:pt idx="20">
                        <c:v>6.9457027239234161</c:v>
                      </c:pt>
                      <c:pt idx="21">
                        <c:v>6.218606514437151</c:v>
                      </c:pt>
                      <c:pt idx="22">
                        <c:v>5.7523235367997989</c:v>
                      </c:pt>
                      <c:pt idx="23">
                        <c:v>5.4346450714918388</c:v>
                      </c:pt>
                      <c:pt idx="24">
                        <c:v>4.6075677722725406</c:v>
                      </c:pt>
                      <c:pt idx="25">
                        <c:v>3.9268830759533566</c:v>
                      </c:pt>
                      <c:pt idx="26">
                        <c:v>3.5984551135114771</c:v>
                      </c:pt>
                      <c:pt idx="27">
                        <c:v>3.1267570437933405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BE2-472B-9D1A-4CFF36478524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v>IA 60</c:v>
                </c:tx>
                <c:spPr>
                  <a:ln w="2857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Summary!$A$17:$A$44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'IA 60'!$F$44:$F$71</c15:sqref>
                        </c15:formulaRef>
                      </c:ext>
                    </c:extLst>
                    <c:numCache>
                      <c:formatCode>0.0</c:formatCode>
                      <c:ptCount val="28"/>
                      <c:pt idx="0">
                        <c:v>2.8030981611254542</c:v>
                      </c:pt>
                      <c:pt idx="1">
                        <c:v>2.9271175986842106</c:v>
                      </c:pt>
                      <c:pt idx="2">
                        <c:v>3.0446600004987157</c:v>
                      </c:pt>
                      <c:pt idx="3">
                        <c:v>2.6812049707460957</c:v>
                      </c:pt>
                      <c:pt idx="4">
                        <c:v>2.7884956799621259</c:v>
                      </c:pt>
                      <c:pt idx="5">
                        <c:v>3.2460882612112698</c:v>
                      </c:pt>
                      <c:pt idx="6">
                        <c:v>3.0953325091553729</c:v>
                      </c:pt>
                      <c:pt idx="7">
                        <c:v>2.714060178306092</c:v>
                      </c:pt>
                      <c:pt idx="8">
                        <c:v>2.6858718387526146</c:v>
                      </c:pt>
                      <c:pt idx="9">
                        <c:v>2.3991224999416554</c:v>
                      </c:pt>
                      <c:pt idx="10">
                        <c:v>2.2143092958543602</c:v>
                      </c:pt>
                      <c:pt idx="11">
                        <c:v>2.6323620298944768</c:v>
                      </c:pt>
                      <c:pt idx="12">
                        <c:v>3.0718697231153573</c:v>
                      </c:pt>
                      <c:pt idx="13">
                        <c:v>3.4914237510544566</c:v>
                      </c:pt>
                      <c:pt idx="14">
                        <c:v>3.4452835498850787</c:v>
                      </c:pt>
                      <c:pt idx="15">
                        <c:v>3.3298457899285809</c:v>
                      </c:pt>
                      <c:pt idx="16">
                        <c:v>2.8444781039782598</c:v>
                      </c:pt>
                      <c:pt idx="17">
                        <c:v>2.8353617761134147</c:v>
                      </c:pt>
                      <c:pt idx="18">
                        <c:v>3.1667108636082379</c:v>
                      </c:pt>
                      <c:pt idx="19">
                        <c:v>4.7476503862830981</c:v>
                      </c:pt>
                      <c:pt idx="20">
                        <c:v>4.3057214200412552</c:v>
                      </c:pt>
                      <c:pt idx="21">
                        <c:v>4.0741719520789292</c:v>
                      </c:pt>
                      <c:pt idx="22">
                        <c:v>3.769559032716927</c:v>
                      </c:pt>
                      <c:pt idx="23">
                        <c:v>3.6888937712841923</c:v>
                      </c:pt>
                      <c:pt idx="24">
                        <c:v>3.1764099480262873</c:v>
                      </c:pt>
                      <c:pt idx="25">
                        <c:v>2.6830960741846628</c:v>
                      </c:pt>
                      <c:pt idx="26">
                        <c:v>2.4791138842940597</c:v>
                      </c:pt>
                      <c:pt idx="27">
                        <c:v>2.2261856157466102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BE2-472B-9D1A-4CFF36478524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v>US 34</c:v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Summary!$A$17:$A$44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'US 34'!$F$44:$F$71</c15:sqref>
                        </c15:formulaRef>
                      </c:ext>
                    </c:extLst>
                    <c:numCache>
                      <c:formatCode>0.0</c:formatCode>
                      <c:ptCount val="28"/>
                      <c:pt idx="0">
                        <c:v>4.9371583159555881</c:v>
                      </c:pt>
                      <c:pt idx="1">
                        <c:v>5.9102567638379435</c:v>
                      </c:pt>
                      <c:pt idx="2">
                        <c:v>5.6054530874097832</c:v>
                      </c:pt>
                      <c:pt idx="3">
                        <c:v>4.7650851550258162</c:v>
                      </c:pt>
                      <c:pt idx="4">
                        <c:v>4.2968158651662716</c:v>
                      </c:pt>
                      <c:pt idx="5">
                        <c:v>4.1211845562967451</c:v>
                      </c:pt>
                      <c:pt idx="6">
                        <c:v>3.9263221033689892</c:v>
                      </c:pt>
                      <c:pt idx="7">
                        <c:v>4.3288851055306576</c:v>
                      </c:pt>
                      <c:pt idx="8">
                        <c:v>3.2930451705418418</c:v>
                      </c:pt>
                      <c:pt idx="9">
                        <c:v>3.4096533041598294</c:v>
                      </c:pt>
                      <c:pt idx="10">
                        <c:v>3.1907780363208431</c:v>
                      </c:pt>
                      <c:pt idx="11">
                        <c:v>4.5179357247633014</c:v>
                      </c:pt>
                      <c:pt idx="12">
                        <c:v>5.4276574545073153</c:v>
                      </c:pt>
                      <c:pt idx="13">
                        <c:v>5.8734660340851859</c:v>
                      </c:pt>
                      <c:pt idx="14">
                        <c:v>5.5651895525971771</c:v>
                      </c:pt>
                      <c:pt idx="15">
                        <c:v>5.133139994727129</c:v>
                      </c:pt>
                      <c:pt idx="16">
                        <c:v>4.6534443442753357</c:v>
                      </c:pt>
                      <c:pt idx="17">
                        <c:v>4.3748168278581518</c:v>
                      </c:pt>
                      <c:pt idx="18">
                        <c:v>5.0142769460678354</c:v>
                      </c:pt>
                      <c:pt idx="19">
                        <c:v>8.8683116462394054</c:v>
                      </c:pt>
                      <c:pt idx="20">
                        <c:v>7.7893274189669457</c:v>
                      </c:pt>
                      <c:pt idx="21">
                        <c:v>6.778554524929957</c:v>
                      </c:pt>
                      <c:pt idx="22">
                        <c:v>6.2689529690687547</c:v>
                      </c:pt>
                      <c:pt idx="23">
                        <c:v>5.7247425777729219</c:v>
                      </c:pt>
                      <c:pt idx="24">
                        <c:v>4.9189233234647034</c:v>
                      </c:pt>
                      <c:pt idx="25">
                        <c:v>4.5314921031886266</c:v>
                      </c:pt>
                      <c:pt idx="26">
                        <c:v>4.669101613606629</c:v>
                      </c:pt>
                      <c:pt idx="27">
                        <c:v>3.7833521491312609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BE2-472B-9D1A-4CFF36478524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v>US 30 Carrol to Ogden</c:v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Summary!$A$17:$A$44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'US 30 Carrol to Ogden'!$F$44:$F$71</c15:sqref>
                        </c15:formulaRef>
                      </c:ext>
                    </c:extLst>
                    <c:numCache>
                      <c:formatCode>0.0</c:formatCode>
                      <c:ptCount val="28"/>
                      <c:pt idx="0">
                        <c:v>4.4271294492650961</c:v>
                      </c:pt>
                      <c:pt idx="1">
                        <c:v>4.4524460755461686</c:v>
                      </c:pt>
                      <c:pt idx="2">
                        <c:v>3.6386785498894327</c:v>
                      </c:pt>
                      <c:pt idx="3">
                        <c:v>3.4731896970678764</c:v>
                      </c:pt>
                      <c:pt idx="4">
                        <c:v>3.3397374319564523</c:v>
                      </c:pt>
                      <c:pt idx="5">
                        <c:v>3.4393230335277898</c:v>
                      </c:pt>
                      <c:pt idx="6">
                        <c:v>2.8770623678980409</c:v>
                      </c:pt>
                      <c:pt idx="7">
                        <c:v>2.7751646284101597</c:v>
                      </c:pt>
                      <c:pt idx="8">
                        <c:v>2.4352977860929217</c:v>
                      </c:pt>
                      <c:pt idx="9">
                        <c:v>2.2669868096916024</c:v>
                      </c:pt>
                      <c:pt idx="10">
                        <c:v>2.3466277149752317</c:v>
                      </c:pt>
                      <c:pt idx="11">
                        <c:v>2.8422489760456746</c:v>
                      </c:pt>
                      <c:pt idx="12">
                        <c:v>3.1782205660435463</c:v>
                      </c:pt>
                      <c:pt idx="13">
                        <c:v>3.3302325581395351</c:v>
                      </c:pt>
                      <c:pt idx="14">
                        <c:v>3.3861515085739091</c:v>
                      </c:pt>
                      <c:pt idx="15">
                        <c:v>3.4557631731857246</c:v>
                      </c:pt>
                      <c:pt idx="16">
                        <c:v>2.9566797940018175</c:v>
                      </c:pt>
                      <c:pt idx="17">
                        <c:v>3.0630961115187088</c:v>
                      </c:pt>
                      <c:pt idx="18">
                        <c:v>3.3882424059241347</c:v>
                      </c:pt>
                      <c:pt idx="19">
                        <c:v>5.2866872693450144</c:v>
                      </c:pt>
                      <c:pt idx="20">
                        <c:v>5.2233871729479544</c:v>
                      </c:pt>
                      <c:pt idx="21">
                        <c:v>4.7205798207133318</c:v>
                      </c:pt>
                      <c:pt idx="22">
                        <c:v>4.2224012892828364</c:v>
                      </c:pt>
                      <c:pt idx="23">
                        <c:v>3.9065247274703494</c:v>
                      </c:pt>
                      <c:pt idx="24">
                        <c:v>3.4188303503907234</c:v>
                      </c:pt>
                      <c:pt idx="25">
                        <c:v>2.9840086943021271</c:v>
                      </c:pt>
                      <c:pt idx="26">
                        <c:v>2.7604685942173477</c:v>
                      </c:pt>
                      <c:pt idx="27">
                        <c:v>2.4675573739052612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BE2-472B-9D1A-4CFF36478524}"/>
                  </c:ext>
                </c:extLst>
              </c15:ser>
            </c15:filteredLineSeries>
          </c:ext>
        </c:extLst>
      </c:lineChart>
      <c:catAx>
        <c:axId val="54735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302800"/>
        <c:crosses val="autoZero"/>
        <c:auto val="1"/>
        <c:lblAlgn val="ctr"/>
        <c:lblOffset val="100"/>
        <c:noMultiLvlLbl val="0"/>
      </c:catAx>
      <c:valAx>
        <c:axId val="57930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Unemployment Rate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351600"/>
        <c:crosses val="autoZero"/>
        <c:crossBetween val="between"/>
        <c:majorUnit val="1"/>
      </c:valAx>
      <c:spPr>
        <a:noFill/>
        <a:ln>
          <a:solidFill>
            <a:srgbClr val="0070C0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7BAC9-E3E8-484D-B82F-8598440F3133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64418-ABC8-4147-8823-9716920390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0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46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07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8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39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7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2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21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3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45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6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8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22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5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56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37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rcRect t="5209" b="11979"/>
          <a:stretch>
            <a:fillRect/>
          </a:stretch>
        </p:blipFill>
        <p:spPr>
          <a:xfrm>
            <a:off x="6221610" y="2235202"/>
            <a:ext cx="2843446" cy="2113519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3300412" y="2235202"/>
            <a:ext cx="2876416" cy="44266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308196" y="145699"/>
            <a:ext cx="5724624" cy="1912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155007" y="-380999"/>
            <a:ext cx="2046145" cy="2467428"/>
            <a:chOff x="9298840" y="-381000"/>
            <a:chExt cx="2728193" cy="2467428"/>
          </a:xfrm>
        </p:grpSpPr>
        <p:sp>
          <p:nvSpPr>
            <p:cNvPr id="18" name="Right Triangle 17"/>
            <p:cNvSpPr/>
            <p:nvPr/>
          </p:nvSpPr>
          <p:spPr>
            <a:xfrm rot="16200000">
              <a:off x="9344533" y="-426693"/>
              <a:ext cx="2467428" cy="2558814"/>
            </a:xfrm>
            <a:prstGeom prst="rtTriangle">
              <a:avLst/>
            </a:prstGeom>
            <a:solidFill>
              <a:srgbClr val="FFFFFF">
                <a:alpha val="2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 rot="16200000">
              <a:off x="9614911" y="-325693"/>
              <a:ext cx="2368265" cy="2455978"/>
            </a:xfrm>
            <a:prstGeom prst="rtTriangle">
              <a:avLst/>
            </a:prstGeom>
            <a:solidFill>
              <a:srgbClr val="FFFFFF">
                <a:alpha val="2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" y="2209801"/>
            <a:ext cx="457199" cy="2209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lang="en-US" sz="1200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AC09E053-C2CA-4EEB-AE46-F972E9ECE7E5}"/>
              </a:ext>
            </a:extLst>
          </p:cNvPr>
          <p:cNvSpPr/>
          <p:nvPr userDrawn="1"/>
        </p:nvSpPr>
        <p:spPr>
          <a:xfrm rot="10800000">
            <a:off x="1695718" y="167423"/>
            <a:ext cx="1477077" cy="2042379"/>
          </a:xfrm>
          <a:prstGeom prst="rtTriangle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5B6F25-959D-4A73-8BA4-B68E14ADB7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65" y="5025510"/>
            <a:ext cx="2815253" cy="90457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BB3263F-ED16-43EE-BB59-90CF11DB1806}"/>
              </a:ext>
            </a:extLst>
          </p:cNvPr>
          <p:cNvSpPr/>
          <p:nvPr userDrawn="1"/>
        </p:nvSpPr>
        <p:spPr>
          <a:xfrm>
            <a:off x="78944" y="167423"/>
            <a:ext cx="3098251" cy="6494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7A5ADF2-ECE8-442F-831D-C978863C4A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990" y="229148"/>
            <a:ext cx="2992307" cy="6352627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4C50F296-ABD3-4BA0-A523-B30039838BB1}"/>
              </a:ext>
            </a:extLst>
          </p:cNvPr>
          <p:cNvSpPr txBox="1">
            <a:spLocks/>
          </p:cNvSpPr>
          <p:nvPr userDrawn="1"/>
        </p:nvSpPr>
        <p:spPr>
          <a:xfrm>
            <a:off x="3376956" y="229147"/>
            <a:ext cx="5697162" cy="1685377"/>
          </a:xfr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/>
            <a:r>
              <a:rPr lang="en-US" sz="4400" b="0" dirty="0">
                <a:solidFill>
                  <a:schemeClr val="tx1"/>
                </a:solidFill>
                <a:latin typeface="+mn-lt"/>
              </a:rPr>
              <a:t>Project Prioritization </a:t>
            </a:r>
          </a:p>
          <a:p>
            <a:pPr algn="l" defTabSz="914400"/>
            <a:r>
              <a:rPr lang="en-US" sz="4400" b="0" dirty="0">
                <a:solidFill>
                  <a:schemeClr val="tx1"/>
                </a:solidFill>
                <a:latin typeface="+mn-lt"/>
              </a:rPr>
              <a:t>and Scoping Tool</a:t>
            </a:r>
            <a:endParaRPr lang="en-US" sz="4400" b="0" dirty="0">
              <a:solidFill>
                <a:schemeClr val="tx1"/>
              </a:solidFill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EFC1B5F4-0D92-447A-AA56-5562AA6ECB80}"/>
              </a:ext>
            </a:extLst>
          </p:cNvPr>
          <p:cNvSpPr txBox="1">
            <a:spLocks/>
          </p:cNvSpPr>
          <p:nvPr userDrawn="1"/>
        </p:nvSpPr>
        <p:spPr>
          <a:xfrm>
            <a:off x="3319491" y="5144619"/>
            <a:ext cx="2938670" cy="666352"/>
          </a:xfrm>
        </p:spPr>
        <p:txBody>
          <a:bodyPr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sz="1600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Brad Hofer</a:t>
            </a:r>
            <a:br>
              <a:rPr lang="en-US" sz="1600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1600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Location &amp; Environment Bureau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8CDAEAF-0925-45B5-8B78-F5F80883F381}"/>
              </a:ext>
            </a:extLst>
          </p:cNvPr>
          <p:cNvSpPr txBox="1">
            <a:spLocks/>
          </p:cNvSpPr>
          <p:nvPr userDrawn="1"/>
        </p:nvSpPr>
        <p:spPr>
          <a:xfrm>
            <a:off x="3277308" y="4648486"/>
            <a:ext cx="2085975" cy="496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September 9, 2019</a:t>
            </a:r>
          </a:p>
        </p:txBody>
      </p:sp>
    </p:spTree>
    <p:extLst>
      <p:ext uri="{BB962C8B-B14F-4D97-AF65-F5344CB8AC3E}">
        <p14:creationId xmlns:p14="http://schemas.microsoft.com/office/powerpoint/2010/main" val="152436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88817" y="264003"/>
            <a:ext cx="827884" cy="5631636"/>
          </a:xfrm>
          <a:prstGeom prst="rect">
            <a:avLst/>
          </a:prstGeom>
          <a:gradFill rotWithShape="1">
            <a:gsLst>
              <a:gs pos="0">
                <a:srgbClr val="6A0000"/>
              </a:gs>
              <a:gs pos="92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t"/>
          <a:lstStyle/>
          <a:p>
            <a:pPr algn="r">
              <a:defRPr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F91317-C474-498B-BD19-3FD82D42B5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17" y="6010045"/>
            <a:ext cx="758427" cy="5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/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en-US" sz="2000" b="1" kern="1200" baseline="0" noProof="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ad.hofer@iowadot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5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A918CF0-4D10-4186-B8B0-BBC5D3881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887085"/>
              </p:ext>
            </p:extLst>
          </p:nvPr>
        </p:nvGraphicFramePr>
        <p:xfrm>
          <a:off x="1290918" y="1056621"/>
          <a:ext cx="7315200" cy="5245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C222782-E9B7-411B-AC72-7D8763024931}"/>
              </a:ext>
            </a:extLst>
          </p:cNvPr>
          <p:cNvSpPr txBox="1">
            <a:spLocks/>
          </p:cNvSpPr>
          <p:nvPr/>
        </p:nvSpPr>
        <p:spPr>
          <a:xfrm>
            <a:off x="1143000" y="360424"/>
            <a:ext cx="8001000" cy="633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66739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59478-6E06-4314-AD62-C78AC86865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265171" y="-11596108"/>
            <a:ext cx="523008" cy="88815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600" kern="0" smtClean="0">
                <a:solidFill>
                  <a:sysClr val="windowText" lastClr="000000"/>
                </a:solidFill>
              </a:rPr>
              <a:pPr defTabSz="685800"/>
              <a:t>11</a:t>
            </a:fld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8F5CEE5-0312-4934-8004-C4763D87FF03}"/>
              </a:ext>
            </a:extLst>
          </p:cNvPr>
          <p:cNvSpPr txBox="1">
            <a:spLocks/>
          </p:cNvSpPr>
          <p:nvPr/>
        </p:nvSpPr>
        <p:spPr>
          <a:xfrm>
            <a:off x="1143000" y="342494"/>
            <a:ext cx="8001000" cy="633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Correlating Data Relationships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BDF977-7E4C-4599-8CC0-73BCF933E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71562"/>
            <a:ext cx="7747000" cy="550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5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B18A1-0AB9-4FB4-A6E3-82508C016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99" y="1639026"/>
            <a:ext cx="4695825" cy="4591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418C9E-9954-4836-BA36-55DC5F011A71}"/>
              </a:ext>
            </a:extLst>
          </p:cNvPr>
          <p:cNvSpPr txBox="1"/>
          <p:nvPr/>
        </p:nvSpPr>
        <p:spPr>
          <a:xfrm>
            <a:off x="1059182" y="110836"/>
            <a:ext cx="97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criteria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that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economic development &amp; growth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9CDA8A-660C-40D2-A7DA-8C5C9F8F1F3B}"/>
              </a:ext>
            </a:extLst>
          </p:cNvPr>
          <p:cNvGrpSpPr/>
          <p:nvPr/>
        </p:nvGrpSpPr>
        <p:grpSpPr>
          <a:xfrm>
            <a:off x="3644197" y="1392773"/>
            <a:ext cx="4794094" cy="4426550"/>
            <a:chOff x="3958317" y="1420685"/>
            <a:chExt cx="4794094" cy="442655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FCCB9C8-35C6-4CAE-A6BB-A44308EEF5DC}"/>
                </a:ext>
              </a:extLst>
            </p:cNvPr>
            <p:cNvSpPr/>
            <p:nvPr/>
          </p:nvSpPr>
          <p:spPr>
            <a:xfrm>
              <a:off x="5186106" y="1420685"/>
              <a:ext cx="1746173" cy="1546506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7A5640E-0260-4C09-B3F2-96A49BA86AC8}"/>
                </a:ext>
              </a:extLst>
            </p:cNvPr>
            <p:cNvSpPr/>
            <p:nvPr/>
          </p:nvSpPr>
          <p:spPr>
            <a:xfrm>
              <a:off x="6896706" y="4459997"/>
              <a:ext cx="1746173" cy="1387238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3D5F98-5CFD-4DA4-91A8-7B5E0125EE3A}"/>
                </a:ext>
              </a:extLst>
            </p:cNvPr>
            <p:cNvSpPr/>
            <p:nvPr/>
          </p:nvSpPr>
          <p:spPr>
            <a:xfrm>
              <a:off x="7218888" y="3456912"/>
              <a:ext cx="1533523" cy="1387238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E6258F-92DA-4EF5-9DB1-6D999457CFD6}"/>
                </a:ext>
              </a:extLst>
            </p:cNvPr>
            <p:cNvSpPr/>
            <p:nvPr/>
          </p:nvSpPr>
          <p:spPr>
            <a:xfrm>
              <a:off x="3958317" y="2387306"/>
              <a:ext cx="1746174" cy="1546506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4C19F85-41BF-4D5F-84E6-224721C85948}"/>
              </a:ext>
            </a:extLst>
          </p:cNvPr>
          <p:cNvSpPr/>
          <p:nvPr/>
        </p:nvSpPr>
        <p:spPr>
          <a:xfrm>
            <a:off x="1059182" y="1974018"/>
            <a:ext cx="20843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Freight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Road Class</a:t>
            </a:r>
          </a:p>
        </p:txBody>
      </p:sp>
    </p:spTree>
    <p:extLst>
      <p:ext uri="{BB962C8B-B14F-4D97-AF65-F5344CB8AC3E}">
        <p14:creationId xmlns:p14="http://schemas.microsoft.com/office/powerpoint/2010/main" val="3511925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22D2AF7-51CB-491C-B717-5AABF17AEAAC}"/>
              </a:ext>
            </a:extLst>
          </p:cNvPr>
          <p:cNvSpPr txBox="1">
            <a:spLocks/>
          </p:cNvSpPr>
          <p:nvPr/>
        </p:nvSpPr>
        <p:spPr>
          <a:xfrm>
            <a:off x="952500" y="229126"/>
            <a:ext cx="8001000" cy="633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Correlating Data Relationships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70EE7A-9C0F-4814-9E51-42C95067EE6E}"/>
              </a:ext>
            </a:extLst>
          </p:cNvPr>
          <p:cNvSpPr/>
          <p:nvPr/>
        </p:nvSpPr>
        <p:spPr>
          <a:xfrm>
            <a:off x="5841413" y="1353613"/>
            <a:ext cx="32267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Transportation</a:t>
            </a:r>
          </a:p>
          <a:p>
            <a:pPr algn="ctr"/>
            <a:r>
              <a:rPr lang="en-US" sz="28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ndicators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3BB7544-113B-4531-8E55-C5E78D8F238F}"/>
              </a:ext>
            </a:extLst>
          </p:cNvPr>
          <p:cNvGrpSpPr/>
          <p:nvPr/>
        </p:nvGrpSpPr>
        <p:grpSpPr>
          <a:xfrm>
            <a:off x="1552062" y="4045848"/>
            <a:ext cx="4868844" cy="2994252"/>
            <a:chOff x="1551247" y="4181597"/>
            <a:chExt cx="4868844" cy="29942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85DB11-D7BB-4B5F-9ECB-B726248B3304}"/>
                </a:ext>
              </a:extLst>
            </p:cNvPr>
            <p:cNvSpPr/>
            <p:nvPr/>
          </p:nvSpPr>
          <p:spPr>
            <a:xfrm>
              <a:off x="1977653" y="4221194"/>
              <a:ext cx="4442438" cy="2954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Population growth</a:t>
              </a:r>
            </a:p>
            <a:p>
              <a:pPr>
                <a:spcBef>
                  <a:spcPts val="1200"/>
                </a:spcBef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Presence of an educated workforce</a:t>
              </a:r>
            </a:p>
            <a:p>
              <a:pPr>
                <a:spcBef>
                  <a:spcPts val="1200"/>
                </a:spcBef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Proximity to markets</a:t>
              </a:r>
            </a:p>
            <a:p>
              <a:pPr>
                <a:spcBef>
                  <a:spcPts val="1200"/>
                </a:spcBef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Community and county interlinkages</a:t>
              </a:r>
            </a:p>
            <a:p>
              <a:pPr>
                <a:spcBef>
                  <a:spcPts val="1200"/>
                </a:spcBef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Local economic development policies</a:t>
              </a:r>
            </a:p>
            <a:p>
              <a:pPr>
                <a:spcBef>
                  <a:spcPts val="1200"/>
                </a:spcBef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Amenities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3" name="Picture 8" descr="Image result for education">
              <a:extLst>
                <a:ext uri="{FF2B5EF4-FFF2-40B4-BE49-F238E27FC236}">
                  <a16:creationId xmlns:a16="http://schemas.microsoft.com/office/drawing/2014/main" id="{30727DE7-0D53-46B7-8F72-B9C68BAA7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843" y="4610810"/>
              <a:ext cx="313129" cy="451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10" descr="Image result for shopping cart">
              <a:extLst>
                <a:ext uri="{FF2B5EF4-FFF2-40B4-BE49-F238E27FC236}">
                  <a16:creationId xmlns:a16="http://schemas.microsoft.com/office/drawing/2014/main" id="{24E5E940-9DF0-4B75-8E06-83911F554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763" y="5078150"/>
              <a:ext cx="404406" cy="40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support">
              <a:extLst>
                <a:ext uri="{FF2B5EF4-FFF2-40B4-BE49-F238E27FC236}">
                  <a16:creationId xmlns:a16="http://schemas.microsoft.com/office/drawing/2014/main" id="{B5CCA4BA-245A-4FF8-8272-51D347ED8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247" y="5442300"/>
              <a:ext cx="487113" cy="487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4" descr="Related image">
              <a:extLst>
                <a:ext uri="{FF2B5EF4-FFF2-40B4-BE49-F238E27FC236}">
                  <a16:creationId xmlns:a16="http://schemas.microsoft.com/office/drawing/2014/main" id="{CCE42BCF-FFDE-4A53-AB96-C66764578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464" y="5946875"/>
              <a:ext cx="308820" cy="328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Related image">
              <a:extLst>
                <a:ext uri="{FF2B5EF4-FFF2-40B4-BE49-F238E27FC236}">
                  <a16:creationId xmlns:a16="http://schemas.microsoft.com/office/drawing/2014/main" id="{69C60991-D499-4A9A-8873-556CB2DA0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732" y="6391504"/>
              <a:ext cx="334953" cy="334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Image result for population">
              <a:extLst>
                <a:ext uri="{FF2B5EF4-FFF2-40B4-BE49-F238E27FC236}">
                  <a16:creationId xmlns:a16="http://schemas.microsoft.com/office/drawing/2014/main" id="{AC41DBB0-BA94-44F3-A76E-2A44D4D5A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763" y="4181597"/>
              <a:ext cx="404406" cy="40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66" name="Picture 42" descr="Image result for map search icon">
            <a:extLst>
              <a:ext uri="{FF2B5EF4-FFF2-40B4-BE49-F238E27FC236}">
                <a16:creationId xmlns:a16="http://schemas.microsoft.com/office/drawing/2014/main" id="{E100B964-C2EC-4047-9AF6-13740561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016" y="8819882"/>
            <a:ext cx="45911" cy="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2E104DF0-922D-4687-85C4-EF7D41E291C6}"/>
              </a:ext>
            </a:extLst>
          </p:cNvPr>
          <p:cNvGrpSpPr/>
          <p:nvPr/>
        </p:nvGrpSpPr>
        <p:grpSpPr>
          <a:xfrm>
            <a:off x="6603489" y="2442211"/>
            <a:ext cx="2172063" cy="2417584"/>
            <a:chOff x="6558050" y="2337652"/>
            <a:chExt cx="2172063" cy="241758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B7E176F-6B00-4123-A6F8-11406D8B948A}"/>
                </a:ext>
              </a:extLst>
            </p:cNvPr>
            <p:cNvGrpSpPr/>
            <p:nvPr/>
          </p:nvGrpSpPr>
          <p:grpSpPr>
            <a:xfrm>
              <a:off x="6558050" y="2337652"/>
              <a:ext cx="2080492" cy="2377328"/>
              <a:chOff x="6163773" y="2757979"/>
              <a:chExt cx="2080492" cy="237732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1BCDC5D-C172-40C0-ABDE-10A2EEDF557F}"/>
                  </a:ext>
                </a:extLst>
              </p:cNvPr>
              <p:cNvSpPr/>
              <p:nvPr/>
            </p:nvSpPr>
            <p:spPr bwMode="auto">
              <a:xfrm>
                <a:off x="6163773" y="4032117"/>
                <a:ext cx="1593211" cy="461665"/>
              </a:xfrm>
              <a:prstGeom prst="roundRect">
                <a:avLst/>
              </a:prstGeom>
              <a:solidFill>
                <a:srgbClr val="FFFF00">
                  <a:alpha val="85000"/>
                </a:srgbClr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5BD640-9B3F-4557-90BF-D8C41F39DDBE}"/>
                  </a:ext>
                </a:extLst>
              </p:cNvPr>
              <p:cNvSpPr/>
              <p:nvPr/>
            </p:nvSpPr>
            <p:spPr bwMode="auto">
              <a:xfrm>
                <a:off x="6163773" y="3390592"/>
                <a:ext cx="1593211" cy="461665"/>
              </a:xfrm>
              <a:prstGeom prst="roundRect">
                <a:avLst/>
              </a:prstGeom>
              <a:solidFill>
                <a:srgbClr val="FFFF00">
                  <a:alpha val="85000"/>
                </a:srgbClr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E5D8353-F01B-42A3-950A-097AFE8C21E2}"/>
                  </a:ext>
                </a:extLst>
              </p:cNvPr>
              <p:cNvSpPr/>
              <p:nvPr/>
            </p:nvSpPr>
            <p:spPr bwMode="auto">
              <a:xfrm>
                <a:off x="6163773" y="2757979"/>
                <a:ext cx="1593211" cy="461665"/>
              </a:xfrm>
              <a:prstGeom prst="roundRect">
                <a:avLst/>
              </a:prstGeom>
              <a:solidFill>
                <a:srgbClr val="FFFF00">
                  <a:alpha val="85000"/>
                </a:srgbClr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16F5515-A4C8-4187-B138-3EE56B46722A}"/>
                  </a:ext>
                </a:extLst>
              </p:cNvPr>
              <p:cNvSpPr/>
              <p:nvPr/>
            </p:nvSpPr>
            <p:spPr bwMode="auto">
              <a:xfrm>
                <a:off x="6163773" y="4673642"/>
                <a:ext cx="1593211" cy="461665"/>
              </a:xfrm>
              <a:prstGeom prst="roundRect">
                <a:avLst/>
              </a:prstGeom>
              <a:solidFill>
                <a:srgbClr val="FFFF00">
                  <a:alpha val="85000"/>
                </a:srgbClr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E37AE8-AC86-469F-AED9-81102B827DFA}"/>
                  </a:ext>
                </a:extLst>
              </p:cNvPr>
              <p:cNvSpPr/>
              <p:nvPr/>
            </p:nvSpPr>
            <p:spPr>
              <a:xfrm>
                <a:off x="6349387" y="4017879"/>
                <a:ext cx="1225014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Mobility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E9DB76B-8C76-4B2D-A4E0-468A327896D7}"/>
                  </a:ext>
                </a:extLst>
              </p:cNvPr>
              <p:cNvSpPr/>
              <p:nvPr/>
            </p:nvSpPr>
            <p:spPr>
              <a:xfrm>
                <a:off x="6163773" y="4673642"/>
                <a:ext cx="157733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Road Class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BC4F061-7858-4B67-978B-5026E8A499D0}"/>
                  </a:ext>
                </a:extLst>
              </p:cNvPr>
              <p:cNvSpPr/>
              <p:nvPr/>
            </p:nvSpPr>
            <p:spPr>
              <a:xfrm>
                <a:off x="6434451" y="2757979"/>
                <a:ext cx="949555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dirty="0">
                    <a:ln w="0"/>
                    <a:latin typeface="Calibri" panose="020F0502020204030204" pitchFamily="34" charset="0"/>
                    <a:cs typeface="Calibri" panose="020F0502020204030204" pitchFamily="34" charset="0"/>
                  </a:rPr>
                  <a:t>Traffic</a:t>
                </a:r>
                <a:endParaRPr lang="en-US" sz="2400" b="0" cap="none" spc="0" dirty="0">
                  <a:ln w="0"/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14B6A95-ABBE-4E1D-806A-E34CA8C66445}"/>
                  </a:ext>
                </a:extLst>
              </p:cNvPr>
              <p:cNvSpPr/>
              <p:nvPr/>
            </p:nvSpPr>
            <p:spPr>
              <a:xfrm>
                <a:off x="6433141" y="3370156"/>
                <a:ext cx="1059393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Freight</a:t>
                </a:r>
              </a:p>
            </p:txBody>
          </p:sp>
          <p:sp>
            <p:nvSpPr>
              <p:cNvPr id="4" name="Arrow: Down 3">
                <a:extLst>
                  <a:ext uri="{FF2B5EF4-FFF2-40B4-BE49-F238E27FC236}">
                    <a16:creationId xmlns:a16="http://schemas.microsoft.com/office/drawing/2014/main" id="{84E35B82-F6E0-469D-B0B4-1D21886CCEB5}"/>
                  </a:ext>
                </a:extLst>
              </p:cNvPr>
              <p:cNvSpPr/>
              <p:nvPr/>
            </p:nvSpPr>
            <p:spPr bwMode="auto">
              <a:xfrm>
                <a:off x="7930501" y="4070207"/>
                <a:ext cx="313764" cy="385483"/>
              </a:xfrm>
              <a:prstGeom prst="downArrow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Arrow: Down 20">
                <a:extLst>
                  <a:ext uri="{FF2B5EF4-FFF2-40B4-BE49-F238E27FC236}">
                    <a16:creationId xmlns:a16="http://schemas.microsoft.com/office/drawing/2014/main" id="{462BFEB3-1C33-4E3B-9D44-2E974FD8CB56}"/>
                  </a:ext>
                </a:extLst>
              </p:cNvPr>
              <p:cNvSpPr/>
              <p:nvPr/>
            </p:nvSpPr>
            <p:spPr bwMode="auto">
              <a:xfrm rot="10800000">
                <a:off x="7930501" y="2803303"/>
                <a:ext cx="313764" cy="385483"/>
              </a:xfrm>
              <a:prstGeom prst="downArrow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Arrow: Down 21">
                <a:extLst>
                  <a:ext uri="{FF2B5EF4-FFF2-40B4-BE49-F238E27FC236}">
                    <a16:creationId xmlns:a16="http://schemas.microsoft.com/office/drawing/2014/main" id="{B9B5835D-941D-4BEA-AF73-977A3ED2B8A2}"/>
                  </a:ext>
                </a:extLst>
              </p:cNvPr>
              <p:cNvSpPr/>
              <p:nvPr/>
            </p:nvSpPr>
            <p:spPr bwMode="auto">
              <a:xfrm rot="10800000">
                <a:off x="7930501" y="3399051"/>
                <a:ext cx="313764" cy="385483"/>
              </a:xfrm>
              <a:prstGeom prst="downArrow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1068" name="Picture 44" descr="Related image">
              <a:extLst>
                <a:ext uri="{FF2B5EF4-FFF2-40B4-BE49-F238E27FC236}">
                  <a16:creationId xmlns:a16="http://schemas.microsoft.com/office/drawing/2014/main" id="{3C8A928E-CA58-43D8-8AB7-11FE685FA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5134" y="4311935"/>
              <a:ext cx="484979" cy="443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A33B4EE-349C-4C25-B963-F6D857FA9A85}"/>
              </a:ext>
            </a:extLst>
          </p:cNvPr>
          <p:cNvGrpSpPr/>
          <p:nvPr/>
        </p:nvGrpSpPr>
        <p:grpSpPr>
          <a:xfrm>
            <a:off x="1261811" y="1308871"/>
            <a:ext cx="3310189" cy="2563758"/>
            <a:chOff x="1261811" y="1308871"/>
            <a:chExt cx="3310189" cy="256375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BE57513-CBAF-4154-9FBC-E49688496D56}"/>
                </a:ext>
              </a:extLst>
            </p:cNvPr>
            <p:cNvGrpSpPr/>
            <p:nvPr/>
          </p:nvGrpSpPr>
          <p:grpSpPr>
            <a:xfrm>
              <a:off x="1703713" y="1353613"/>
              <a:ext cx="2868287" cy="2519016"/>
              <a:chOff x="1981200" y="4037349"/>
              <a:chExt cx="2272113" cy="2215413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08998A2A-B17B-4620-ACF7-A64F16310C0F}"/>
                  </a:ext>
                </a:extLst>
              </p:cNvPr>
              <p:cNvGrpSpPr/>
              <p:nvPr/>
            </p:nvGrpSpPr>
            <p:grpSpPr>
              <a:xfrm>
                <a:off x="1981200" y="4498435"/>
                <a:ext cx="2197962" cy="1754327"/>
                <a:chOff x="1981200" y="4498435"/>
                <a:chExt cx="2197962" cy="1754327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FCEA14B-5A1B-4910-8B36-B575DEBE04D2}"/>
                    </a:ext>
                  </a:extLst>
                </p:cNvPr>
                <p:cNvSpPr/>
                <p:nvPr/>
              </p:nvSpPr>
              <p:spPr bwMode="auto">
                <a:xfrm>
                  <a:off x="1981200" y="5470181"/>
                  <a:ext cx="365999" cy="782581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624E0BE-AD9E-4F51-A0DE-CC4F37DFC7CA}"/>
                    </a:ext>
                  </a:extLst>
                </p:cNvPr>
                <p:cNvSpPr/>
                <p:nvPr/>
              </p:nvSpPr>
              <p:spPr bwMode="auto">
                <a:xfrm>
                  <a:off x="2349439" y="5329124"/>
                  <a:ext cx="365999" cy="923638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3FD4D76-3203-40C7-B998-83B78DA8F3B5}"/>
                    </a:ext>
                  </a:extLst>
                </p:cNvPr>
                <p:cNvSpPr/>
                <p:nvPr/>
              </p:nvSpPr>
              <p:spPr bwMode="auto">
                <a:xfrm>
                  <a:off x="2714840" y="5241864"/>
                  <a:ext cx="365999" cy="1010898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D4CA4B8-F3EE-4937-A53B-39ACFC8605C5}"/>
                    </a:ext>
                  </a:extLst>
                </p:cNvPr>
                <p:cNvSpPr/>
                <p:nvPr/>
              </p:nvSpPr>
              <p:spPr bwMode="auto">
                <a:xfrm>
                  <a:off x="3080839" y="4988762"/>
                  <a:ext cx="365999" cy="126399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F61B542-94B3-47F6-8ADD-376A8FABBCCB}"/>
                    </a:ext>
                  </a:extLst>
                </p:cNvPr>
                <p:cNvSpPr/>
                <p:nvPr/>
              </p:nvSpPr>
              <p:spPr bwMode="auto">
                <a:xfrm>
                  <a:off x="3446240" y="4749578"/>
                  <a:ext cx="365999" cy="1503183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0EA2D97-E74A-498D-85BB-615CF255D0F8}"/>
                    </a:ext>
                  </a:extLst>
                </p:cNvPr>
                <p:cNvSpPr/>
                <p:nvPr/>
              </p:nvSpPr>
              <p:spPr bwMode="auto">
                <a:xfrm>
                  <a:off x="3813163" y="4498435"/>
                  <a:ext cx="365999" cy="1754326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E80F3A04-78FB-4407-AF8B-6B8E9B018BF1}"/>
                  </a:ext>
                </a:extLst>
              </p:cNvPr>
              <p:cNvGrpSpPr/>
              <p:nvPr/>
            </p:nvGrpSpPr>
            <p:grpSpPr>
              <a:xfrm>
                <a:off x="2008423" y="4037349"/>
                <a:ext cx="2244890" cy="804174"/>
                <a:chOff x="1961350" y="3945404"/>
                <a:chExt cx="2244890" cy="804174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3884DE6C-9926-4F5C-A06F-6301FA601D16}"/>
                    </a:ext>
                  </a:extLst>
                </p:cNvPr>
                <p:cNvCxnSpPr/>
                <p:nvPr/>
              </p:nvCxnSpPr>
              <p:spPr bwMode="auto">
                <a:xfrm flipV="1">
                  <a:off x="3048000" y="3945404"/>
                  <a:ext cx="1158240" cy="672880"/>
                </a:xfrm>
                <a:prstGeom prst="straightConnector1">
                  <a:avLst/>
                </a:prstGeom>
                <a:noFill/>
                <a:ln w="444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568F283F-37A7-4A6B-AB94-F2E6A036D62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2532894" y="4567885"/>
                  <a:ext cx="539658" cy="56462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B6E5293B-5C02-4595-B8D2-FC44D096611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961350" y="4574857"/>
                  <a:ext cx="571544" cy="174721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pic>
          <p:nvPicPr>
            <p:cNvPr id="1026" name="Picture 2" descr="Image result for population">
              <a:extLst>
                <a:ext uri="{FF2B5EF4-FFF2-40B4-BE49-F238E27FC236}">
                  <a16:creationId xmlns:a16="http://schemas.microsoft.com/office/drawing/2014/main" id="{06128F3A-4F92-4545-91C7-C2E4E4CD5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064" y="3228788"/>
              <a:ext cx="357437" cy="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8" descr="Image result for education">
              <a:extLst>
                <a:ext uri="{FF2B5EF4-FFF2-40B4-BE49-F238E27FC236}">
                  <a16:creationId xmlns:a16="http://schemas.microsoft.com/office/drawing/2014/main" id="{57A19019-31CE-4F30-AAAD-BCBA5E4D2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266" y="3134853"/>
              <a:ext cx="313129" cy="451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0" descr="Image result for shopping cart">
              <a:extLst>
                <a:ext uri="{FF2B5EF4-FFF2-40B4-BE49-F238E27FC236}">
                  <a16:creationId xmlns:a16="http://schemas.microsoft.com/office/drawing/2014/main" id="{8B35DCE2-587A-426B-87CE-14155649A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979" y="3205303"/>
              <a:ext cx="404406" cy="40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2" descr="Image result for support">
              <a:extLst>
                <a:ext uri="{FF2B5EF4-FFF2-40B4-BE49-F238E27FC236}">
                  <a16:creationId xmlns:a16="http://schemas.microsoft.com/office/drawing/2014/main" id="{68D5C661-B245-43F9-A8F1-3080AEC75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196" y="3145533"/>
              <a:ext cx="487113" cy="487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Related image">
              <a:extLst>
                <a:ext uri="{FF2B5EF4-FFF2-40B4-BE49-F238E27FC236}">
                  <a16:creationId xmlns:a16="http://schemas.microsoft.com/office/drawing/2014/main" id="{25F85FA8-EBCF-41EA-A3D1-0B0B4F818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032" y="3223689"/>
              <a:ext cx="308820" cy="328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6" descr="Related image">
              <a:extLst>
                <a:ext uri="{FF2B5EF4-FFF2-40B4-BE49-F238E27FC236}">
                  <a16:creationId xmlns:a16="http://schemas.microsoft.com/office/drawing/2014/main" id="{80A92504-4EF0-4906-B6EC-31744AAC3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315" y="3205303"/>
              <a:ext cx="334953" cy="334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82DEF31-D69D-4C5C-A2BB-BAB85D57FF78}"/>
                </a:ext>
              </a:extLst>
            </p:cNvPr>
            <p:cNvSpPr/>
            <p:nvPr/>
          </p:nvSpPr>
          <p:spPr>
            <a:xfrm>
              <a:off x="1261811" y="1308871"/>
              <a:ext cx="291778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>
                  <a:ln w="0"/>
                  <a:solidFill>
                    <a:schemeClr val="accent5">
                      <a:lumMod val="75000"/>
                    </a:schemeClr>
                  </a:solidFill>
                </a:rPr>
                <a:t>ECONOMIC </a:t>
              </a:r>
              <a:r>
                <a:rPr lang="en-US" sz="1600" dirty="0">
                  <a:ln w="0"/>
                  <a:solidFill>
                    <a:schemeClr val="accent5">
                      <a:lumMod val="75000"/>
                    </a:schemeClr>
                  </a:solidFill>
                </a:rPr>
                <a:t>DEVELOPMENT</a:t>
              </a:r>
              <a:endParaRPr lang="en-US" sz="1600" b="0" cap="none" spc="0" dirty="0">
                <a:ln w="0"/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10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2961A56-F2F4-4278-8844-C27C1DCB69D8}"/>
              </a:ext>
            </a:extLst>
          </p:cNvPr>
          <p:cNvSpPr txBox="1">
            <a:spLocks/>
          </p:cNvSpPr>
          <p:nvPr/>
        </p:nvSpPr>
        <p:spPr>
          <a:xfrm>
            <a:off x="1143000" y="241789"/>
            <a:ext cx="80010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Existing Weighting Correlation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13F184A-C97C-40BB-AABD-E0FF1A21F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78829"/>
              </p:ext>
            </p:extLst>
          </p:nvPr>
        </p:nvGraphicFramePr>
        <p:xfrm>
          <a:off x="1247441" y="842548"/>
          <a:ext cx="7403501" cy="551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178">
                  <a:extLst>
                    <a:ext uri="{9D8B030D-6E8A-4147-A177-3AD203B41FA5}">
                      <a16:colId xmlns:a16="http://schemas.microsoft.com/office/drawing/2014/main" val="3962392070"/>
                    </a:ext>
                  </a:extLst>
                </a:gridCol>
                <a:gridCol w="987134">
                  <a:extLst>
                    <a:ext uri="{9D8B030D-6E8A-4147-A177-3AD203B41FA5}">
                      <a16:colId xmlns:a16="http://schemas.microsoft.com/office/drawing/2014/main" val="1983006308"/>
                    </a:ext>
                  </a:extLst>
                </a:gridCol>
                <a:gridCol w="5100189">
                  <a:extLst>
                    <a:ext uri="{9D8B030D-6E8A-4147-A177-3AD203B41FA5}">
                      <a16:colId xmlns:a16="http://schemas.microsoft.com/office/drawing/2014/main" val="175189922"/>
                    </a:ext>
                  </a:extLst>
                </a:gridCol>
              </a:tblGrid>
              <a:tr h="58656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</a:t>
                      </a:r>
                    </a:p>
                  </a:txBody>
                  <a:tcPr anchor="ctr"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</a:p>
                  </a:txBody>
                  <a:tcPr anchor="ctr"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Basis for scoring</a:t>
                      </a:r>
                    </a:p>
                  </a:txBody>
                  <a:tcPr anchor="ctr">
                    <a:solidFill>
                      <a:srgbClr val="6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521303"/>
                  </a:ext>
                </a:extLst>
              </a:tr>
              <a:tr h="5491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based on average crashes per mile adjusted for fatalities and major injuries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16403"/>
                  </a:ext>
                </a:extLst>
              </a:tr>
              <a:tr h="549164"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Roadway 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is based on the projects inclusion on important Iowa networks like the CIN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29525"/>
                  </a:ext>
                </a:extLst>
              </a:tr>
              <a:tr h="535366"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Freight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3000"/>
                        </a:lnSpc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is based on truck percentage, normalized by AADT and adjusted for freight bottlenecks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37939"/>
                  </a:ext>
                </a:extLst>
              </a:tr>
              <a:tr h="48455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Pavement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Structural condition of the pavement adjusted for smoothness &amp; rideability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30641"/>
                  </a:ext>
                </a:extLst>
              </a:tr>
              <a:tr h="76509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 condition index, which includes age, load capacity, traffic count, and a few other factors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353129"/>
                  </a:ext>
                </a:extLst>
              </a:tr>
              <a:tr h="549164"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Traffic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weighted measure of the volume of traffic that each road is carrying in comparison to what it can carry	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147429"/>
                  </a:ext>
                </a:extLst>
              </a:tr>
              <a:tr h="1224144"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Mobility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  <a:p>
                      <a:pPr algn="ctr"/>
                      <a:endParaRPr lang="en-US" sz="1600" dirty="0"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Based on actual hours of delay when available, or when not available, the relationship between incidents, numbers of access points, and traffic volumes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65328"/>
                  </a:ext>
                </a:extLst>
              </a:tr>
            </a:tbl>
          </a:graphicData>
        </a:graphic>
      </p:graphicFrame>
      <p:pic>
        <p:nvPicPr>
          <p:cNvPr id="4" name="Picture 2" descr="Image result for predictive">
            <a:extLst>
              <a:ext uri="{FF2B5EF4-FFF2-40B4-BE49-F238E27FC236}">
                <a16:creationId xmlns:a16="http://schemas.microsoft.com/office/drawing/2014/main" id="{826F1CA9-BF01-4A82-B667-23662A5A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47" y="188040"/>
            <a:ext cx="2239423" cy="105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4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651869B-72DF-4286-8477-A72429DD16EC}"/>
              </a:ext>
            </a:extLst>
          </p:cNvPr>
          <p:cNvSpPr txBox="1">
            <a:spLocks/>
          </p:cNvSpPr>
          <p:nvPr/>
        </p:nvSpPr>
        <p:spPr>
          <a:xfrm>
            <a:off x="1143000" y="241789"/>
            <a:ext cx="80010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Recommendations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C9487-58C6-45BB-BB9A-D7BEC9052CA2}"/>
              </a:ext>
            </a:extLst>
          </p:cNvPr>
          <p:cNvSpPr txBox="1"/>
          <p:nvPr/>
        </p:nvSpPr>
        <p:spPr>
          <a:xfrm>
            <a:off x="1247459" y="987067"/>
            <a:ext cx="7030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the existing weightings for potentially more weight to criteria that correlate with economic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local contributions in the benefit/cost analysis of options for program additions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 including priority corridors in the road classifications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 completion of 2019 weightings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3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E39026-E73F-461B-8422-CD2484A6C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20" y="313765"/>
            <a:ext cx="7853997" cy="3276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B6890A1-DDAD-4F8D-96AA-41A25E8BCEA0}"/>
              </a:ext>
            </a:extLst>
          </p:cNvPr>
          <p:cNvGrpSpPr/>
          <p:nvPr/>
        </p:nvGrpSpPr>
        <p:grpSpPr>
          <a:xfrm>
            <a:off x="1049005" y="4371244"/>
            <a:ext cx="3755175" cy="1200329"/>
            <a:chOff x="218349" y="4394165"/>
            <a:chExt cx="3755175" cy="1200329"/>
          </a:xfrm>
        </p:grpSpPr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A858B291-ACE6-4413-A5C4-70E24E099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49" y="4455045"/>
              <a:ext cx="566738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BA142984-1D73-4793-B52F-7633D969A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087" y="4394165"/>
              <a:ext cx="3188437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BRAD HOFER </a:t>
              </a: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DEPUTY DIRECTOR/ </a:t>
              </a:r>
              <a:r>
                <a:rPr kumimoji="0" lang="en-US" altLang="en-US" sz="1400" b="0" i="0" u="none" strike="noStrike" cap="none" normalizeH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LOCATION ENGINEER</a:t>
              </a:r>
              <a:endParaRPr kumimoji="0" lang="en-US" altLang="en-US" sz="1400" b="0" i="0" u="none" strike="noStrike" cap="none" normalizeH="0" dirty="0">
                <a:ln>
                  <a:noFill/>
                </a:ln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LOCATION &amp; ENVIRONMENT BUREAU</a:t>
              </a:r>
            </a:p>
            <a:p>
              <a:r>
                <a:rPr lang="en-US" sz="1400" u="sng" dirty="0">
                  <a:solidFill>
                    <a:srgbClr val="0000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Brad.hofer@iowadot.us</a:t>
              </a:r>
              <a:r>
                <a:rPr lang="en-US" sz="1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>
                  <a:solidFill>
                    <a:srgbClr val="632423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400" dirty="0">
                  <a:solidFill>
                    <a:srgbClr val="632423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Office: 515-239-1787         </a:t>
              </a:r>
              <a:endPara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F11263B-DDB1-477B-81C2-D0EBA178A3CA}"/>
              </a:ext>
            </a:extLst>
          </p:cNvPr>
          <p:cNvSpPr/>
          <p:nvPr/>
        </p:nvSpPr>
        <p:spPr>
          <a:xfrm>
            <a:off x="6107996" y="4529693"/>
            <a:ext cx="284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QUESTIONS ???</a:t>
            </a:r>
          </a:p>
        </p:txBody>
      </p:sp>
    </p:spTree>
    <p:extLst>
      <p:ext uri="{BB962C8B-B14F-4D97-AF65-F5344CB8AC3E}">
        <p14:creationId xmlns:p14="http://schemas.microsoft.com/office/powerpoint/2010/main" val="110797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3CD64C2-8632-4B00-8224-A525B9D54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13344" b="11595"/>
          <a:stretch/>
        </p:blipFill>
        <p:spPr>
          <a:xfrm>
            <a:off x="6757056" y="4978400"/>
            <a:ext cx="2318486" cy="1800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55CCC8-5EEC-42A1-A9EA-E4E1D4148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61" y="69121"/>
            <a:ext cx="2289782" cy="1454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D108E4-7E26-4EDB-9E25-CA68C3A4A9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1" t="507" r="1" b="-1"/>
          <a:stretch/>
        </p:blipFill>
        <p:spPr>
          <a:xfrm>
            <a:off x="4769842" y="4917188"/>
            <a:ext cx="1877081" cy="18612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ED0496-66B1-4BF6-B8C6-527CDBB09B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3" y="4917189"/>
            <a:ext cx="3629439" cy="1861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668AA1F-6AC5-466D-8451-5E97169889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4163" y="434784"/>
            <a:ext cx="5572760" cy="71821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Benefits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85A74BA-18CC-4A4E-9FDF-7F094EAFEF11}"/>
              </a:ext>
            </a:extLst>
          </p:cNvPr>
          <p:cNvSpPr txBox="1">
            <a:spLocks/>
          </p:cNvSpPr>
          <p:nvPr/>
        </p:nvSpPr>
        <p:spPr>
          <a:xfrm>
            <a:off x="1132948" y="1422872"/>
            <a:ext cx="7942594" cy="2236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Better identify projects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Be more data driven in decision making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Transparent and repeatable project selection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Better coordinate projects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Better communicate &amp; evaluate potential program additions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B383DE-FAAD-4D43-8983-ACC068A631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13344" b="11595"/>
          <a:stretch/>
        </p:blipFill>
        <p:spPr>
          <a:xfrm>
            <a:off x="6729134" y="4917188"/>
            <a:ext cx="2397330" cy="18612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45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A95598C-E3C1-4805-A14D-22FAF5FD41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7677" y="221067"/>
            <a:ext cx="4982253" cy="718216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TAM Principles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3D591F-80EA-4B25-816F-30D006186B52}"/>
              </a:ext>
            </a:extLst>
          </p:cNvPr>
          <p:cNvGrpSpPr/>
          <p:nvPr/>
        </p:nvGrpSpPr>
        <p:grpSpPr>
          <a:xfrm>
            <a:off x="1120588" y="1252151"/>
            <a:ext cx="7925280" cy="4424413"/>
            <a:chOff x="237912" y="1507049"/>
            <a:chExt cx="8864600" cy="4424413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2BE08BD7-F28F-45C3-8E5C-256A15324C83}"/>
                </a:ext>
              </a:extLst>
            </p:cNvPr>
            <p:cNvSpPr txBox="1">
              <a:spLocks/>
            </p:cNvSpPr>
            <p:nvPr/>
          </p:nvSpPr>
          <p:spPr>
            <a:xfrm>
              <a:off x="237912" y="1507049"/>
              <a:ext cx="8864600" cy="44244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</a:pP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Asset management is policy driven  </a:t>
              </a:r>
              <a:r>
                <a:rPr lang="en-US" sz="16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Funding decisions reflect the vision for how the transportation system should look in the future.</a:t>
              </a:r>
            </a:p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en-US" sz="500" b="1" dirty="0">
                <a:solidFill>
                  <a:schemeClr val="tx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30000"/>
                </a:lnSpc>
                <a:spcBef>
                  <a:spcPts val="0"/>
                </a:spcBef>
              </a:pP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Asset management is performance based  </a:t>
              </a:r>
              <a:r>
                <a:rPr lang="en-US" sz="16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We understand the condition of its assets, define performance targets, and make decisions that support these targets.</a:t>
              </a:r>
            </a:p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en-US" sz="500" b="1" dirty="0">
                <a:solidFill>
                  <a:schemeClr val="tx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30000"/>
                </a:lnSpc>
                <a:spcBef>
                  <a:spcPts val="0"/>
                </a:spcBef>
              </a:pP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Asset management involves making trade-offs </a:t>
              </a:r>
              <a:r>
                <a:rPr lang="en-US" sz="16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We have options for how to allocate  transportation funding. We evaluate these options and make informed decisions regarding the best path forward.</a:t>
              </a:r>
            </a:p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en-US" sz="500" b="1" dirty="0">
                <a:solidFill>
                  <a:schemeClr val="tx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30000"/>
                </a:lnSpc>
                <a:spcBef>
                  <a:spcPts val="0"/>
                </a:spcBef>
              </a:pP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Asset management relies on quality information  </a:t>
              </a: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We use data and analytical tools to support our decisions.</a:t>
              </a:r>
            </a:p>
            <a:p>
              <a:pPr>
                <a:lnSpc>
                  <a:spcPct val="130000"/>
                </a:lnSpc>
                <a:spcBef>
                  <a:spcPts val="0"/>
                </a:spcBef>
              </a:pPr>
              <a:endParaRPr lang="en-US" sz="500" b="1" dirty="0">
                <a:solidFill>
                  <a:schemeClr val="tx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30000"/>
                </a:lnSpc>
                <a:spcBef>
                  <a:spcPts val="0"/>
                </a:spcBef>
              </a:pPr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Asset management requires transparency and accountability  </a:t>
              </a:r>
              <a:r>
                <a:rPr lang="en-US" sz="1600" dirty="0"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Microsoft Sans Serif" panose="020B0604020202020204" pitchFamily="34" charset="0"/>
                  <a:cs typeface="Calibri" panose="020F0502020204030204" pitchFamily="34" charset="0"/>
                </a:rPr>
                <a:t>We document how funding decisions are made, monitor performance, track progress towards performance targets, and report on results.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7F37002-1D4C-4874-9288-642F1019B91E}"/>
                </a:ext>
              </a:extLst>
            </p:cNvPr>
            <p:cNvSpPr/>
            <p:nvPr/>
          </p:nvSpPr>
          <p:spPr>
            <a:xfrm>
              <a:off x="279399" y="1563764"/>
              <a:ext cx="3387823" cy="353113"/>
            </a:xfrm>
            <a:prstGeom prst="roundRect">
              <a:avLst/>
            </a:prstGeom>
            <a:solidFill>
              <a:srgbClr val="6A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8904444-8204-4FB6-9E90-74B8A6B84927}"/>
                </a:ext>
              </a:extLst>
            </p:cNvPr>
            <p:cNvSpPr/>
            <p:nvPr/>
          </p:nvSpPr>
          <p:spPr>
            <a:xfrm>
              <a:off x="237912" y="2286637"/>
              <a:ext cx="4040971" cy="353113"/>
            </a:xfrm>
            <a:prstGeom prst="roundRect">
              <a:avLst/>
            </a:prstGeom>
            <a:solidFill>
              <a:srgbClr val="6A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530198B-9C39-4994-A9F9-5284477A7BEE}"/>
                </a:ext>
              </a:extLst>
            </p:cNvPr>
            <p:cNvSpPr/>
            <p:nvPr/>
          </p:nvSpPr>
          <p:spPr>
            <a:xfrm>
              <a:off x="237913" y="3015623"/>
              <a:ext cx="4492195" cy="353113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74FADC9-6E8A-4A2A-8343-B6912453BF50}"/>
                </a:ext>
              </a:extLst>
            </p:cNvPr>
            <p:cNvSpPr/>
            <p:nvPr/>
          </p:nvSpPr>
          <p:spPr>
            <a:xfrm>
              <a:off x="237912" y="4055774"/>
              <a:ext cx="4681337" cy="353113"/>
            </a:xfrm>
            <a:prstGeom prst="roundRect">
              <a:avLst/>
            </a:prstGeom>
            <a:solidFill>
              <a:srgbClr val="6A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3F9AA5A-E68D-44A6-9174-2FE76761A5E2}"/>
                </a:ext>
              </a:extLst>
            </p:cNvPr>
            <p:cNvSpPr/>
            <p:nvPr/>
          </p:nvSpPr>
          <p:spPr>
            <a:xfrm>
              <a:off x="237913" y="4817061"/>
              <a:ext cx="5906033" cy="353113"/>
            </a:xfrm>
            <a:prstGeom prst="roundRect">
              <a:avLst/>
            </a:prstGeom>
            <a:solidFill>
              <a:srgbClr val="6A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982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FEB4F1-CA3A-4A69-97E3-DBBC49CA19FF}"/>
              </a:ext>
            </a:extLst>
          </p:cNvPr>
          <p:cNvSpPr txBox="1"/>
          <p:nvPr/>
        </p:nvSpPr>
        <p:spPr>
          <a:xfrm>
            <a:off x="1783647" y="1066039"/>
            <a:ext cx="55767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2015 – Project Prioritization Underway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2015-2016 – Dynamic Data Integration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2016 – vs 1.0 Prioritization Launch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2017 – vs 2.0 Prioritization Launch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2018 – Project Scoping begins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2018 – Scoping Application Launch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2018 - Commission Weightings Workshop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2019 –Project Valuation integration (Options List)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    Benefit/Cost &amp; Local Contribution Discussion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5419415-5D3A-4E30-A2B2-BF4730A2FBC0}"/>
              </a:ext>
            </a:extLst>
          </p:cNvPr>
          <p:cNvSpPr txBox="1">
            <a:spLocks/>
          </p:cNvSpPr>
          <p:nvPr/>
        </p:nvSpPr>
        <p:spPr>
          <a:xfrm>
            <a:off x="1238279" y="337220"/>
            <a:ext cx="80010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258839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2961A56-F2F4-4278-8844-C27C1DCB69D8}"/>
              </a:ext>
            </a:extLst>
          </p:cNvPr>
          <p:cNvSpPr txBox="1">
            <a:spLocks/>
          </p:cNvSpPr>
          <p:nvPr/>
        </p:nvSpPr>
        <p:spPr>
          <a:xfrm>
            <a:off x="1143000" y="241789"/>
            <a:ext cx="80010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Prioritization &amp; Scoping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13F184A-C97C-40BB-AABD-E0FF1A21F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027195"/>
              </p:ext>
            </p:extLst>
          </p:nvPr>
        </p:nvGraphicFramePr>
        <p:xfrm>
          <a:off x="1247441" y="842548"/>
          <a:ext cx="7403501" cy="551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178">
                  <a:extLst>
                    <a:ext uri="{9D8B030D-6E8A-4147-A177-3AD203B41FA5}">
                      <a16:colId xmlns:a16="http://schemas.microsoft.com/office/drawing/2014/main" val="3962392070"/>
                    </a:ext>
                  </a:extLst>
                </a:gridCol>
                <a:gridCol w="987134">
                  <a:extLst>
                    <a:ext uri="{9D8B030D-6E8A-4147-A177-3AD203B41FA5}">
                      <a16:colId xmlns:a16="http://schemas.microsoft.com/office/drawing/2014/main" val="1983006308"/>
                    </a:ext>
                  </a:extLst>
                </a:gridCol>
                <a:gridCol w="5100189">
                  <a:extLst>
                    <a:ext uri="{9D8B030D-6E8A-4147-A177-3AD203B41FA5}">
                      <a16:colId xmlns:a16="http://schemas.microsoft.com/office/drawing/2014/main" val="175189922"/>
                    </a:ext>
                  </a:extLst>
                </a:gridCol>
              </a:tblGrid>
              <a:tr h="58656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</a:t>
                      </a:r>
                    </a:p>
                  </a:txBody>
                  <a:tcPr anchor="ctr"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</a:p>
                  </a:txBody>
                  <a:tcPr anchor="ctr"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Basis for scoring</a:t>
                      </a:r>
                    </a:p>
                  </a:txBody>
                  <a:tcPr anchor="ctr">
                    <a:solidFill>
                      <a:srgbClr val="6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521303"/>
                  </a:ext>
                </a:extLst>
              </a:tr>
              <a:tr h="5491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based on average crashes per mile adjusted for fatalities and major injuries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16403"/>
                  </a:ext>
                </a:extLst>
              </a:tr>
              <a:tr h="5491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Roadway 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is based on the projects inclusion on important Iowa networks like the CIN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29525"/>
                  </a:ext>
                </a:extLst>
              </a:tr>
              <a:tr h="535366"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Freight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3000"/>
                        </a:lnSpc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is based on truck percentage, normalized by AADT and adjusted for freight bottlenecks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37939"/>
                  </a:ext>
                </a:extLst>
              </a:tr>
              <a:tr h="48455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Pavement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Structural condition of the pavement adjusted for smoothness &amp; rideability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30641"/>
                  </a:ext>
                </a:extLst>
              </a:tr>
              <a:tr h="76509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 condition index, which includes age, load capacity, traffic count, and a few other factors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353129"/>
                  </a:ext>
                </a:extLst>
              </a:tr>
              <a:tr h="5491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Traffic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weighted measure of the volume of traffic that each road is carrying in comparison to what it can carry	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147429"/>
                  </a:ext>
                </a:extLst>
              </a:tr>
              <a:tr h="1224144"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Mobility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  <a:p>
                      <a:pPr algn="ctr"/>
                      <a:endParaRPr lang="en-US" sz="1600" dirty="0"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Based on actual hours of delay when available, or when not available, the relationship between incidents, numbers of access points, and traffic volumes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6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75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650C91-2F63-4352-875E-4965192F4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26" y="1342550"/>
            <a:ext cx="7969385" cy="4591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38C1B-EBF7-447C-A107-B7AF60372D99}"/>
              </a:ext>
            </a:extLst>
          </p:cNvPr>
          <p:cNvSpPr txBox="1">
            <a:spLocks/>
          </p:cNvSpPr>
          <p:nvPr/>
        </p:nvSpPr>
        <p:spPr>
          <a:xfrm>
            <a:off x="952500" y="229126"/>
            <a:ext cx="8001000" cy="633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LRTP Consistency</a:t>
            </a:r>
          </a:p>
        </p:txBody>
      </p:sp>
    </p:spTree>
    <p:extLst>
      <p:ext uri="{BB962C8B-B14F-4D97-AF65-F5344CB8AC3E}">
        <p14:creationId xmlns:p14="http://schemas.microsoft.com/office/powerpoint/2010/main" val="20436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economic development">
            <a:extLst>
              <a:ext uri="{FF2B5EF4-FFF2-40B4-BE49-F238E27FC236}">
                <a16:creationId xmlns:a16="http://schemas.microsoft.com/office/drawing/2014/main" id="{342C2CAF-0C5E-4374-A1CB-A7A3A7D4F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74" y="412377"/>
            <a:ext cx="7819466" cy="5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predictive">
            <a:extLst>
              <a:ext uri="{FF2B5EF4-FFF2-40B4-BE49-F238E27FC236}">
                <a16:creationId xmlns:a16="http://schemas.microsoft.com/office/drawing/2014/main" id="{21C506AA-0D68-4432-A922-7F644252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58" y="3648813"/>
            <a:ext cx="4210891" cy="19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3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272EEB8-7958-4C28-8B62-AA6751EA0FCF}"/>
              </a:ext>
            </a:extLst>
          </p:cNvPr>
          <p:cNvSpPr txBox="1">
            <a:spLocks/>
          </p:cNvSpPr>
          <p:nvPr/>
        </p:nvSpPr>
        <p:spPr>
          <a:xfrm>
            <a:off x="1143000" y="468000"/>
            <a:ext cx="8001000" cy="527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Drives Economic Development?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115901-C752-4CAE-837A-05C5C16A921A}"/>
              </a:ext>
            </a:extLst>
          </p:cNvPr>
          <p:cNvSpPr txBox="1"/>
          <p:nvPr/>
        </p:nvSpPr>
        <p:spPr>
          <a:xfrm>
            <a:off x="1253918" y="1100488"/>
            <a:ext cx="8156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Population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Presence of An Educated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Proximity to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Community and County Interlinkages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Local Economic Development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Amenities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D52E52-00B9-434C-9A69-32F5F0A1A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222" y="3511918"/>
            <a:ext cx="3595353" cy="322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C5BC480-2966-4C2E-822E-A381ACF6E678}"/>
              </a:ext>
            </a:extLst>
          </p:cNvPr>
          <p:cNvSpPr txBox="1">
            <a:spLocks/>
          </p:cNvSpPr>
          <p:nvPr/>
        </p:nvSpPr>
        <p:spPr>
          <a:xfrm>
            <a:off x="1143000" y="453556"/>
            <a:ext cx="8001000" cy="568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</a:rPr>
              <a:t>Data Relationships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132EF9-1BE2-4481-A6C1-1DBDC0296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467" y="1684657"/>
            <a:ext cx="6693274" cy="37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22874"/>
      </p:ext>
    </p:extLst>
  </p:cSld>
  <p:clrMapOvr>
    <a:masterClrMapping/>
  </p:clrMapOvr>
</p:sld>
</file>

<file path=ppt/theme/theme1.xml><?xml version="1.0" encoding="utf-8"?>
<a:theme xmlns:a="http://schemas.openxmlformats.org/drawingml/2006/main" name="Intro Slide">
  <a:themeElements>
    <a:clrScheme name="HNTB Color Palette Option 1">
      <a:dk1>
        <a:srgbClr val="1B242A"/>
      </a:dk1>
      <a:lt1>
        <a:sysClr val="window" lastClr="FFFFFF"/>
      </a:lt1>
      <a:dk2>
        <a:srgbClr val="5482AB"/>
      </a:dk2>
      <a:lt2>
        <a:srgbClr val="739ABC"/>
      </a:lt2>
      <a:accent1>
        <a:srgbClr val="93B1CC"/>
      </a:accent1>
      <a:accent2>
        <a:srgbClr val="51626F"/>
      </a:accent2>
      <a:accent3>
        <a:srgbClr val="B2B4B3"/>
      </a:accent3>
      <a:accent4>
        <a:srgbClr val="3DB7E4"/>
      </a:accent4>
      <a:accent5>
        <a:srgbClr val="3F9C35"/>
      </a:accent5>
      <a:accent6>
        <a:srgbClr val="DFAA25"/>
      </a:accent6>
      <a:hlink>
        <a:srgbClr val="A4AEB5"/>
      </a:hlink>
      <a:folHlink>
        <a:srgbClr val="D5D6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NTB Color Palette Option 1">
        <a:dk1>
          <a:srgbClr val="1B242A"/>
        </a:dk1>
        <a:lt1>
          <a:sysClr val="window" lastClr="FFFFFF"/>
        </a:lt1>
        <a:dk2>
          <a:srgbClr val="5482AB"/>
        </a:dk2>
        <a:lt2>
          <a:srgbClr val="739ABC"/>
        </a:lt2>
        <a:accent1>
          <a:srgbClr val="93B1CC"/>
        </a:accent1>
        <a:accent2>
          <a:srgbClr val="51626F"/>
        </a:accent2>
        <a:accent3>
          <a:srgbClr val="B2B4B3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  <a:extraClrScheme>
      <a:clrScheme name="HNTB Color Palette Option 2">
        <a:dk1>
          <a:srgbClr val="1B242A"/>
        </a:dk1>
        <a:lt1>
          <a:sysClr val="window" lastClr="FFFFFF"/>
        </a:lt1>
        <a:dk2>
          <a:srgbClr val="59705D"/>
        </a:dk2>
        <a:lt2>
          <a:srgbClr val="718674"/>
        </a:lt2>
        <a:accent1>
          <a:srgbClr val="96A797"/>
        </a:accent1>
        <a:accent2>
          <a:srgbClr val="8996A0"/>
        </a:accent2>
        <a:accent3>
          <a:srgbClr val="C9CAC8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  <a:extraClrScheme>
      <a:clrScheme name="HNTB Color Palette Option 3">
        <a:dk1>
          <a:srgbClr val="1B242A"/>
        </a:dk1>
        <a:lt1>
          <a:sysClr val="window" lastClr="FFFFFF"/>
        </a:lt1>
        <a:dk2>
          <a:srgbClr val="5B491F"/>
        </a:dk2>
        <a:lt2>
          <a:srgbClr val="816E2C"/>
        </a:lt2>
        <a:accent1>
          <a:srgbClr val="B4A76C"/>
        </a:accent1>
        <a:accent2>
          <a:srgbClr val="A4AEB5"/>
        </a:accent2>
        <a:accent3>
          <a:srgbClr val="D5D6D2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</a:extraClrSchemeLst>
</a:theme>
</file>

<file path=ppt/theme/theme2.xml><?xml version="1.0" encoding="utf-8"?>
<a:theme xmlns:a="http://schemas.openxmlformats.org/drawingml/2006/main" name="Title Slide">
  <a:themeElements>
    <a:clrScheme name="HNTB Color Palette Option 1">
      <a:dk1>
        <a:srgbClr val="1B242A"/>
      </a:dk1>
      <a:lt1>
        <a:sysClr val="window" lastClr="FFFFFF"/>
      </a:lt1>
      <a:dk2>
        <a:srgbClr val="5482AB"/>
      </a:dk2>
      <a:lt2>
        <a:srgbClr val="739ABC"/>
      </a:lt2>
      <a:accent1>
        <a:srgbClr val="93B1CC"/>
      </a:accent1>
      <a:accent2>
        <a:srgbClr val="51626F"/>
      </a:accent2>
      <a:accent3>
        <a:srgbClr val="B2B4B3"/>
      </a:accent3>
      <a:accent4>
        <a:srgbClr val="3DB7E4"/>
      </a:accent4>
      <a:accent5>
        <a:srgbClr val="3F9C35"/>
      </a:accent5>
      <a:accent6>
        <a:srgbClr val="DFAA25"/>
      </a:accent6>
      <a:hlink>
        <a:srgbClr val="A4AEB5"/>
      </a:hlink>
      <a:folHlink>
        <a:srgbClr val="D5D6D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NTB Color Palette Option 1">
        <a:dk1>
          <a:srgbClr val="1B242A"/>
        </a:dk1>
        <a:lt1>
          <a:sysClr val="window" lastClr="FFFFFF"/>
        </a:lt1>
        <a:dk2>
          <a:srgbClr val="5482AB"/>
        </a:dk2>
        <a:lt2>
          <a:srgbClr val="739ABC"/>
        </a:lt2>
        <a:accent1>
          <a:srgbClr val="93B1CC"/>
        </a:accent1>
        <a:accent2>
          <a:srgbClr val="51626F"/>
        </a:accent2>
        <a:accent3>
          <a:srgbClr val="B2B4B3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  <a:extraClrScheme>
      <a:clrScheme name="HNTB Color Palette Option 2">
        <a:dk1>
          <a:srgbClr val="1B242A"/>
        </a:dk1>
        <a:lt1>
          <a:sysClr val="window" lastClr="FFFFFF"/>
        </a:lt1>
        <a:dk2>
          <a:srgbClr val="59705D"/>
        </a:dk2>
        <a:lt2>
          <a:srgbClr val="718674"/>
        </a:lt2>
        <a:accent1>
          <a:srgbClr val="96A797"/>
        </a:accent1>
        <a:accent2>
          <a:srgbClr val="8996A0"/>
        </a:accent2>
        <a:accent3>
          <a:srgbClr val="C9CAC8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  <a:extraClrScheme>
      <a:clrScheme name="HNTB Color Palette Option 3">
        <a:dk1>
          <a:srgbClr val="1B242A"/>
        </a:dk1>
        <a:lt1>
          <a:sysClr val="window" lastClr="FFFFFF"/>
        </a:lt1>
        <a:dk2>
          <a:srgbClr val="5B491F"/>
        </a:dk2>
        <a:lt2>
          <a:srgbClr val="816E2C"/>
        </a:lt2>
        <a:accent1>
          <a:srgbClr val="B4A76C"/>
        </a:accent1>
        <a:accent2>
          <a:srgbClr val="A4AEB5"/>
        </a:accent2>
        <a:accent3>
          <a:srgbClr val="D5D6D2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07ABF27E634043BC3159C0C962F820" ma:contentTypeVersion="10" ma:contentTypeDescription="Create a new document." ma:contentTypeScope="" ma:versionID="0d61204d368e594be8b5885d77c6f184">
  <xsd:schema xmlns:xsd="http://www.w3.org/2001/XMLSchema" xmlns:xs="http://www.w3.org/2001/XMLSchema" xmlns:p="http://schemas.microsoft.com/office/2006/metadata/properties" xmlns:ns2="0ec8087e-16c8-40ed-aaba-ed07fce527d9" targetNamespace="http://schemas.microsoft.com/office/2006/metadata/properties" ma:root="true" ma:fieldsID="ca60c52d56bd4c45e22b2b5d05bdd972" ns2:_="">
    <xsd:import namespace="0ec8087e-16c8-40ed-aaba-ed07fce527d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8087e-16c8-40ed-aaba-ed07fce527d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ec8087e-16c8-40ed-aaba-ed07fce527d9">X5DPHAHSQADM-1859-123</_dlc_DocId>
    <_dlc_DocIdUrl xmlns="0ec8087e-16c8-40ed-aaba-ed07fce527d9">
      <Url>http://portal/xdiv/TAM/_layouts/15/DocIdRedir.aspx?ID=X5DPHAHSQADM-1859-123</Url>
      <Description>X5DPHAHSQADM-1859-123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0E6FCE-CCBD-4D68-817B-50C79CE0C995}">
  <ds:schemaRefs>
    <ds:schemaRef ds:uri="http://schemas.microsoft.com/sharepoint/event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AD217508-AC75-4357-A129-863DD16984D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ec8087e-16c8-40ed-aaba-ed07fce527d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FC743A-3234-4614-AC5D-316F823B12EB}">
  <ds:schemaRefs>
    <ds:schemaRef ds:uri="0ec8087e-16c8-40ed-aaba-ed07fce527d9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15CE887-A13D-474C-95F1-77E42537E7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9377</TotalTime>
  <Words>635</Words>
  <Application>Microsoft Office PowerPoint</Application>
  <PresentationFormat>On-screen Show (4:3)</PresentationFormat>
  <Paragraphs>140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Microsoft Sans Serif</vt:lpstr>
      <vt:lpstr>Times New Roman</vt:lpstr>
      <vt:lpstr>Intro Slide</vt:lpstr>
      <vt:lpstr>Title Slide</vt:lpstr>
      <vt:lpstr>PowerPoint Presentation</vt:lpstr>
      <vt:lpstr>Benefits</vt:lpstr>
      <vt:lpstr>TAM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Neubauer, Scott</dc:creator>
  <cp:lastModifiedBy>Hofer, Brad</cp:lastModifiedBy>
  <cp:revision>303</cp:revision>
  <dcterms:created xsi:type="dcterms:W3CDTF">2017-11-22T13:15:27Z</dcterms:created>
  <dcterms:modified xsi:type="dcterms:W3CDTF">2019-09-03T20:23:17Z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0x0101002007ABF27E634043BC3159C0C962F820</vt:lpwstr>
  </property>
  <property fmtid="{D5CDD505-2E9C-101B-9397-08002B2CF9AE}" pid="3" name="_dlc_DocIdItemGuid">
    <vt:lpwstr>5e519d89-9d1d-432a-bd73-ff7dd666682b</vt:lpwstr>
  </property>
</Properties>
</file>