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handoutMasterIdLst>
    <p:handoutMasterId r:id="rId26"/>
  </p:handoutMasterIdLst>
  <p:sldIdLst>
    <p:sldId id="257" r:id="rId2"/>
    <p:sldId id="360" r:id="rId3"/>
    <p:sldId id="351" r:id="rId4"/>
    <p:sldId id="352" r:id="rId5"/>
    <p:sldId id="353" r:id="rId6"/>
    <p:sldId id="354" r:id="rId7"/>
    <p:sldId id="355" r:id="rId8"/>
    <p:sldId id="356" r:id="rId9"/>
    <p:sldId id="330" r:id="rId10"/>
    <p:sldId id="357" r:id="rId11"/>
    <p:sldId id="358" r:id="rId12"/>
    <p:sldId id="340" r:id="rId13"/>
    <p:sldId id="359" r:id="rId14"/>
    <p:sldId id="336" r:id="rId15"/>
    <p:sldId id="365" r:id="rId16"/>
    <p:sldId id="364" r:id="rId17"/>
    <p:sldId id="363" r:id="rId18"/>
    <p:sldId id="345" r:id="rId19"/>
    <p:sldId id="361" r:id="rId20"/>
    <p:sldId id="350" r:id="rId21"/>
    <p:sldId id="349" r:id="rId22"/>
    <p:sldId id="362" r:id="rId23"/>
    <p:sldId id="320" r:id="rId24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7" autoAdjust="0"/>
    <p:restoredTop sz="89651" autoAdjust="0"/>
  </p:normalViewPr>
  <p:slideViewPr>
    <p:cSldViewPr>
      <p:cViewPr varScale="1">
        <p:scale>
          <a:sx n="67" d="100"/>
          <a:sy n="67" d="100"/>
        </p:scale>
        <p:origin x="-166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788" y="-10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4506"/>
          </a:xfrm>
          <a:prstGeom prst="rect">
            <a:avLst/>
          </a:prstGeom>
        </p:spPr>
        <p:txBody>
          <a:bodyPr vert="horz" lIns="92305" tIns="46153" rIns="92305" bIns="46153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4506"/>
          </a:xfrm>
          <a:prstGeom prst="rect">
            <a:avLst/>
          </a:prstGeom>
        </p:spPr>
        <p:txBody>
          <a:bodyPr vert="horz" lIns="92305" tIns="46153" rIns="92305" bIns="46153" rtlCol="0"/>
          <a:lstStyle>
            <a:lvl1pPr algn="r">
              <a:defRPr sz="1200"/>
            </a:lvl1pPr>
          </a:lstStyle>
          <a:p>
            <a:pPr>
              <a:defRPr/>
            </a:pPr>
            <a:fld id="{C1D0ACEA-FA2F-4824-910E-0D2A14E57B3A}" type="datetimeFigureOut">
              <a:rPr lang="en-US"/>
              <a:pPr>
                <a:defRPr/>
              </a:pPr>
              <a:t>9/5/2019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321"/>
            <a:ext cx="2972421" cy="464506"/>
          </a:xfrm>
          <a:prstGeom prst="rect">
            <a:avLst/>
          </a:prstGeom>
        </p:spPr>
        <p:txBody>
          <a:bodyPr vert="horz" lIns="92305" tIns="46153" rIns="92305" bIns="4615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30321"/>
            <a:ext cx="2972421" cy="464506"/>
          </a:xfrm>
          <a:prstGeom prst="rect">
            <a:avLst/>
          </a:prstGeom>
        </p:spPr>
        <p:txBody>
          <a:bodyPr vert="horz" lIns="92305" tIns="46153" rIns="92305" bIns="46153" rtlCol="0" anchor="b"/>
          <a:lstStyle>
            <a:lvl1pPr algn="r">
              <a:defRPr sz="1200"/>
            </a:lvl1pPr>
          </a:lstStyle>
          <a:p>
            <a:pPr>
              <a:defRPr/>
            </a:pPr>
            <a:fld id="{8830E4AD-AFD8-46B3-B020-CF2E797875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339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27" y="0"/>
            <a:ext cx="2972421" cy="46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1" y="4415160"/>
            <a:ext cx="5485158" cy="418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321"/>
            <a:ext cx="2972421" cy="46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7" y="8830321"/>
            <a:ext cx="2972421" cy="46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5AB245F-4906-4710-8DE5-8071131958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23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53A36-92E2-4EF0-9920-0D99D110CED7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Opening</a:t>
            </a:r>
            <a:r>
              <a:rPr lang="en-US" baseline="0" dirty="0" smtClean="0"/>
              <a:t> remarks.  Introduce team.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A42F2-49AA-43D6-B47A-B3A48690A2E5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1448</a:t>
            </a:r>
            <a:r>
              <a:rPr lang="en-US" baseline="0" dirty="0" smtClean="0"/>
              <a:t> Total employers</a:t>
            </a:r>
            <a:endParaRPr lang="en-US" dirty="0" smtClean="0"/>
          </a:p>
          <a:p>
            <a:r>
              <a:rPr lang="en-US" dirty="0" smtClean="0"/>
              <a:t>Marion County 41% </a:t>
            </a:r>
            <a:r>
              <a:rPr lang="en-US" dirty="0" err="1" smtClean="0"/>
              <a:t>mfg</a:t>
            </a:r>
            <a:endParaRPr lang="en-US" dirty="0" smtClean="0"/>
          </a:p>
          <a:p>
            <a:r>
              <a:rPr lang="en-US" dirty="0" smtClean="0"/>
              <a:t>Mahaska 25% </a:t>
            </a:r>
            <a:r>
              <a:rPr lang="en-US" dirty="0" err="1" smtClean="0"/>
              <a:t>mfg</a:t>
            </a:r>
            <a:endParaRPr lang="en-US" dirty="0" smtClean="0"/>
          </a:p>
          <a:p>
            <a:r>
              <a:rPr lang="en-US" dirty="0" smtClean="0"/>
              <a:t>99,020,027 mfg. shipments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$ 92,876,100 annual payroll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245F-4906-4710-8DE5-8071131958D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9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175,000</a:t>
            </a:r>
            <a:r>
              <a:rPr lang="en-US" baseline="0" dirty="0" smtClean="0"/>
              <a:t> population</a:t>
            </a:r>
          </a:p>
          <a:p>
            <a:r>
              <a:rPr lang="en-US" baseline="0" dirty="0" smtClean="0"/>
              <a:t>80,000 jobs</a:t>
            </a:r>
          </a:p>
          <a:p>
            <a:r>
              <a:rPr lang="en-US" baseline="0" dirty="0" smtClean="0"/>
              <a:t>Advanced Manufacturing – Truckloads</a:t>
            </a:r>
          </a:p>
          <a:p>
            <a:r>
              <a:rPr lang="en-US" baseline="0" dirty="0" smtClean="0"/>
              <a:t>Mfg. corridor:  Pella, Oskaloosa, Knoxville, Albia, Ottumwa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245F-4906-4710-8DE5-8071131958D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50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Intersects 7 US</a:t>
            </a:r>
            <a:r>
              <a:rPr lang="en-US" baseline="0" dirty="0" smtClean="0"/>
              <a:t> Interstates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245F-4906-4710-8DE5-8071131958D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1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245F-4906-4710-8DE5-8071131958D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8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245F-4906-4710-8DE5-8071131958D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2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downtown intersection</a:t>
            </a:r>
            <a:r>
              <a:rPr lang="en-US" baseline="0" dirty="0" smtClean="0"/>
              <a:t> picture.</a:t>
            </a:r>
          </a:p>
          <a:p>
            <a:r>
              <a:rPr lang="en-US" baseline="0" dirty="0" smtClean="0"/>
              <a:t>Intersects the busiest intersection at US 63 and IA 92</a:t>
            </a:r>
          </a:p>
          <a:p>
            <a:r>
              <a:rPr lang="en-US" baseline="0" dirty="0" smtClean="0"/>
              <a:t>Increases travel time – inefficient.  Traffic includes heavy grain trucks 500 and growing/day to Cargill Eddyville.</a:t>
            </a:r>
          </a:p>
          <a:p>
            <a:r>
              <a:rPr lang="en-US" baseline="0" dirty="0" smtClean="0"/>
              <a:t>US 63 is also connector to I80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245F-4906-4710-8DE5-8071131958D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3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</a:t>
            </a:r>
          </a:p>
          <a:p>
            <a:r>
              <a:rPr lang="en-US" dirty="0" smtClean="0"/>
              <a:t>Provide safe efficient travel for through truck and vehicle traffic on US 63 CIN.  Bypass safest.</a:t>
            </a:r>
          </a:p>
          <a:p>
            <a:r>
              <a:rPr lang="en-US" dirty="0" smtClean="0"/>
              <a:t>2010-2017 171 crashes</a:t>
            </a:r>
            <a:r>
              <a:rPr lang="en-US" baseline="0" dirty="0" smtClean="0"/>
              <a:t> in Oskaloosa limits.  Total number reflects crash rate of 451/100 million </a:t>
            </a:r>
            <a:r>
              <a:rPr lang="en-US" baseline="0" dirty="0" err="1" smtClean="0"/>
              <a:t>vmt</a:t>
            </a:r>
            <a:r>
              <a:rPr lang="en-US" baseline="0" dirty="0" smtClean="0"/>
              <a:t> or 1.8 times the 5-yr </a:t>
            </a:r>
            <a:r>
              <a:rPr lang="en-US" baseline="0" dirty="0" err="1" smtClean="0"/>
              <a:t>ave.</a:t>
            </a:r>
            <a:endParaRPr lang="en-US" baseline="0" dirty="0" smtClean="0"/>
          </a:p>
          <a:p>
            <a:r>
              <a:rPr lang="en-US" baseline="0" dirty="0" smtClean="0"/>
              <a:t>Traffic increases expected:</a:t>
            </a:r>
          </a:p>
          <a:p>
            <a:r>
              <a:rPr lang="en-US" baseline="0" dirty="0" smtClean="0"/>
              <a:t>2014 volumes thru town = 5300-7600 </a:t>
            </a:r>
            <a:r>
              <a:rPr lang="en-US" baseline="0" dirty="0" err="1" smtClean="0"/>
              <a:t>vpd</a:t>
            </a:r>
            <a:r>
              <a:rPr lang="en-US" baseline="0" dirty="0" smtClean="0"/>
              <a:t>, 7-11% truck         2040 = 5200-8800 </a:t>
            </a:r>
            <a:r>
              <a:rPr lang="en-US" baseline="0" dirty="0" err="1" smtClean="0"/>
              <a:t>vpd</a:t>
            </a:r>
            <a:r>
              <a:rPr lang="en-US" baseline="0" dirty="0" smtClean="0"/>
              <a:t>, 8-13% truck</a:t>
            </a:r>
          </a:p>
          <a:p>
            <a:r>
              <a:rPr lang="en-US" baseline="0" dirty="0" smtClean="0"/>
              <a:t>2014 volumes north of town = 3500-4500 </a:t>
            </a:r>
            <a:r>
              <a:rPr lang="en-US" baseline="0" dirty="0" err="1" smtClean="0"/>
              <a:t>vpd</a:t>
            </a:r>
            <a:r>
              <a:rPr lang="en-US" baseline="0" dirty="0" smtClean="0"/>
              <a:t>                       2040 = 4200-6700 </a:t>
            </a:r>
            <a:r>
              <a:rPr lang="en-US" baseline="0" dirty="0" err="1" smtClean="0"/>
              <a:t>vpd</a:t>
            </a:r>
            <a:r>
              <a:rPr lang="en-US" baseline="0" dirty="0" smtClean="0"/>
              <a:t>, 12-16% truck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245F-4906-4710-8DE5-8071131958D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Gateway Commercial Development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Growth to the west connected by infrastructure improvements proposed.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245F-4906-4710-8DE5-8071131958D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4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6057C-18DB-43DE-8835-6A786B787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72717-A79F-4B4E-9546-909A898C91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8BC53-2377-4408-9BCD-1F2F25849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B8C6E-0650-4080-98A5-FFB8F4D4C2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9B2B-DB63-45B6-ACCE-0BEFCFC992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8BD77-2536-499C-A15F-836660B58B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D916B-4844-4CEA-9155-FBEE8867DC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9AA65-1B82-4639-AA8E-F928B2566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CC33C-B9C0-4290-8566-BDA5474A8A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A3ECE-5EEE-4575-98DF-295D3FF3A9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FAB2A-B7C4-44D4-89F6-B23482BD31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0B41-1BD4-4958-BCD6-77B0901056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924FE7F-4A9D-4DD3-9192-16D5A5350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876800"/>
            <a:ext cx="4191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Iowa DOT Commission</a:t>
            </a:r>
          </a:p>
          <a:p>
            <a:pPr eaLnBrk="1" hangingPunct="1">
              <a:defRPr/>
            </a:pPr>
            <a:r>
              <a:rPr lang="en-US" sz="2000" dirty="0" smtClean="0"/>
              <a:t>September 10, 2019</a:t>
            </a:r>
          </a:p>
        </p:txBody>
      </p:sp>
      <p:pic>
        <p:nvPicPr>
          <p:cNvPr id="1026" name="Picture 2" descr="East Central Iowa Trans Logo gre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685800"/>
            <a:ext cx="5403796" cy="37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419527" cy="5669280"/>
          </a:xfrm>
        </p:spPr>
      </p:pic>
    </p:spTree>
    <p:extLst>
      <p:ext uri="{BB962C8B-B14F-4D97-AF65-F5344CB8AC3E}">
        <p14:creationId xmlns:p14="http://schemas.microsoft.com/office/powerpoint/2010/main" val="25825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21" y="533400"/>
            <a:ext cx="8713329" cy="5852160"/>
          </a:xfrm>
        </p:spPr>
      </p:pic>
    </p:spTree>
    <p:extLst>
      <p:ext uri="{BB962C8B-B14F-4D97-AF65-F5344CB8AC3E}">
        <p14:creationId xmlns:p14="http://schemas.microsoft.com/office/powerpoint/2010/main" val="1674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n-US" dirty="0" smtClean="0"/>
              <a:t>Downtown Oskaloosa</a:t>
            </a:r>
            <a:endParaRPr lang="en-US" dirty="0"/>
          </a:p>
        </p:txBody>
      </p:sp>
      <p:pic>
        <p:nvPicPr>
          <p:cNvPr id="5" name="Content Placeholder 4" descr="downtown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7823842" cy="52120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82222" cy="5486400"/>
          </a:xfrm>
        </p:spPr>
      </p:pic>
    </p:spTree>
    <p:extLst>
      <p:ext uri="{BB962C8B-B14F-4D97-AF65-F5344CB8AC3E}">
        <p14:creationId xmlns:p14="http://schemas.microsoft.com/office/powerpoint/2010/main" val="379901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ndstand alley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4114800" cy="5562600"/>
          </a:xfrm>
        </p:spPr>
      </p:pic>
      <p:pic>
        <p:nvPicPr>
          <p:cNvPr id="6" name="Content Placeholder 3" descr="bandstand alley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457200"/>
            <a:ext cx="4183380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Oskaloosa Industrial Connector</a:t>
            </a:r>
            <a:endParaRPr lang="en-US" dirty="0"/>
          </a:p>
        </p:txBody>
      </p:sp>
      <p:pic>
        <p:nvPicPr>
          <p:cNvPr id="4" name="Content Placeholder 4" descr="SE CONNECTO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143000"/>
            <a:ext cx="7213656" cy="5577840"/>
          </a:xfrm>
        </p:spPr>
      </p:pic>
    </p:spTree>
    <p:extLst>
      <p:ext uri="{BB962C8B-B14F-4D97-AF65-F5344CB8AC3E}">
        <p14:creationId xmlns:p14="http://schemas.microsoft.com/office/powerpoint/2010/main" val="37977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34943" cy="5943600"/>
          </a:xfrm>
        </p:spPr>
      </p:pic>
    </p:spTree>
    <p:extLst>
      <p:ext uri="{BB962C8B-B14F-4D97-AF65-F5344CB8AC3E}">
        <p14:creationId xmlns:p14="http://schemas.microsoft.com/office/powerpoint/2010/main" val="9542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800"/>
            <a:ext cx="6118205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720777"/>
            <a:ext cx="9144000" cy="61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3600" dirty="0" smtClean="0"/>
              <a:t>South Central Iowa Regional Airport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312751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76200"/>
            <a:ext cx="4539076" cy="6675120"/>
          </a:xfrm>
        </p:spPr>
      </p:pic>
    </p:spTree>
    <p:extLst>
      <p:ext uri="{BB962C8B-B14F-4D97-AF65-F5344CB8AC3E}">
        <p14:creationId xmlns:p14="http://schemas.microsoft.com/office/powerpoint/2010/main" val="15822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lla windmill downtow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381000"/>
            <a:ext cx="4395985" cy="2926080"/>
          </a:xfrm>
        </p:spPr>
      </p:pic>
      <p:sp>
        <p:nvSpPr>
          <p:cNvPr id="8" name="TextBox 7"/>
          <p:cNvSpPr txBox="1"/>
          <p:nvPr/>
        </p:nvSpPr>
        <p:spPr>
          <a:xfrm>
            <a:off x="6019800" y="609600"/>
            <a:ext cx="1942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Key Projects </a:t>
            </a:r>
          </a:p>
          <a:p>
            <a:pPr algn="ctr"/>
            <a:r>
              <a:rPr lang="en-US" sz="2400" dirty="0" smtClean="0"/>
              <a:t>For Industry </a:t>
            </a:r>
          </a:p>
          <a:p>
            <a:pPr algn="ctr"/>
            <a:r>
              <a:rPr lang="en-US" sz="2400" dirty="0" smtClean="0"/>
              <a:t>Communities</a:t>
            </a:r>
          </a:p>
          <a:p>
            <a:pPr algn="ctr"/>
            <a:r>
              <a:rPr lang="en-US" sz="2400" dirty="0" smtClean="0"/>
              <a:t>in the </a:t>
            </a:r>
          </a:p>
          <a:p>
            <a:pPr algn="ctr"/>
            <a:r>
              <a:rPr lang="en-US" sz="2400" dirty="0" smtClean="0"/>
              <a:t>East</a:t>
            </a:r>
          </a:p>
          <a:p>
            <a:pPr algn="ctr"/>
            <a:r>
              <a:rPr lang="en-US" sz="2400" dirty="0" smtClean="0"/>
              <a:t>Central Iowa</a:t>
            </a:r>
          </a:p>
          <a:p>
            <a:pPr algn="ctr"/>
            <a:r>
              <a:rPr lang="en-US" sz="2400" dirty="0" smtClean="0"/>
              <a:t>Region</a:t>
            </a:r>
          </a:p>
        </p:txBody>
      </p:sp>
      <p:pic>
        <p:nvPicPr>
          <p:cNvPr id="9" name="Picture 8" descr="alley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3352800"/>
            <a:ext cx="480858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rport land ownersh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54158" cy="603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211960" cy="667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24528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4" y="261937"/>
            <a:ext cx="5810250" cy="348615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30316" r="-527" b="-1478"/>
          <a:stretch/>
        </p:blipFill>
        <p:spPr>
          <a:xfrm>
            <a:off x="533400" y="3352800"/>
            <a:ext cx="5917741" cy="3383280"/>
          </a:xfrm>
        </p:spPr>
      </p:pic>
    </p:spTree>
    <p:extLst>
      <p:ext uri="{BB962C8B-B14F-4D97-AF65-F5344CB8AC3E}">
        <p14:creationId xmlns:p14="http://schemas.microsoft.com/office/powerpoint/2010/main" val="166896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019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Thank you.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East Central Iowa Transportation Coalition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914400"/>
          </a:xfrm>
        </p:spPr>
        <p:txBody>
          <a:bodyPr/>
          <a:lstStyle/>
          <a:p>
            <a:r>
              <a:rPr lang="en-US" dirty="0" smtClean="0"/>
              <a:t>East Central Iowa Region</a:t>
            </a:r>
            <a:endParaRPr lang="en-US" dirty="0"/>
          </a:p>
        </p:txBody>
      </p:sp>
      <p:pic>
        <p:nvPicPr>
          <p:cNvPr id="4" name="Content Placeholder 4" descr="us 63 area ma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1143000"/>
            <a:ext cx="4797638" cy="5486400"/>
          </a:xfrm>
        </p:spPr>
      </p:pic>
    </p:spTree>
    <p:extLst>
      <p:ext uri="{BB962C8B-B14F-4D97-AF65-F5344CB8AC3E}">
        <p14:creationId xmlns:p14="http://schemas.microsoft.com/office/powerpoint/2010/main" val="387526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1143000"/>
          </a:xfrm>
        </p:spPr>
        <p:txBody>
          <a:bodyPr/>
          <a:lstStyle/>
          <a:p>
            <a:r>
              <a:rPr lang="en-US" dirty="0" smtClean="0"/>
              <a:t>US 63 NHS Route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6859093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07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Freight Route Significance</a:t>
            </a:r>
            <a:endParaRPr lang="en-US" dirty="0"/>
          </a:p>
        </p:txBody>
      </p:sp>
      <p:pic>
        <p:nvPicPr>
          <p:cNvPr id="4" name="Content Placeholder 3" descr="Freight ranking ma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447800"/>
            <a:ext cx="7619409" cy="5303520"/>
          </a:xfrm>
        </p:spPr>
      </p:pic>
    </p:spTree>
    <p:extLst>
      <p:ext uri="{BB962C8B-B14F-4D97-AF65-F5344CB8AC3E}">
        <p14:creationId xmlns:p14="http://schemas.microsoft.com/office/powerpoint/2010/main" val="33176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86000"/>
          </a:xfrm>
        </p:spPr>
        <p:txBody>
          <a:bodyPr/>
          <a:lstStyle/>
          <a:p>
            <a:r>
              <a:rPr lang="en-US" dirty="0" smtClean="0"/>
              <a:t>US 63</a:t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Provides N/S connection to fill the gap between </a:t>
            </a:r>
            <a:br>
              <a:rPr lang="en-US" sz="2800" dirty="0" smtClean="0"/>
            </a:br>
            <a:r>
              <a:rPr lang="en-US" sz="2800" dirty="0" smtClean="0"/>
              <a:t>I-35 and I-380/US 218</a:t>
            </a:r>
            <a:endParaRPr lang="en-US" dirty="0"/>
          </a:p>
        </p:txBody>
      </p:sp>
      <p:pic>
        <p:nvPicPr>
          <p:cNvPr id="6" name="Picture 2" descr="J:\2009_projects\109.0928\Maps\CIN statewide_m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3982" y="2530584"/>
            <a:ext cx="5876036" cy="393192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4419600" y="5181600"/>
            <a:ext cx="14478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bg2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419601" y="40502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1" y="4644509"/>
            <a:ext cx="14477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2"/>
                </a:solidFill>
              </a:rPr>
              <a:t>100</a:t>
            </a:r>
            <a:r>
              <a:rPr lang="en-US" sz="1100" b="1" dirty="0" smtClean="0"/>
              <a:t>100-mile Gap</a:t>
            </a:r>
            <a:endParaRPr lang="en-US" sz="1100" b="1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4648200" y="4953000"/>
            <a:ext cx="1371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17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560859" cy="5760720"/>
          </a:xfrm>
        </p:spPr>
      </p:pic>
    </p:spTree>
    <p:extLst>
      <p:ext uri="{BB962C8B-B14F-4D97-AF65-F5344CB8AC3E}">
        <p14:creationId xmlns:p14="http://schemas.microsoft.com/office/powerpoint/2010/main" val="39926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US 63/IA 92 Intersection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8562975" cy="5303838"/>
          </a:xfrm>
        </p:spPr>
      </p:pic>
    </p:spTree>
    <p:extLst>
      <p:ext uri="{BB962C8B-B14F-4D97-AF65-F5344CB8AC3E}">
        <p14:creationId xmlns:p14="http://schemas.microsoft.com/office/powerpoint/2010/main" val="23704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648200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 smtClean="0"/>
          </a:p>
          <a:p>
            <a:pPr lvl="1">
              <a:defRPr/>
            </a:pPr>
            <a:endParaRPr lang="en-US" sz="2000" dirty="0" smtClean="0"/>
          </a:p>
          <a:p>
            <a:pPr lvl="1">
              <a:buNone/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 smtClean="0"/>
          </a:p>
        </p:txBody>
      </p:sp>
      <p:pic>
        <p:nvPicPr>
          <p:cNvPr id="4" name="Picture 3" descr="NW bypas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304800"/>
            <a:ext cx="4771429" cy="6114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265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Oskaloosa</a:t>
            </a:r>
          </a:p>
          <a:p>
            <a:r>
              <a:rPr lang="en-US" sz="3600" dirty="0" smtClean="0"/>
              <a:t>NW Bypass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5179</TotalTime>
  <Words>247</Words>
  <Application>Microsoft Office PowerPoint</Application>
  <PresentationFormat>On-screen Show (4:3)</PresentationFormat>
  <Paragraphs>60</Paragraphs>
  <Slides>23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Textured</vt:lpstr>
      <vt:lpstr>PowerPoint Presentation</vt:lpstr>
      <vt:lpstr>PowerPoint Presentation</vt:lpstr>
      <vt:lpstr>East Central Iowa Region</vt:lpstr>
      <vt:lpstr>US 63 NHS Route</vt:lpstr>
      <vt:lpstr>Freight Route Significance</vt:lpstr>
      <vt:lpstr>US 63  Provides N/S connection to fill the gap between  I-35 and I-380/US 218</vt:lpstr>
      <vt:lpstr>PowerPoint Presentation</vt:lpstr>
      <vt:lpstr>US 63/IA 92 Intersection</vt:lpstr>
      <vt:lpstr>PowerPoint Presentation</vt:lpstr>
      <vt:lpstr>PowerPoint Presentation</vt:lpstr>
      <vt:lpstr>PowerPoint Presentation</vt:lpstr>
      <vt:lpstr>Downtown Oskaloosa</vt:lpstr>
      <vt:lpstr>PowerPoint Presentation</vt:lpstr>
      <vt:lpstr>PowerPoint Presentation</vt:lpstr>
      <vt:lpstr>Oskaloosa Industrial Connector</vt:lpstr>
      <vt:lpstr>PowerPoint Presentation</vt:lpstr>
      <vt:lpstr>PowerPoint Presentation</vt:lpstr>
      <vt:lpstr>South Central Iowa Regional Airport</vt:lpstr>
      <vt:lpstr>PowerPoint Presentation</vt:lpstr>
      <vt:lpstr>PowerPoint Presentation</vt:lpstr>
      <vt:lpstr>PowerPoint Presentation</vt:lpstr>
      <vt:lpstr>PowerPoint Presentation</vt:lpstr>
      <vt:lpstr> Thank you.  East Central Iowa Transportation Coalition</vt:lpstr>
    </vt:vector>
  </TitlesOfParts>
  <Company>Snyder &amp; Associates,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63 Area Transportation Study</dc:title>
  <dc:creator>Cindy Spencer</dc:creator>
  <cp:lastModifiedBy>bdanowsky</cp:lastModifiedBy>
  <cp:revision>442</cp:revision>
  <dcterms:created xsi:type="dcterms:W3CDTF">2010-07-08T15:36:18Z</dcterms:created>
  <dcterms:modified xsi:type="dcterms:W3CDTF">2019-09-05T14:30:01Z</dcterms:modified>
</cp:coreProperties>
</file>