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Relationship Id="rId4" Type="http://schemas.openxmlformats.org/officeDocument/2006/relationships/image" Target="../media/image47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399" cy="5658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7581" y="1382521"/>
            <a:ext cx="6362700" cy="17043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950" spc="-15" b="0">
                <a:latin typeface="Calibri Light"/>
                <a:cs typeface="Calibri Light"/>
              </a:rPr>
              <a:t>East </a:t>
            </a:r>
            <a:r>
              <a:rPr dirty="0" sz="2950" b="0">
                <a:latin typeface="Calibri Light"/>
                <a:cs typeface="Calibri Light"/>
              </a:rPr>
              <a:t>Central </a:t>
            </a:r>
            <a:r>
              <a:rPr dirty="0" sz="2950" spc="-5" b="0">
                <a:latin typeface="Calibri Light"/>
                <a:cs typeface="Calibri Light"/>
              </a:rPr>
              <a:t>Iowa </a:t>
            </a:r>
            <a:r>
              <a:rPr dirty="0" sz="2950" spc="-15" b="0">
                <a:latin typeface="Calibri Light"/>
                <a:cs typeface="Calibri Light"/>
              </a:rPr>
              <a:t>Transportation</a:t>
            </a:r>
            <a:r>
              <a:rPr dirty="0" sz="2950" spc="-95" b="0">
                <a:latin typeface="Calibri Light"/>
                <a:cs typeface="Calibri Light"/>
              </a:rPr>
              <a:t> </a:t>
            </a:r>
            <a:r>
              <a:rPr dirty="0" sz="2950" spc="5" b="0">
                <a:latin typeface="Calibri Light"/>
                <a:cs typeface="Calibri Light"/>
              </a:rPr>
              <a:t>Coalition</a:t>
            </a:r>
            <a:endParaRPr sz="29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1485900" marR="1479550">
              <a:lnSpc>
                <a:spcPts val="3200"/>
              </a:lnSpc>
            </a:pPr>
            <a:r>
              <a:rPr dirty="0" sz="2950" spc="-5" b="0">
                <a:latin typeface="Calibri Light"/>
                <a:cs typeface="Calibri Light"/>
              </a:rPr>
              <a:t>Iowa </a:t>
            </a:r>
            <a:r>
              <a:rPr dirty="0" sz="2950" spc="-15" b="0">
                <a:latin typeface="Calibri Light"/>
                <a:cs typeface="Calibri Light"/>
              </a:rPr>
              <a:t>DOT</a:t>
            </a:r>
            <a:r>
              <a:rPr dirty="0" sz="2950" spc="-65" b="0">
                <a:latin typeface="Calibri Light"/>
                <a:cs typeface="Calibri Light"/>
              </a:rPr>
              <a:t> </a:t>
            </a:r>
            <a:r>
              <a:rPr dirty="0" sz="2950" spc="5" b="0">
                <a:latin typeface="Calibri Light"/>
                <a:cs typeface="Calibri Light"/>
              </a:rPr>
              <a:t>Commission  August </a:t>
            </a:r>
            <a:r>
              <a:rPr dirty="0" sz="2950" spc="10" b="0">
                <a:latin typeface="Calibri Light"/>
                <a:cs typeface="Calibri Light"/>
              </a:rPr>
              <a:t>11,</a:t>
            </a:r>
            <a:r>
              <a:rPr dirty="0" sz="2950" spc="-120" b="0">
                <a:latin typeface="Calibri Light"/>
                <a:cs typeface="Calibri Light"/>
              </a:rPr>
              <a:t> </a:t>
            </a:r>
            <a:r>
              <a:rPr dirty="0" sz="2950" spc="10" b="0">
                <a:latin typeface="Calibri Light"/>
                <a:cs typeface="Calibri Light"/>
              </a:rPr>
              <a:t>2020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29471" y="5702808"/>
            <a:ext cx="1132332" cy="874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6693" y="1324356"/>
            <a:ext cx="9526523" cy="5126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10058400" cy="5658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56131"/>
            <a:ext cx="1202435" cy="1548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94219" y="5774435"/>
            <a:ext cx="1876044" cy="941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10058400" cy="5658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56131"/>
            <a:ext cx="1202435" cy="1548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94219" y="5774435"/>
            <a:ext cx="1876044" cy="941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9179"/>
            <a:ext cx="10058400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9179"/>
            <a:ext cx="10058400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1415" y="3752088"/>
            <a:ext cx="5056632" cy="2964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1869" y="1057656"/>
            <a:ext cx="5018532" cy="3235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76900" y="1584959"/>
            <a:ext cx="3854196" cy="2037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7297" y="4419600"/>
            <a:ext cx="3817620" cy="1789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10058400" cy="5658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35552" y="1056131"/>
            <a:ext cx="6022847" cy="5660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77284" y="1061719"/>
            <a:ext cx="5881115" cy="565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6693" y="1324356"/>
            <a:ext cx="9526523" cy="5126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554B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1869" y="1589531"/>
            <a:ext cx="8996171" cy="4596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4709" y="1453889"/>
            <a:ext cx="9271000" cy="4866640"/>
          </a:xfrm>
          <a:custGeom>
            <a:avLst/>
            <a:gdLst/>
            <a:ahLst/>
            <a:cxnLst/>
            <a:rect l="l" t="t" r="r" b="b"/>
            <a:pathLst>
              <a:path w="9271000" h="4866640">
                <a:moveTo>
                  <a:pt x="0" y="0"/>
                </a:moveTo>
                <a:lnTo>
                  <a:pt x="0" y="4866131"/>
                </a:lnTo>
                <a:lnTo>
                  <a:pt x="9270491" y="4866131"/>
                </a:lnTo>
                <a:lnTo>
                  <a:pt x="9270491" y="0"/>
                </a:lnTo>
                <a:lnTo>
                  <a:pt x="0" y="0"/>
                </a:lnTo>
                <a:close/>
              </a:path>
            </a:pathLst>
          </a:custGeom>
          <a:ln w="1047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5F76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709" y="1453889"/>
            <a:ext cx="9271000" cy="4866640"/>
          </a:xfrm>
          <a:custGeom>
            <a:avLst/>
            <a:gdLst/>
            <a:ahLst/>
            <a:cxnLst/>
            <a:rect l="l" t="t" r="r" b="b"/>
            <a:pathLst>
              <a:path w="9271000" h="4866640">
                <a:moveTo>
                  <a:pt x="0" y="0"/>
                </a:moveTo>
                <a:lnTo>
                  <a:pt x="0" y="4866131"/>
                </a:lnTo>
                <a:lnTo>
                  <a:pt x="9270491" y="4866131"/>
                </a:lnTo>
                <a:lnTo>
                  <a:pt x="927049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1869" y="1807463"/>
            <a:ext cx="8996171" cy="4160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191" y="1036319"/>
            <a:ext cx="7059168" cy="5705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507476" y="3205988"/>
            <a:ext cx="165100" cy="859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0" spc="-125">
                <a:solidFill>
                  <a:srgbClr val="3F5D54"/>
                </a:solidFill>
                <a:latin typeface="Arial"/>
                <a:cs typeface="Arial"/>
              </a:rPr>
              <a:t>l</a:t>
            </a:r>
            <a:endParaRPr sz="5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0385" y="4061967"/>
            <a:ext cx="186690" cy="482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1125">
              <a:lnSpc>
                <a:spcPts val="1205"/>
              </a:lnSpc>
            </a:pPr>
            <a:r>
              <a:rPr dirty="0" sz="1400" spc="-5">
                <a:solidFill>
                  <a:srgbClr val="B6C3BF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465"/>
              </a:lnSpc>
            </a:pPr>
            <a:r>
              <a:rPr dirty="0" sz="2450" spc="-90">
                <a:solidFill>
                  <a:srgbClr val="B6C3BF"/>
                </a:solidFill>
                <a:latin typeface="Arial"/>
                <a:cs typeface="Arial"/>
              </a:rPr>
              <a:t>•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709" y="1453889"/>
            <a:ext cx="9271000" cy="4866640"/>
          </a:xfrm>
          <a:custGeom>
            <a:avLst/>
            <a:gdLst/>
            <a:ahLst/>
            <a:cxnLst/>
            <a:rect l="l" t="t" r="r" b="b"/>
            <a:pathLst>
              <a:path w="9271000" h="4866640">
                <a:moveTo>
                  <a:pt x="0" y="0"/>
                </a:moveTo>
                <a:lnTo>
                  <a:pt x="0" y="4866131"/>
                </a:lnTo>
                <a:lnTo>
                  <a:pt x="9270491" y="4866131"/>
                </a:lnTo>
                <a:lnTo>
                  <a:pt x="9270491" y="0"/>
                </a:lnTo>
                <a:lnTo>
                  <a:pt x="0" y="0"/>
                </a:lnTo>
                <a:close/>
              </a:path>
            </a:pathLst>
          </a:custGeom>
          <a:ln w="1047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1869" y="1589531"/>
            <a:ext cx="8996680" cy="4596765"/>
          </a:xfrm>
          <a:custGeom>
            <a:avLst/>
            <a:gdLst/>
            <a:ahLst/>
            <a:cxnLst/>
            <a:rect l="l" t="t" r="r" b="b"/>
            <a:pathLst>
              <a:path w="8996680" h="4596765">
                <a:moveTo>
                  <a:pt x="0" y="0"/>
                </a:moveTo>
                <a:lnTo>
                  <a:pt x="0" y="4596383"/>
                </a:lnTo>
                <a:lnTo>
                  <a:pt x="8996171" y="4596383"/>
                </a:lnTo>
                <a:lnTo>
                  <a:pt x="89961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5061" y="2447543"/>
            <a:ext cx="8209788" cy="2874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54017" y="1584960"/>
            <a:ext cx="8159495" cy="4600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3627" y="1066799"/>
            <a:ext cx="5414771" cy="3086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51859" y="4265676"/>
            <a:ext cx="6606539" cy="2450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064767"/>
            <a:ext cx="5951219" cy="565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693" y="1324356"/>
            <a:ext cx="4725923" cy="2540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6693" y="3936491"/>
            <a:ext cx="4725923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67300" y="1324356"/>
            <a:ext cx="4725923" cy="5126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77689" y="1064767"/>
            <a:ext cx="8680704" cy="565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86355" y="1697808"/>
            <a:ext cx="1294130" cy="1945005"/>
          </a:xfrm>
          <a:custGeom>
            <a:avLst/>
            <a:gdLst/>
            <a:ahLst/>
            <a:cxnLst/>
            <a:rect l="l" t="t" r="r" b="b"/>
            <a:pathLst>
              <a:path w="1294129" h="1945004">
                <a:moveTo>
                  <a:pt x="0" y="1451"/>
                </a:moveTo>
                <a:lnTo>
                  <a:pt x="48373" y="0"/>
                </a:lnTo>
                <a:lnTo>
                  <a:pt x="96368" y="412"/>
                </a:lnTo>
                <a:lnTo>
                  <a:pt x="143949" y="2657"/>
                </a:lnTo>
                <a:lnTo>
                  <a:pt x="191079" y="6702"/>
                </a:lnTo>
                <a:lnTo>
                  <a:pt x="237724" y="12513"/>
                </a:lnTo>
                <a:lnTo>
                  <a:pt x="283846" y="20059"/>
                </a:lnTo>
                <a:lnTo>
                  <a:pt x="329409" y="29307"/>
                </a:lnTo>
                <a:lnTo>
                  <a:pt x="374379" y="40223"/>
                </a:lnTo>
                <a:lnTo>
                  <a:pt x="418717" y="52776"/>
                </a:lnTo>
                <a:lnTo>
                  <a:pt x="462390" y="66933"/>
                </a:lnTo>
                <a:lnTo>
                  <a:pt x="505360" y="82662"/>
                </a:lnTo>
                <a:lnTo>
                  <a:pt x="547591" y="99929"/>
                </a:lnTo>
                <a:lnTo>
                  <a:pt x="589048" y="118703"/>
                </a:lnTo>
                <a:lnTo>
                  <a:pt x="629694" y="138950"/>
                </a:lnTo>
                <a:lnTo>
                  <a:pt x="669493" y="160638"/>
                </a:lnTo>
                <a:lnTo>
                  <a:pt x="708410" y="183735"/>
                </a:lnTo>
                <a:lnTo>
                  <a:pt x="746408" y="208207"/>
                </a:lnTo>
                <a:lnTo>
                  <a:pt x="783451" y="234023"/>
                </a:lnTo>
                <a:lnTo>
                  <a:pt x="819503" y="261150"/>
                </a:lnTo>
                <a:lnTo>
                  <a:pt x="854529" y="289555"/>
                </a:lnTo>
                <a:lnTo>
                  <a:pt x="888491" y="319205"/>
                </a:lnTo>
                <a:lnTo>
                  <a:pt x="921355" y="350069"/>
                </a:lnTo>
                <a:lnTo>
                  <a:pt x="953084" y="382112"/>
                </a:lnTo>
                <a:lnTo>
                  <a:pt x="983642" y="415304"/>
                </a:lnTo>
                <a:lnTo>
                  <a:pt x="1012992" y="449611"/>
                </a:lnTo>
                <a:lnTo>
                  <a:pt x="1041100" y="485000"/>
                </a:lnTo>
                <a:lnTo>
                  <a:pt x="1067928" y="521440"/>
                </a:lnTo>
                <a:lnTo>
                  <a:pt x="1093441" y="558896"/>
                </a:lnTo>
                <a:lnTo>
                  <a:pt x="1117603" y="597338"/>
                </a:lnTo>
                <a:lnTo>
                  <a:pt x="1140378" y="636733"/>
                </a:lnTo>
                <a:lnTo>
                  <a:pt x="1161729" y="677046"/>
                </a:lnTo>
                <a:lnTo>
                  <a:pt x="1181622" y="718248"/>
                </a:lnTo>
                <a:lnTo>
                  <a:pt x="1200018" y="760303"/>
                </a:lnTo>
                <a:lnTo>
                  <a:pt x="1216884" y="803181"/>
                </a:lnTo>
                <a:lnTo>
                  <a:pt x="1232182" y="846848"/>
                </a:lnTo>
                <a:lnTo>
                  <a:pt x="1245876" y="891272"/>
                </a:lnTo>
                <a:lnTo>
                  <a:pt x="1257931" y="936420"/>
                </a:lnTo>
                <a:lnTo>
                  <a:pt x="1268310" y="982259"/>
                </a:lnTo>
                <a:lnTo>
                  <a:pt x="1276978" y="1028758"/>
                </a:lnTo>
                <a:lnTo>
                  <a:pt x="1283898" y="1075883"/>
                </a:lnTo>
                <a:lnTo>
                  <a:pt x="1289035" y="1123603"/>
                </a:lnTo>
                <a:lnTo>
                  <a:pt x="1292351" y="1171883"/>
                </a:lnTo>
                <a:lnTo>
                  <a:pt x="1293837" y="1223289"/>
                </a:lnTo>
                <a:lnTo>
                  <a:pt x="1293164" y="1274592"/>
                </a:lnTo>
                <a:lnTo>
                  <a:pt x="1290352" y="1325726"/>
                </a:lnTo>
                <a:lnTo>
                  <a:pt x="1285422" y="1376623"/>
                </a:lnTo>
                <a:lnTo>
                  <a:pt x="1278393" y="1427216"/>
                </a:lnTo>
                <a:lnTo>
                  <a:pt x="1269286" y="1477439"/>
                </a:lnTo>
                <a:lnTo>
                  <a:pt x="1258121" y="1527224"/>
                </a:lnTo>
                <a:lnTo>
                  <a:pt x="1244917" y="1576505"/>
                </a:lnTo>
                <a:lnTo>
                  <a:pt x="1229695" y="1625214"/>
                </a:lnTo>
                <a:lnTo>
                  <a:pt x="1212475" y="1673285"/>
                </a:lnTo>
                <a:lnTo>
                  <a:pt x="1193278" y="1720650"/>
                </a:lnTo>
                <a:lnTo>
                  <a:pt x="1172122" y="1767243"/>
                </a:lnTo>
                <a:lnTo>
                  <a:pt x="1149029" y="1812997"/>
                </a:lnTo>
                <a:lnTo>
                  <a:pt x="1124018" y="1857844"/>
                </a:lnTo>
                <a:lnTo>
                  <a:pt x="1097109" y="1901718"/>
                </a:lnTo>
                <a:lnTo>
                  <a:pt x="1068323" y="1944551"/>
                </a:lnTo>
              </a:path>
            </a:pathLst>
          </a:custGeom>
          <a:ln w="104774">
            <a:solidFill>
              <a:srgbClr val="FFBF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0177" y="5719571"/>
            <a:ext cx="451484" cy="449580"/>
          </a:xfrm>
          <a:custGeom>
            <a:avLst/>
            <a:gdLst/>
            <a:ahLst/>
            <a:cxnLst/>
            <a:rect l="l" t="t" r="r" b="b"/>
            <a:pathLst>
              <a:path w="451484" h="449579">
                <a:moveTo>
                  <a:pt x="451103" y="225551"/>
                </a:moveTo>
                <a:lnTo>
                  <a:pt x="446537" y="179980"/>
                </a:lnTo>
                <a:lnTo>
                  <a:pt x="433435" y="137588"/>
                </a:lnTo>
                <a:lnTo>
                  <a:pt x="412688" y="99268"/>
                </a:lnTo>
                <a:lnTo>
                  <a:pt x="385190" y="65912"/>
                </a:lnTo>
                <a:lnTo>
                  <a:pt x="351835" y="38415"/>
                </a:lnTo>
                <a:lnTo>
                  <a:pt x="313515" y="17668"/>
                </a:lnTo>
                <a:lnTo>
                  <a:pt x="271123" y="4566"/>
                </a:lnTo>
                <a:lnTo>
                  <a:pt x="225551" y="0"/>
                </a:lnTo>
                <a:lnTo>
                  <a:pt x="180418" y="4566"/>
                </a:lnTo>
                <a:lnTo>
                  <a:pt x="138231" y="17668"/>
                </a:lnTo>
                <a:lnTo>
                  <a:pt x="99938" y="38415"/>
                </a:lnTo>
                <a:lnTo>
                  <a:pt x="66484" y="65912"/>
                </a:lnTo>
                <a:lnTo>
                  <a:pt x="38817" y="99268"/>
                </a:lnTo>
                <a:lnTo>
                  <a:pt x="17883" y="137588"/>
                </a:lnTo>
                <a:lnTo>
                  <a:pt x="4628" y="179980"/>
                </a:lnTo>
                <a:lnTo>
                  <a:pt x="0" y="225551"/>
                </a:lnTo>
                <a:lnTo>
                  <a:pt x="4628" y="270620"/>
                </a:lnTo>
                <a:lnTo>
                  <a:pt x="17883" y="312634"/>
                </a:lnTo>
                <a:lnTo>
                  <a:pt x="38817" y="350683"/>
                </a:lnTo>
                <a:lnTo>
                  <a:pt x="66484" y="383857"/>
                </a:lnTo>
                <a:lnTo>
                  <a:pt x="99938" y="411244"/>
                </a:lnTo>
                <a:lnTo>
                  <a:pt x="138231" y="431934"/>
                </a:lnTo>
                <a:lnTo>
                  <a:pt x="180418" y="445016"/>
                </a:lnTo>
                <a:lnTo>
                  <a:pt x="225551" y="449579"/>
                </a:lnTo>
                <a:lnTo>
                  <a:pt x="271123" y="445016"/>
                </a:lnTo>
                <a:lnTo>
                  <a:pt x="313515" y="431934"/>
                </a:lnTo>
                <a:lnTo>
                  <a:pt x="351835" y="411244"/>
                </a:lnTo>
                <a:lnTo>
                  <a:pt x="385190" y="383857"/>
                </a:lnTo>
                <a:lnTo>
                  <a:pt x="412688" y="350683"/>
                </a:lnTo>
                <a:lnTo>
                  <a:pt x="433435" y="312634"/>
                </a:lnTo>
                <a:lnTo>
                  <a:pt x="446537" y="270620"/>
                </a:lnTo>
                <a:lnTo>
                  <a:pt x="451103" y="225551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761" y="1279397"/>
            <a:ext cx="1809750" cy="3267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15">
                <a:latin typeface="Calibri"/>
                <a:cs typeface="Calibri"/>
              </a:rPr>
              <a:t>US 63 </a:t>
            </a:r>
            <a:r>
              <a:rPr dirty="0" sz="1950" spc="25">
                <a:latin typeface="Calibri"/>
                <a:cs typeface="Calibri"/>
              </a:rPr>
              <a:t>NW</a:t>
            </a:r>
            <a:r>
              <a:rPr dirty="0" sz="1950" spc="-125">
                <a:latin typeface="Calibri"/>
                <a:cs typeface="Calibri"/>
              </a:rPr>
              <a:t> </a:t>
            </a:r>
            <a:r>
              <a:rPr dirty="0" sz="1950" spc="5">
                <a:latin typeface="Calibri"/>
                <a:cs typeface="Calibri"/>
              </a:rPr>
              <a:t>Bypass</a:t>
            </a:r>
            <a:endParaRPr sz="1950">
              <a:latin typeface="Calibri"/>
              <a:cs typeface="Calibri"/>
            </a:endParaRPr>
          </a:p>
          <a:p>
            <a:pPr marL="12700" marR="1064895">
              <a:lnSpc>
                <a:spcPct val="204800"/>
              </a:lnSpc>
              <a:spcBef>
                <a:spcPts val="30"/>
              </a:spcBef>
            </a:pPr>
            <a:r>
              <a:rPr dirty="0" sz="1450" spc="5">
                <a:latin typeface="Calibri"/>
                <a:cs typeface="Calibri"/>
              </a:rPr>
              <a:t>Safety  </a:t>
            </a:r>
            <a:r>
              <a:rPr dirty="0" sz="1450" spc="-30">
                <a:latin typeface="Calibri"/>
                <a:cs typeface="Calibri"/>
              </a:rPr>
              <a:t>E</a:t>
            </a:r>
            <a:r>
              <a:rPr dirty="0" sz="1450" spc="-5">
                <a:latin typeface="Calibri"/>
                <a:cs typeface="Calibri"/>
              </a:rPr>
              <a:t>f</a:t>
            </a:r>
            <a:r>
              <a:rPr dirty="0" sz="1450" spc="10">
                <a:latin typeface="Calibri"/>
                <a:cs typeface="Calibri"/>
              </a:rPr>
              <a:t>f</a:t>
            </a:r>
            <a:r>
              <a:rPr dirty="0" sz="1450" spc="-5">
                <a:latin typeface="Calibri"/>
                <a:cs typeface="Calibri"/>
              </a:rPr>
              <a:t>i</a:t>
            </a:r>
            <a:r>
              <a:rPr dirty="0" sz="1450" spc="10">
                <a:latin typeface="Calibri"/>
                <a:cs typeface="Calibri"/>
              </a:rPr>
              <a:t>c</a:t>
            </a:r>
            <a:r>
              <a:rPr dirty="0" sz="1450" spc="-5">
                <a:latin typeface="Calibri"/>
                <a:cs typeface="Calibri"/>
              </a:rPr>
              <a:t>i</a:t>
            </a:r>
            <a:r>
              <a:rPr dirty="0" sz="1450" spc="15">
                <a:latin typeface="Calibri"/>
                <a:cs typeface="Calibri"/>
              </a:rPr>
              <a:t>e</a:t>
            </a:r>
            <a:r>
              <a:rPr dirty="0" sz="1450" spc="10">
                <a:latin typeface="Calibri"/>
                <a:cs typeface="Calibri"/>
              </a:rPr>
              <a:t>nc</a:t>
            </a:r>
            <a:r>
              <a:rPr dirty="0" sz="1450" spc="15">
                <a:latin typeface="Calibri"/>
                <a:cs typeface="Calibri"/>
              </a:rPr>
              <a:t>y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/>
              <a:cs typeface="Times New Roman"/>
            </a:endParaRPr>
          </a:p>
          <a:p>
            <a:pPr marL="99060" marR="476250" indent="-86995">
              <a:lnSpc>
                <a:spcPct val="102400"/>
              </a:lnSpc>
            </a:pPr>
            <a:r>
              <a:rPr dirty="0" sz="1450" spc="5">
                <a:latin typeface="Calibri"/>
                <a:cs typeface="Calibri"/>
              </a:rPr>
              <a:t>Economic </a:t>
            </a:r>
            <a:r>
              <a:rPr dirty="0" sz="1450" spc="10">
                <a:latin typeface="Calibri"/>
                <a:cs typeface="Calibri"/>
              </a:rPr>
              <a:t>Impact  Manufacturing  Export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50" spc="10">
                <a:latin typeface="Calibri"/>
                <a:cs typeface="Calibri"/>
              </a:rPr>
              <a:t>Quality of</a:t>
            </a:r>
            <a:r>
              <a:rPr dirty="0" sz="1450" spc="-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Life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847090">
              <a:lnSpc>
                <a:spcPct val="102800"/>
              </a:lnSpc>
            </a:pPr>
            <a:r>
              <a:rPr dirty="0" sz="1450" spc="10">
                <a:latin typeface="Calibri"/>
                <a:cs typeface="Calibri"/>
              </a:rPr>
              <a:t>Intermodal  </a:t>
            </a:r>
            <a:r>
              <a:rPr dirty="0" sz="1450" spc="15">
                <a:latin typeface="Calibri"/>
                <a:cs typeface="Calibri"/>
              </a:rPr>
              <a:t>Opp</a:t>
            </a:r>
            <a:r>
              <a:rPr dirty="0" sz="1450" spc="10">
                <a:latin typeface="Calibri"/>
                <a:cs typeface="Calibri"/>
              </a:rPr>
              <a:t>o</a:t>
            </a:r>
            <a:r>
              <a:rPr dirty="0" sz="1450" spc="5">
                <a:latin typeface="Calibri"/>
                <a:cs typeface="Calibri"/>
              </a:rPr>
              <a:t>r</a:t>
            </a:r>
            <a:r>
              <a:rPr dirty="0" sz="1450" spc="15">
                <a:latin typeface="Calibri"/>
                <a:cs typeface="Calibri"/>
              </a:rPr>
              <a:t>t</a:t>
            </a:r>
            <a:r>
              <a:rPr dirty="0" sz="1450" spc="15">
                <a:latin typeface="Calibri"/>
                <a:cs typeface="Calibri"/>
              </a:rPr>
              <a:t>un</a:t>
            </a:r>
            <a:r>
              <a:rPr dirty="0" sz="1450" spc="-5">
                <a:latin typeface="Calibri"/>
                <a:cs typeface="Calibri"/>
              </a:rPr>
              <a:t>i</a:t>
            </a:r>
            <a:r>
              <a:rPr dirty="0" sz="1450" spc="15">
                <a:latin typeface="Calibri"/>
                <a:cs typeface="Calibri"/>
              </a:rPr>
              <a:t>t</a:t>
            </a:r>
            <a:r>
              <a:rPr dirty="0" sz="1450" spc="15">
                <a:latin typeface="Calibri"/>
                <a:cs typeface="Calibri"/>
              </a:rPr>
              <a:t>y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10058400" cy="5658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72200" y="2932175"/>
            <a:ext cx="3886199" cy="3784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74253" y="3725025"/>
            <a:ext cx="2667000" cy="148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20700">
              <a:lnSpc>
                <a:spcPct val="108300"/>
              </a:lnSpc>
            </a:pPr>
            <a:r>
              <a:rPr dirty="0" sz="2300" spc="-40" b="0">
                <a:latin typeface="Calibri Light"/>
                <a:cs typeface="Calibri Light"/>
              </a:rPr>
              <a:t>You’re </a:t>
            </a:r>
            <a:r>
              <a:rPr dirty="0" sz="2300" spc="-5" b="0">
                <a:latin typeface="Calibri Light"/>
                <a:cs typeface="Calibri Light"/>
              </a:rPr>
              <a:t>Invited  Iowa </a:t>
            </a:r>
            <a:r>
              <a:rPr dirty="0" sz="2300" spc="-20" b="0">
                <a:latin typeface="Calibri Light"/>
                <a:cs typeface="Calibri Light"/>
              </a:rPr>
              <a:t>DOT</a:t>
            </a:r>
            <a:r>
              <a:rPr dirty="0" sz="2300" spc="-75" b="0">
                <a:latin typeface="Calibri Light"/>
                <a:cs typeface="Calibri Light"/>
              </a:rPr>
              <a:t> </a:t>
            </a:r>
            <a:r>
              <a:rPr dirty="0" sz="2300" spc="5" b="0">
                <a:latin typeface="Calibri Light"/>
                <a:cs typeface="Calibri Light"/>
              </a:rPr>
              <a:t>Commission</a:t>
            </a:r>
            <a:endParaRPr sz="2300">
              <a:latin typeface="Calibri Light"/>
              <a:cs typeface="Calibri Light"/>
            </a:endParaRPr>
          </a:p>
          <a:p>
            <a:pPr algn="ctr">
              <a:lnSpc>
                <a:spcPts val="2495"/>
              </a:lnSpc>
            </a:pPr>
            <a:r>
              <a:rPr dirty="0" sz="2300" spc="-50" b="0">
                <a:latin typeface="Calibri Light"/>
                <a:cs typeface="Calibri Light"/>
              </a:rPr>
              <a:t>Tour</a:t>
            </a:r>
            <a:r>
              <a:rPr dirty="0" sz="2300" spc="-85" b="0">
                <a:latin typeface="Calibri Light"/>
                <a:cs typeface="Calibri Light"/>
              </a:rPr>
              <a:t> </a:t>
            </a:r>
            <a:r>
              <a:rPr dirty="0" sz="2300" spc="5" b="0">
                <a:latin typeface="Calibri Light"/>
                <a:cs typeface="Calibri Light"/>
              </a:rPr>
              <a:t>2021</a:t>
            </a:r>
            <a:endParaRPr sz="23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dirty="0" sz="2300" b="0">
                <a:latin typeface="Calibri Light"/>
                <a:cs typeface="Calibri Light"/>
              </a:rPr>
              <a:t>Oskaloosa,</a:t>
            </a:r>
            <a:r>
              <a:rPr dirty="0" sz="2300" spc="-90" b="0">
                <a:latin typeface="Calibri Light"/>
                <a:cs typeface="Calibri Light"/>
              </a:rPr>
              <a:t> </a:t>
            </a:r>
            <a:r>
              <a:rPr dirty="0" sz="2300" spc="-5" b="0">
                <a:latin typeface="Calibri Light"/>
                <a:cs typeface="Calibri Light"/>
              </a:rPr>
              <a:t>Iowa</a:t>
            </a:r>
            <a:endParaRPr sz="23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22691" y="5285232"/>
            <a:ext cx="771525" cy="0"/>
          </a:xfrm>
          <a:custGeom>
            <a:avLst/>
            <a:gdLst/>
            <a:ahLst/>
            <a:cxnLst/>
            <a:rect l="l" t="t" r="r" b="b"/>
            <a:pathLst>
              <a:path w="771525" h="0">
                <a:moveTo>
                  <a:pt x="0" y="0"/>
                </a:moveTo>
                <a:lnTo>
                  <a:pt x="771143" y="0"/>
                </a:lnTo>
              </a:path>
            </a:pathLst>
          </a:custGeom>
          <a:ln w="20954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77689" y="1064767"/>
            <a:ext cx="8680704" cy="565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86355" y="1697808"/>
            <a:ext cx="1294130" cy="1945005"/>
          </a:xfrm>
          <a:custGeom>
            <a:avLst/>
            <a:gdLst/>
            <a:ahLst/>
            <a:cxnLst/>
            <a:rect l="l" t="t" r="r" b="b"/>
            <a:pathLst>
              <a:path w="1294129" h="1945004">
                <a:moveTo>
                  <a:pt x="0" y="1451"/>
                </a:moveTo>
                <a:lnTo>
                  <a:pt x="48373" y="0"/>
                </a:lnTo>
                <a:lnTo>
                  <a:pt x="96368" y="412"/>
                </a:lnTo>
                <a:lnTo>
                  <a:pt x="143949" y="2657"/>
                </a:lnTo>
                <a:lnTo>
                  <a:pt x="191079" y="6702"/>
                </a:lnTo>
                <a:lnTo>
                  <a:pt x="237724" y="12513"/>
                </a:lnTo>
                <a:lnTo>
                  <a:pt x="283846" y="20059"/>
                </a:lnTo>
                <a:lnTo>
                  <a:pt x="329409" y="29307"/>
                </a:lnTo>
                <a:lnTo>
                  <a:pt x="374379" y="40223"/>
                </a:lnTo>
                <a:lnTo>
                  <a:pt x="418717" y="52776"/>
                </a:lnTo>
                <a:lnTo>
                  <a:pt x="462390" y="66933"/>
                </a:lnTo>
                <a:lnTo>
                  <a:pt x="505360" y="82662"/>
                </a:lnTo>
                <a:lnTo>
                  <a:pt x="547591" y="99929"/>
                </a:lnTo>
                <a:lnTo>
                  <a:pt x="589048" y="118703"/>
                </a:lnTo>
                <a:lnTo>
                  <a:pt x="629694" y="138950"/>
                </a:lnTo>
                <a:lnTo>
                  <a:pt x="669493" y="160638"/>
                </a:lnTo>
                <a:lnTo>
                  <a:pt x="708410" y="183735"/>
                </a:lnTo>
                <a:lnTo>
                  <a:pt x="746408" y="208207"/>
                </a:lnTo>
                <a:lnTo>
                  <a:pt x="783451" y="234023"/>
                </a:lnTo>
                <a:lnTo>
                  <a:pt x="819503" y="261150"/>
                </a:lnTo>
                <a:lnTo>
                  <a:pt x="854529" y="289555"/>
                </a:lnTo>
                <a:lnTo>
                  <a:pt x="888491" y="319205"/>
                </a:lnTo>
                <a:lnTo>
                  <a:pt x="921355" y="350069"/>
                </a:lnTo>
                <a:lnTo>
                  <a:pt x="953084" y="382112"/>
                </a:lnTo>
                <a:lnTo>
                  <a:pt x="983642" y="415304"/>
                </a:lnTo>
                <a:lnTo>
                  <a:pt x="1012992" y="449611"/>
                </a:lnTo>
                <a:lnTo>
                  <a:pt x="1041100" y="485000"/>
                </a:lnTo>
                <a:lnTo>
                  <a:pt x="1067928" y="521440"/>
                </a:lnTo>
                <a:lnTo>
                  <a:pt x="1093441" y="558896"/>
                </a:lnTo>
                <a:lnTo>
                  <a:pt x="1117603" y="597338"/>
                </a:lnTo>
                <a:lnTo>
                  <a:pt x="1140378" y="636733"/>
                </a:lnTo>
                <a:lnTo>
                  <a:pt x="1161729" y="677046"/>
                </a:lnTo>
                <a:lnTo>
                  <a:pt x="1181622" y="718248"/>
                </a:lnTo>
                <a:lnTo>
                  <a:pt x="1200018" y="760303"/>
                </a:lnTo>
                <a:lnTo>
                  <a:pt x="1216884" y="803181"/>
                </a:lnTo>
                <a:lnTo>
                  <a:pt x="1232182" y="846848"/>
                </a:lnTo>
                <a:lnTo>
                  <a:pt x="1245876" y="891272"/>
                </a:lnTo>
                <a:lnTo>
                  <a:pt x="1257931" y="936420"/>
                </a:lnTo>
                <a:lnTo>
                  <a:pt x="1268310" y="982259"/>
                </a:lnTo>
                <a:lnTo>
                  <a:pt x="1276978" y="1028758"/>
                </a:lnTo>
                <a:lnTo>
                  <a:pt x="1283898" y="1075883"/>
                </a:lnTo>
                <a:lnTo>
                  <a:pt x="1289035" y="1123603"/>
                </a:lnTo>
                <a:lnTo>
                  <a:pt x="1292351" y="1171883"/>
                </a:lnTo>
                <a:lnTo>
                  <a:pt x="1293837" y="1223289"/>
                </a:lnTo>
                <a:lnTo>
                  <a:pt x="1293164" y="1274592"/>
                </a:lnTo>
                <a:lnTo>
                  <a:pt x="1290352" y="1325726"/>
                </a:lnTo>
                <a:lnTo>
                  <a:pt x="1285422" y="1376623"/>
                </a:lnTo>
                <a:lnTo>
                  <a:pt x="1278393" y="1427216"/>
                </a:lnTo>
                <a:lnTo>
                  <a:pt x="1269286" y="1477439"/>
                </a:lnTo>
                <a:lnTo>
                  <a:pt x="1258121" y="1527224"/>
                </a:lnTo>
                <a:lnTo>
                  <a:pt x="1244917" y="1576505"/>
                </a:lnTo>
                <a:lnTo>
                  <a:pt x="1229695" y="1625214"/>
                </a:lnTo>
                <a:lnTo>
                  <a:pt x="1212475" y="1673285"/>
                </a:lnTo>
                <a:lnTo>
                  <a:pt x="1193278" y="1720650"/>
                </a:lnTo>
                <a:lnTo>
                  <a:pt x="1172122" y="1767243"/>
                </a:lnTo>
                <a:lnTo>
                  <a:pt x="1149029" y="1812997"/>
                </a:lnTo>
                <a:lnTo>
                  <a:pt x="1124018" y="1857844"/>
                </a:lnTo>
                <a:lnTo>
                  <a:pt x="1097109" y="1901718"/>
                </a:lnTo>
                <a:lnTo>
                  <a:pt x="1068323" y="1944551"/>
                </a:lnTo>
              </a:path>
            </a:pathLst>
          </a:custGeom>
          <a:ln w="104774">
            <a:solidFill>
              <a:srgbClr val="FFBF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0177" y="5719571"/>
            <a:ext cx="451484" cy="449580"/>
          </a:xfrm>
          <a:custGeom>
            <a:avLst/>
            <a:gdLst/>
            <a:ahLst/>
            <a:cxnLst/>
            <a:rect l="l" t="t" r="r" b="b"/>
            <a:pathLst>
              <a:path w="451484" h="449579">
                <a:moveTo>
                  <a:pt x="451103" y="225551"/>
                </a:moveTo>
                <a:lnTo>
                  <a:pt x="446537" y="179980"/>
                </a:lnTo>
                <a:lnTo>
                  <a:pt x="433435" y="137588"/>
                </a:lnTo>
                <a:lnTo>
                  <a:pt x="412688" y="99268"/>
                </a:lnTo>
                <a:lnTo>
                  <a:pt x="385190" y="65912"/>
                </a:lnTo>
                <a:lnTo>
                  <a:pt x="351835" y="38415"/>
                </a:lnTo>
                <a:lnTo>
                  <a:pt x="313515" y="17668"/>
                </a:lnTo>
                <a:lnTo>
                  <a:pt x="271123" y="4566"/>
                </a:lnTo>
                <a:lnTo>
                  <a:pt x="225551" y="0"/>
                </a:lnTo>
                <a:lnTo>
                  <a:pt x="180418" y="4566"/>
                </a:lnTo>
                <a:lnTo>
                  <a:pt x="138231" y="17668"/>
                </a:lnTo>
                <a:lnTo>
                  <a:pt x="99938" y="38415"/>
                </a:lnTo>
                <a:lnTo>
                  <a:pt x="66484" y="65912"/>
                </a:lnTo>
                <a:lnTo>
                  <a:pt x="38817" y="99268"/>
                </a:lnTo>
                <a:lnTo>
                  <a:pt x="17883" y="137588"/>
                </a:lnTo>
                <a:lnTo>
                  <a:pt x="4628" y="179980"/>
                </a:lnTo>
                <a:lnTo>
                  <a:pt x="0" y="225551"/>
                </a:lnTo>
                <a:lnTo>
                  <a:pt x="4628" y="270620"/>
                </a:lnTo>
                <a:lnTo>
                  <a:pt x="17883" y="312634"/>
                </a:lnTo>
                <a:lnTo>
                  <a:pt x="38817" y="350683"/>
                </a:lnTo>
                <a:lnTo>
                  <a:pt x="66484" y="383857"/>
                </a:lnTo>
                <a:lnTo>
                  <a:pt x="99938" y="411244"/>
                </a:lnTo>
                <a:lnTo>
                  <a:pt x="138231" y="431934"/>
                </a:lnTo>
                <a:lnTo>
                  <a:pt x="180418" y="445016"/>
                </a:lnTo>
                <a:lnTo>
                  <a:pt x="225551" y="449579"/>
                </a:lnTo>
                <a:lnTo>
                  <a:pt x="271123" y="445016"/>
                </a:lnTo>
                <a:lnTo>
                  <a:pt x="313515" y="431934"/>
                </a:lnTo>
                <a:lnTo>
                  <a:pt x="351835" y="411244"/>
                </a:lnTo>
                <a:lnTo>
                  <a:pt x="385190" y="383857"/>
                </a:lnTo>
                <a:lnTo>
                  <a:pt x="412688" y="350683"/>
                </a:lnTo>
                <a:lnTo>
                  <a:pt x="433435" y="312634"/>
                </a:lnTo>
                <a:lnTo>
                  <a:pt x="446537" y="270620"/>
                </a:lnTo>
                <a:lnTo>
                  <a:pt x="451103" y="225551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1" y="1072895"/>
            <a:ext cx="1365503" cy="128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16607" y="1231391"/>
            <a:ext cx="6449567" cy="5315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89632" y="1231391"/>
            <a:ext cx="280415" cy="475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94047" y="1304544"/>
            <a:ext cx="97535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25056" y="5340096"/>
            <a:ext cx="573023" cy="268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28800" y="6376415"/>
            <a:ext cx="694944" cy="195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57727" y="5413247"/>
            <a:ext cx="463295" cy="1109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78879" y="6388608"/>
            <a:ext cx="1524000" cy="3535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363711" y="1463039"/>
            <a:ext cx="646176" cy="6583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90771" y="1246632"/>
            <a:ext cx="0" cy="1327785"/>
          </a:xfrm>
          <a:custGeom>
            <a:avLst/>
            <a:gdLst/>
            <a:ahLst/>
            <a:cxnLst/>
            <a:rect l="l" t="t" r="r" b="b"/>
            <a:pathLst>
              <a:path w="0" h="1327785">
                <a:moveTo>
                  <a:pt x="0" y="1327404"/>
                </a:moveTo>
                <a:lnTo>
                  <a:pt x="0" y="0"/>
                </a:lnTo>
              </a:path>
            </a:pathLst>
          </a:custGeom>
          <a:ln w="15240">
            <a:solidFill>
              <a:srgbClr val="A0A0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95" y="1059941"/>
            <a:ext cx="1146175" cy="0"/>
          </a:xfrm>
          <a:custGeom>
            <a:avLst/>
            <a:gdLst/>
            <a:ahLst/>
            <a:cxnLst/>
            <a:rect l="l" t="t" r="r" b="b"/>
            <a:pathLst>
              <a:path w="1146175" h="0">
                <a:moveTo>
                  <a:pt x="0" y="0"/>
                </a:moveTo>
                <a:lnTo>
                  <a:pt x="1146048" y="0"/>
                </a:lnTo>
              </a:path>
            </a:pathLst>
          </a:custGeom>
          <a:ln w="3175">
            <a:solidFill>
              <a:srgbClr val="C3D4E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994618" y="2005584"/>
            <a:ext cx="307340" cy="19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710"/>
              </a:lnSpc>
            </a:pPr>
            <a:r>
              <a:rPr dirty="0" sz="600" spc="20">
                <a:solidFill>
                  <a:srgbClr val="879A79"/>
                </a:solidFill>
                <a:latin typeface="Times New Roman"/>
                <a:cs typeface="Times New Roman"/>
              </a:rPr>
              <a:t>W</a:t>
            </a:r>
            <a:r>
              <a:rPr dirty="0" sz="600" spc="-105">
                <a:solidFill>
                  <a:srgbClr val="879A79"/>
                </a:solidFill>
                <a:latin typeface="Times New Roman"/>
                <a:cs typeface="Times New Roman"/>
              </a:rPr>
              <a:t> </a:t>
            </a:r>
            <a:r>
              <a:rPr dirty="0" sz="600" spc="-40">
                <a:solidFill>
                  <a:srgbClr val="7B8075"/>
                </a:solidFill>
                <a:latin typeface="Times New Roman"/>
                <a:cs typeface="Times New Roman"/>
              </a:rPr>
              <a:t>in</a:t>
            </a:r>
            <a:r>
              <a:rPr dirty="0" sz="600" spc="-110">
                <a:solidFill>
                  <a:srgbClr val="7B8075"/>
                </a:solidFill>
                <a:latin typeface="Times New Roman"/>
                <a:cs typeface="Times New Roman"/>
              </a:rPr>
              <a:t> </a:t>
            </a:r>
            <a:r>
              <a:rPr dirty="0" sz="600" spc="15">
                <a:solidFill>
                  <a:srgbClr val="879A79"/>
                </a:solidFill>
                <a:latin typeface="Times New Roman"/>
                <a:cs typeface="Times New Roman"/>
              </a:rPr>
              <a:t>fo</a:t>
            </a:r>
            <a:r>
              <a:rPr dirty="0" sz="600" spc="15">
                <a:solidFill>
                  <a:srgbClr val="7B8075"/>
                </a:solidFill>
                <a:latin typeface="Times New Roman"/>
                <a:cs typeface="Times New Roman"/>
              </a:rPr>
              <a:t>ld</a:t>
            </a:r>
            <a:endParaRPr sz="600">
              <a:latin typeface="Times New Roman"/>
              <a:cs typeface="Times New Roman"/>
            </a:endParaRPr>
          </a:p>
          <a:p>
            <a:pPr marL="61594">
              <a:lnSpc>
                <a:spcPts val="710"/>
              </a:lnSpc>
            </a:pPr>
            <a:r>
              <a:rPr dirty="0" sz="600" spc="30">
                <a:solidFill>
                  <a:srgbClr val="879A79"/>
                </a:solidFill>
                <a:latin typeface="Arial"/>
                <a:cs typeface="Arial"/>
              </a:rPr>
              <a:t>W</a:t>
            </a:r>
            <a:r>
              <a:rPr dirty="0" sz="600" spc="30">
                <a:solidFill>
                  <a:srgbClr val="7B8075"/>
                </a:solidFill>
                <a:latin typeface="Arial"/>
                <a:cs typeface="Arial"/>
              </a:rPr>
              <a:t>M</a:t>
            </a:r>
            <a:r>
              <a:rPr dirty="0" sz="600" spc="30">
                <a:solidFill>
                  <a:srgbClr val="879A79"/>
                </a:solidFill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93612" y="2526791"/>
            <a:ext cx="316865" cy="290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875">
              <a:lnSpc>
                <a:spcPts val="670"/>
              </a:lnSpc>
            </a:pPr>
            <a:r>
              <a:rPr dirty="0" sz="600" spc="70">
                <a:solidFill>
                  <a:srgbClr val="879A79"/>
                </a:solidFill>
                <a:latin typeface="Arial"/>
                <a:cs typeface="Arial"/>
              </a:rPr>
              <a:t>R</a:t>
            </a:r>
            <a:r>
              <a:rPr dirty="0" sz="600" spc="65">
                <a:solidFill>
                  <a:srgbClr val="6D8559"/>
                </a:solidFill>
                <a:latin typeface="Arial"/>
                <a:cs typeface="Arial"/>
              </a:rPr>
              <a:t>u</a:t>
            </a:r>
            <a:r>
              <a:rPr dirty="0" sz="600" spc="15">
                <a:solidFill>
                  <a:srgbClr val="879A79"/>
                </a:solidFill>
                <a:latin typeface="Arial"/>
                <a:cs typeface="Arial"/>
              </a:rPr>
              <a:t>ss</a:t>
            </a:r>
            <a:r>
              <a:rPr dirty="0" sz="600" spc="90">
                <a:solidFill>
                  <a:srgbClr val="879A79"/>
                </a:solidFill>
                <a:latin typeface="Arial"/>
                <a:cs typeface="Arial"/>
              </a:rPr>
              <a:t>e</a:t>
            </a:r>
            <a:r>
              <a:rPr dirty="0" sz="600" spc="10">
                <a:solidFill>
                  <a:srgbClr val="7B8075"/>
                </a:solidFill>
                <a:latin typeface="Arial"/>
                <a:cs typeface="Arial"/>
              </a:rPr>
              <a:t>ll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30"/>
              </a:lnSpc>
            </a:pPr>
            <a:r>
              <a:rPr dirty="0" sz="650" spc="35">
                <a:solidFill>
                  <a:srgbClr val="879A79"/>
                </a:solidFill>
                <a:latin typeface="Times New Roman"/>
                <a:cs typeface="Times New Roman"/>
              </a:rPr>
              <a:t>w </a:t>
            </a:r>
            <a:r>
              <a:rPr dirty="0" sz="650" spc="-25">
                <a:solidFill>
                  <a:srgbClr val="6D8559"/>
                </a:solidFill>
                <a:latin typeface="Times New Roman"/>
                <a:cs typeface="Times New Roman"/>
              </a:rPr>
              <a:t>, </a:t>
            </a:r>
            <a:r>
              <a:rPr dirty="0" sz="650" spc="80">
                <a:solidFill>
                  <a:srgbClr val="6D8559"/>
                </a:solidFill>
                <a:latin typeface="Times New Roman"/>
                <a:cs typeface="Times New Roman"/>
              </a:rPr>
              <a:t> </a:t>
            </a:r>
            <a:r>
              <a:rPr dirty="0" sz="650" spc="-55">
                <a:solidFill>
                  <a:srgbClr val="6D8559"/>
                </a:solidFill>
                <a:latin typeface="Times New Roman"/>
                <a:cs typeface="Times New Roman"/>
              </a:rPr>
              <a:t>1;</a:t>
            </a:r>
            <a:r>
              <a:rPr dirty="0" sz="650" spc="-55">
                <a:solidFill>
                  <a:srgbClr val="879A79"/>
                </a:solidFill>
                <a:latin typeface="Times New Roman"/>
                <a:cs typeface="Times New Roman"/>
              </a:rPr>
              <a:t>1e</a:t>
            </a:r>
            <a:endParaRPr sz="65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  <a:spcBef>
                <a:spcPts val="110"/>
              </a:spcBef>
            </a:pPr>
            <a:r>
              <a:rPr dirty="0" sz="550" spc="15" b="1">
                <a:solidFill>
                  <a:srgbClr val="879A79"/>
                </a:solidFill>
                <a:latin typeface="Arial"/>
                <a:cs typeface="Arial"/>
              </a:rPr>
              <a:t>A</a:t>
            </a:r>
            <a:r>
              <a:rPr dirty="0" sz="550" spc="-80" b="1">
                <a:solidFill>
                  <a:srgbClr val="879A79"/>
                </a:solidFill>
                <a:latin typeface="Arial"/>
                <a:cs typeface="Arial"/>
              </a:rPr>
              <a:t> </a:t>
            </a:r>
            <a:r>
              <a:rPr dirty="0" sz="550" spc="-10" b="1">
                <a:solidFill>
                  <a:srgbClr val="6D8559"/>
                </a:solidFill>
                <a:latin typeface="Arial"/>
                <a:cs typeface="Arial"/>
              </a:rPr>
              <a:t>r</a:t>
            </a:r>
            <a:r>
              <a:rPr dirty="0" sz="550" spc="25" b="1">
                <a:solidFill>
                  <a:srgbClr val="879A79"/>
                </a:solidFill>
                <a:latin typeface="Arial"/>
                <a:cs typeface="Arial"/>
              </a:rPr>
              <a:t>e</a:t>
            </a:r>
            <a:r>
              <a:rPr dirty="0" sz="550" spc="-75" b="1">
                <a:solidFill>
                  <a:srgbClr val="879A79"/>
                </a:solidFill>
                <a:latin typeface="Arial"/>
                <a:cs typeface="Arial"/>
              </a:rPr>
              <a:t>.:1</a:t>
            </a:r>
            <a:endParaRPr sz="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06369" y="5063744"/>
            <a:ext cx="36830" cy="74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00" spc="-50">
                <a:solidFill>
                  <a:srgbClr val="9CA5A1"/>
                </a:solidFill>
                <a:latin typeface="Times New Roman"/>
                <a:cs typeface="Times New Roman"/>
              </a:rPr>
              <a:t>(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47503" y="5148611"/>
            <a:ext cx="0" cy="94615"/>
          </a:xfrm>
          <a:custGeom>
            <a:avLst/>
            <a:gdLst/>
            <a:ahLst/>
            <a:cxnLst/>
            <a:rect l="l" t="t" r="r" b="b"/>
            <a:pathLst>
              <a:path w="0" h="94614">
                <a:moveTo>
                  <a:pt x="0" y="0"/>
                </a:moveTo>
                <a:lnTo>
                  <a:pt x="0" y="94031"/>
                </a:lnTo>
              </a:path>
            </a:pathLst>
          </a:custGeom>
          <a:ln w="34925">
            <a:solidFill>
              <a:srgbClr val="EDF2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119932" y="5119623"/>
            <a:ext cx="353695" cy="136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5">
                <a:solidFill>
                  <a:srgbClr val="6D6E6B"/>
                </a:solidFill>
                <a:latin typeface="Times New Roman"/>
                <a:cs typeface="Times New Roman"/>
              </a:rPr>
              <a:t>eaco </a:t>
            </a:r>
            <a:r>
              <a:rPr dirty="0" sz="800" spc="-55">
                <a:solidFill>
                  <a:srgbClr val="3F3F3D"/>
                </a:solidFill>
                <a:latin typeface="Times New Roman"/>
                <a:cs typeface="Times New Roman"/>
              </a:rPr>
              <a:t>n</a:t>
            </a:r>
            <a:r>
              <a:rPr dirty="0" sz="800" spc="-45">
                <a:solidFill>
                  <a:srgbClr val="3F3F3D"/>
                </a:solidFill>
                <a:latin typeface="Times New Roman"/>
                <a:cs typeface="Times New Roman"/>
              </a:rPr>
              <a:t> </a:t>
            </a:r>
            <a:r>
              <a:rPr dirty="0" sz="550" spc="-40">
                <a:solidFill>
                  <a:srgbClr val="B1B3AE"/>
                </a:solidFill>
                <a:latin typeface="Times New Roman"/>
                <a:cs typeface="Times New Roman"/>
              </a:rPr>
              <a:t>1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85616" y="5272023"/>
            <a:ext cx="352425" cy="136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b="1">
                <a:solidFill>
                  <a:srgbClr val="839395"/>
                </a:solidFill>
                <a:latin typeface="Times New Roman"/>
                <a:cs typeface="Times New Roman"/>
              </a:rPr>
              <a:t>, \'le</a:t>
            </a:r>
            <a:r>
              <a:rPr dirty="0" sz="800" spc="-135" b="1">
                <a:solidFill>
                  <a:srgbClr val="839395"/>
                </a:solidFill>
                <a:latin typeface="Times New Roman"/>
                <a:cs typeface="Times New Roman"/>
              </a:rPr>
              <a:t> </a:t>
            </a:r>
            <a:r>
              <a:rPr dirty="0" sz="800" spc="-70" b="1" i="1">
                <a:solidFill>
                  <a:srgbClr val="839395"/>
                </a:solidFill>
                <a:latin typeface="Arial"/>
                <a:cs typeface="Arial"/>
              </a:rPr>
              <a:t>Mt,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95370" y="5352322"/>
            <a:ext cx="0" cy="102870"/>
          </a:xfrm>
          <a:custGeom>
            <a:avLst/>
            <a:gdLst/>
            <a:ahLst/>
            <a:cxnLst/>
            <a:rect l="l" t="t" r="r" b="b"/>
            <a:pathLst>
              <a:path w="0" h="102870">
                <a:moveTo>
                  <a:pt x="0" y="0"/>
                </a:moveTo>
                <a:lnTo>
                  <a:pt x="0" y="102579"/>
                </a:lnTo>
              </a:path>
            </a:pathLst>
          </a:custGeom>
          <a:ln w="19050">
            <a:solidFill>
              <a:srgbClr val="EDF2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359073" y="5355335"/>
            <a:ext cx="429259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9410" algn="l"/>
              </a:tabLst>
            </a:pPr>
            <a:r>
              <a:rPr dirty="0" sz="600" spc="-50">
                <a:solidFill>
                  <a:srgbClr val="839395"/>
                </a:solidFill>
                <a:latin typeface="Times New Roman"/>
                <a:cs typeface="Times New Roman"/>
              </a:rPr>
              <a:t>.....</a:t>
            </a:r>
            <a:r>
              <a:rPr dirty="0" sz="600" spc="-120">
                <a:solidFill>
                  <a:srgbClr val="839395"/>
                </a:solidFill>
                <a:latin typeface="Times New Roman"/>
                <a:cs typeface="Times New Roman"/>
              </a:rPr>
              <a:t>,</a:t>
            </a:r>
            <a:r>
              <a:rPr dirty="0" sz="600" spc="-10">
                <a:solidFill>
                  <a:srgbClr val="9CA5A1"/>
                </a:solidFill>
                <a:latin typeface="Times New Roman"/>
                <a:cs typeface="Times New Roman"/>
              </a:rPr>
              <a:t>1</a:t>
            </a:r>
            <a:r>
              <a:rPr dirty="0" sz="600" spc="-70">
                <a:solidFill>
                  <a:srgbClr val="9CA5A1"/>
                </a:solidFill>
                <a:latin typeface="Times New Roman"/>
                <a:cs typeface="Times New Roman"/>
              </a:rPr>
              <a:t> </a:t>
            </a:r>
            <a:r>
              <a:rPr dirty="0" sz="600" spc="-10">
                <a:solidFill>
                  <a:srgbClr val="BDCAC1"/>
                </a:solidFill>
                <a:latin typeface="Times New Roman"/>
                <a:cs typeface="Times New Roman"/>
              </a:rPr>
              <a:t>,</a:t>
            </a:r>
            <a:r>
              <a:rPr dirty="0" sz="600">
                <a:solidFill>
                  <a:srgbClr val="BDCAC1"/>
                </a:solidFill>
                <a:latin typeface="Times New Roman"/>
                <a:cs typeface="Times New Roman"/>
              </a:rPr>
              <a:t>	</a:t>
            </a:r>
            <a:r>
              <a:rPr dirty="0" sz="500" spc="-40" b="1">
                <a:solidFill>
                  <a:srgbClr val="839395"/>
                </a:solidFill>
                <a:latin typeface="Arial"/>
                <a:cs typeface="Arial"/>
              </a:rPr>
              <a:t>C: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02806" y="5437160"/>
            <a:ext cx="81915" cy="113030"/>
          </a:xfrm>
          <a:prstGeom prst="rect">
            <a:avLst/>
          </a:prstGeom>
          <a:solidFill>
            <a:srgbClr val="EDF2EF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650" spc="5">
                <a:solidFill>
                  <a:srgbClr val="BDCAC1"/>
                </a:solidFill>
                <a:latin typeface="Arial"/>
                <a:cs typeface="Arial"/>
              </a:rPr>
              <a:t>_I</a:t>
            </a:r>
            <a:endParaRPr sz="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62490" y="4937505"/>
            <a:ext cx="362585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775"/>
              </a:lnSpc>
            </a:pPr>
            <a:r>
              <a:rPr dirty="0" sz="650" spc="-5">
                <a:solidFill>
                  <a:srgbClr val="6D6E6B"/>
                </a:solidFill>
                <a:latin typeface="Arial"/>
                <a:cs typeface="Arial"/>
              </a:rPr>
              <a:t>Keo</a:t>
            </a:r>
            <a:r>
              <a:rPr dirty="0" sz="650" spc="-135">
                <a:solidFill>
                  <a:srgbClr val="6D6E6B"/>
                </a:solidFill>
                <a:latin typeface="Arial"/>
                <a:cs typeface="Arial"/>
              </a:rPr>
              <a:t> </a:t>
            </a:r>
            <a:r>
              <a:rPr dirty="0" sz="650" spc="30">
                <a:solidFill>
                  <a:srgbClr val="3F3F3D"/>
                </a:solidFill>
                <a:latin typeface="Arial"/>
                <a:cs typeface="Arial"/>
              </a:rPr>
              <a:t>m</a:t>
            </a:r>
            <a:r>
              <a:rPr dirty="0" sz="650" spc="30">
                <a:solidFill>
                  <a:srgbClr val="6D6E6B"/>
                </a:solidFill>
                <a:latin typeface="Arial"/>
                <a:cs typeface="Arial"/>
              </a:rPr>
              <a:t>a</a:t>
            </a:r>
            <a:r>
              <a:rPr dirty="0" sz="650" spc="30">
                <a:solidFill>
                  <a:srgbClr val="3F3F3D"/>
                </a:solidFill>
                <a:latin typeface="Arial"/>
                <a:cs typeface="Arial"/>
              </a:rPr>
              <a:t>h</a:t>
            </a:r>
            <a:endParaRPr sz="650">
              <a:latin typeface="Arial"/>
              <a:cs typeface="Arial"/>
            </a:endParaRPr>
          </a:p>
          <a:p>
            <a:pPr marL="45720">
              <a:lnSpc>
                <a:spcPts val="835"/>
              </a:lnSpc>
            </a:pPr>
            <a:r>
              <a:rPr dirty="0" sz="700" spc="-35">
                <a:solidFill>
                  <a:srgbClr val="839395"/>
                </a:solidFill>
                <a:latin typeface="Arial"/>
                <a:cs typeface="Arial"/>
              </a:rPr>
              <a:t>V</a:t>
            </a:r>
            <a:r>
              <a:rPr dirty="0" sz="700" spc="-10">
                <a:solidFill>
                  <a:srgbClr val="212121"/>
                </a:solidFill>
                <a:latin typeface="Arial"/>
                <a:cs typeface="Arial"/>
              </a:rPr>
              <a:t>ill</a:t>
            </a:r>
            <a:r>
              <a:rPr dirty="0" sz="700" spc="-9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6D6E6B"/>
                </a:solidFill>
                <a:latin typeface="Arial"/>
                <a:cs typeface="Arial"/>
              </a:rPr>
              <a:t>age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8511"/>
            <a:ext cx="10046207" cy="5681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88848" y="5893561"/>
            <a:ext cx="2556510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215">
                <a:solidFill>
                  <a:srgbClr val="363636"/>
                </a:solidFill>
                <a:latin typeface="Arial"/>
                <a:cs typeface="Arial"/>
              </a:rPr>
              <a:t>US</a:t>
            </a:r>
            <a:r>
              <a:rPr dirty="0" sz="1450" spc="-16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155">
                <a:solidFill>
                  <a:srgbClr val="363636"/>
                </a:solidFill>
                <a:latin typeface="Arial"/>
                <a:cs typeface="Arial"/>
              </a:rPr>
              <a:t>63</a:t>
            </a:r>
            <a:r>
              <a:rPr dirty="0" sz="1450" spc="-22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dirty="0" sz="1450" spc="-25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229">
                <a:solidFill>
                  <a:srgbClr val="363636"/>
                </a:solidFill>
                <a:latin typeface="Arial"/>
                <a:cs typeface="Arial"/>
              </a:rPr>
              <a:t>ENTIIRE</a:t>
            </a:r>
            <a:r>
              <a:rPr dirty="0" sz="1450" spc="-12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425">
                <a:solidFill>
                  <a:srgbClr val="363636"/>
                </a:solidFill>
                <a:latin typeface="Arial"/>
                <a:cs typeface="Arial"/>
              </a:rPr>
              <a:t>R</a:t>
            </a:r>
            <a:r>
              <a:rPr dirty="0" baseline="22222" sz="750" spc="-322">
                <a:solidFill>
                  <a:srgbClr val="8E8E8E"/>
                </a:solidFill>
                <a:latin typeface="Arial"/>
                <a:cs typeface="Arial"/>
              </a:rPr>
              <a:t>1</a:t>
            </a:r>
            <a:r>
              <a:rPr dirty="0" baseline="22222" sz="750" spc="-15">
                <a:solidFill>
                  <a:srgbClr val="8E8E8E"/>
                </a:solidFill>
                <a:latin typeface="Arial"/>
                <a:cs typeface="Arial"/>
              </a:rPr>
              <a:t> </a:t>
            </a:r>
            <a:r>
              <a:rPr dirty="0" sz="1450" spc="-625">
                <a:solidFill>
                  <a:srgbClr val="363636"/>
                </a:solidFill>
                <a:latin typeface="Arial"/>
                <a:cs typeface="Arial"/>
              </a:rPr>
              <a:t>0</a:t>
            </a:r>
            <a:r>
              <a:rPr dirty="0" sz="1450" spc="-24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204">
                <a:solidFill>
                  <a:srgbClr val="4F4F4F"/>
                </a:solidFill>
                <a:latin typeface="Arial"/>
                <a:cs typeface="Arial"/>
              </a:rPr>
              <a:t>U</a:t>
            </a:r>
            <a:r>
              <a:rPr dirty="0" sz="1450" spc="-275">
                <a:solidFill>
                  <a:srgbClr val="363636"/>
                </a:solidFill>
                <a:latin typeface="Arial"/>
                <a:cs typeface="Arial"/>
              </a:rPr>
              <a:t>TIE</a:t>
            </a:r>
            <a:r>
              <a:rPr dirty="0" sz="1450" spc="-229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35">
                <a:solidFill>
                  <a:srgbClr val="363636"/>
                </a:solidFill>
                <a:latin typeface="Arial"/>
                <a:cs typeface="Arial"/>
              </a:rPr>
              <a:t>(</a:t>
            </a:r>
            <a:r>
              <a:rPr dirty="0" sz="1450" spc="-295">
                <a:solidFill>
                  <a:srgbClr val="363636"/>
                </a:solidFill>
                <a:latin typeface="Arial"/>
                <a:cs typeface="Arial"/>
              </a:rPr>
              <a:t>1</a:t>
            </a:r>
            <a:r>
              <a:rPr dirty="0" sz="1450" spc="-100">
                <a:solidFill>
                  <a:srgbClr val="4F4F4F"/>
                </a:solidFill>
                <a:latin typeface="Arial"/>
                <a:cs typeface="Arial"/>
              </a:rPr>
              <a:t>.</a:t>
            </a:r>
            <a:r>
              <a:rPr dirty="0" sz="1450" spc="-204">
                <a:solidFill>
                  <a:srgbClr val="363636"/>
                </a:solidFill>
                <a:latin typeface="Arial"/>
                <a:cs typeface="Arial"/>
              </a:rPr>
              <a:t>2</a:t>
            </a:r>
            <a:r>
              <a:rPr dirty="0" sz="1450" spc="-155">
                <a:solidFill>
                  <a:srgbClr val="363636"/>
                </a:solidFill>
                <a:latin typeface="Arial"/>
                <a:cs typeface="Arial"/>
              </a:rPr>
              <a:t>86</a:t>
            </a:r>
            <a:r>
              <a:rPr dirty="0" sz="1450" spc="-19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450" spc="-300">
                <a:solidFill>
                  <a:srgbClr val="363636"/>
                </a:solidFill>
                <a:latin typeface="Arial"/>
                <a:cs typeface="Arial"/>
              </a:rPr>
              <a:t>M</a:t>
            </a:r>
            <a:r>
              <a:rPr dirty="0" sz="1450" spc="-90">
                <a:solidFill>
                  <a:srgbClr val="4F4F4F"/>
                </a:solidFill>
                <a:latin typeface="Arial"/>
                <a:cs typeface="Arial"/>
              </a:rPr>
              <a:t>I</a:t>
            </a:r>
            <a:r>
              <a:rPr dirty="0" sz="1450" spc="-140">
                <a:solidFill>
                  <a:srgbClr val="363636"/>
                </a:solidFill>
                <a:latin typeface="Arial"/>
                <a:cs typeface="Arial"/>
              </a:rPr>
              <a:t>LES</a:t>
            </a:r>
            <a:r>
              <a:rPr dirty="0" sz="1450" spc="-75">
                <a:solidFill>
                  <a:srgbClr val="363636"/>
                </a:solidFill>
                <a:latin typeface="Arial"/>
                <a:cs typeface="Arial"/>
              </a:rPr>
              <a:t>)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0" y="0"/>
                </a:moveTo>
                <a:lnTo>
                  <a:pt x="0" y="5658611"/>
                </a:lnTo>
                <a:lnTo>
                  <a:pt x="10058399" y="5658611"/>
                </a:lnTo>
                <a:lnTo>
                  <a:pt x="10058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4432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709" y="1453889"/>
            <a:ext cx="9271000" cy="4866640"/>
          </a:xfrm>
          <a:custGeom>
            <a:avLst/>
            <a:gdLst/>
            <a:ahLst/>
            <a:cxnLst/>
            <a:rect l="l" t="t" r="r" b="b"/>
            <a:pathLst>
              <a:path w="9271000" h="4866640">
                <a:moveTo>
                  <a:pt x="0" y="0"/>
                </a:moveTo>
                <a:lnTo>
                  <a:pt x="0" y="4866131"/>
                </a:lnTo>
                <a:lnTo>
                  <a:pt x="9270491" y="4866131"/>
                </a:lnTo>
                <a:lnTo>
                  <a:pt x="927049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04181" y="1589531"/>
            <a:ext cx="7051547" cy="4596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84420" y="4355591"/>
            <a:ext cx="2057400" cy="94615"/>
          </a:xfrm>
          <a:custGeom>
            <a:avLst/>
            <a:gdLst/>
            <a:ahLst/>
            <a:cxnLst/>
            <a:rect l="l" t="t" r="r" b="b"/>
            <a:pathLst>
              <a:path w="2057400" h="94614">
                <a:moveTo>
                  <a:pt x="91439" y="10667"/>
                </a:moveTo>
                <a:lnTo>
                  <a:pt x="88391" y="6095"/>
                </a:lnTo>
                <a:lnTo>
                  <a:pt x="86867" y="1523"/>
                </a:lnTo>
                <a:lnTo>
                  <a:pt x="80771" y="0"/>
                </a:lnTo>
                <a:lnTo>
                  <a:pt x="76199" y="3047"/>
                </a:lnTo>
                <a:lnTo>
                  <a:pt x="0" y="47243"/>
                </a:lnTo>
                <a:lnTo>
                  <a:pt x="18287" y="57851"/>
                </a:lnTo>
                <a:lnTo>
                  <a:pt x="18287" y="38099"/>
                </a:lnTo>
                <a:lnTo>
                  <a:pt x="51498" y="38099"/>
                </a:lnTo>
                <a:lnTo>
                  <a:pt x="85343" y="18287"/>
                </a:lnTo>
                <a:lnTo>
                  <a:pt x="89915" y="15239"/>
                </a:lnTo>
                <a:lnTo>
                  <a:pt x="91439" y="10667"/>
                </a:lnTo>
                <a:close/>
              </a:path>
              <a:path w="2057400" h="94614">
                <a:moveTo>
                  <a:pt x="51498" y="38099"/>
                </a:moveTo>
                <a:lnTo>
                  <a:pt x="18287" y="38099"/>
                </a:lnTo>
                <a:lnTo>
                  <a:pt x="18287" y="56387"/>
                </a:lnTo>
                <a:lnTo>
                  <a:pt x="22859" y="56387"/>
                </a:lnTo>
                <a:lnTo>
                  <a:pt x="22859" y="39623"/>
                </a:lnTo>
                <a:lnTo>
                  <a:pt x="35877" y="47243"/>
                </a:lnTo>
                <a:lnTo>
                  <a:pt x="51498" y="38099"/>
                </a:lnTo>
                <a:close/>
              </a:path>
              <a:path w="2057400" h="94614">
                <a:moveTo>
                  <a:pt x="91439" y="83819"/>
                </a:moveTo>
                <a:lnTo>
                  <a:pt x="89915" y="77723"/>
                </a:lnTo>
                <a:lnTo>
                  <a:pt x="85343" y="76199"/>
                </a:lnTo>
                <a:lnTo>
                  <a:pt x="51498" y="56387"/>
                </a:lnTo>
                <a:lnTo>
                  <a:pt x="18287" y="56387"/>
                </a:lnTo>
                <a:lnTo>
                  <a:pt x="18287" y="57851"/>
                </a:lnTo>
                <a:lnTo>
                  <a:pt x="76199" y="91439"/>
                </a:lnTo>
                <a:lnTo>
                  <a:pt x="80771" y="94487"/>
                </a:lnTo>
                <a:lnTo>
                  <a:pt x="86867" y="92963"/>
                </a:lnTo>
                <a:lnTo>
                  <a:pt x="88391" y="88391"/>
                </a:lnTo>
                <a:lnTo>
                  <a:pt x="91439" y="83819"/>
                </a:lnTo>
                <a:close/>
              </a:path>
              <a:path w="2057400" h="94614">
                <a:moveTo>
                  <a:pt x="35877" y="47243"/>
                </a:moveTo>
                <a:lnTo>
                  <a:pt x="22859" y="39623"/>
                </a:lnTo>
                <a:lnTo>
                  <a:pt x="22859" y="54863"/>
                </a:lnTo>
                <a:lnTo>
                  <a:pt x="35877" y="47243"/>
                </a:lnTo>
                <a:close/>
              </a:path>
              <a:path w="2057400" h="94614">
                <a:moveTo>
                  <a:pt x="51498" y="56387"/>
                </a:moveTo>
                <a:lnTo>
                  <a:pt x="35877" y="47243"/>
                </a:lnTo>
                <a:lnTo>
                  <a:pt x="22859" y="54863"/>
                </a:lnTo>
                <a:lnTo>
                  <a:pt x="22859" y="56387"/>
                </a:lnTo>
                <a:lnTo>
                  <a:pt x="51498" y="56387"/>
                </a:lnTo>
                <a:close/>
              </a:path>
              <a:path w="2057400" h="94614">
                <a:moveTo>
                  <a:pt x="2021522" y="47243"/>
                </a:moveTo>
                <a:lnTo>
                  <a:pt x="2005901" y="38099"/>
                </a:lnTo>
                <a:lnTo>
                  <a:pt x="51498" y="38099"/>
                </a:lnTo>
                <a:lnTo>
                  <a:pt x="35877" y="47243"/>
                </a:lnTo>
                <a:lnTo>
                  <a:pt x="51498" y="56387"/>
                </a:lnTo>
                <a:lnTo>
                  <a:pt x="2005901" y="56387"/>
                </a:lnTo>
                <a:lnTo>
                  <a:pt x="2021522" y="47243"/>
                </a:lnTo>
                <a:close/>
              </a:path>
              <a:path w="2057400" h="94614">
                <a:moveTo>
                  <a:pt x="2057399" y="47243"/>
                </a:moveTo>
                <a:lnTo>
                  <a:pt x="1981199" y="3047"/>
                </a:lnTo>
                <a:lnTo>
                  <a:pt x="1976627" y="0"/>
                </a:lnTo>
                <a:lnTo>
                  <a:pt x="1970531" y="1523"/>
                </a:lnTo>
                <a:lnTo>
                  <a:pt x="1969007" y="6095"/>
                </a:lnTo>
                <a:lnTo>
                  <a:pt x="1965959" y="10667"/>
                </a:lnTo>
                <a:lnTo>
                  <a:pt x="1967483" y="15239"/>
                </a:lnTo>
                <a:lnTo>
                  <a:pt x="1972055" y="18287"/>
                </a:lnTo>
                <a:lnTo>
                  <a:pt x="2005901" y="38099"/>
                </a:lnTo>
                <a:lnTo>
                  <a:pt x="2039111" y="38099"/>
                </a:lnTo>
                <a:lnTo>
                  <a:pt x="2039111" y="57851"/>
                </a:lnTo>
                <a:lnTo>
                  <a:pt x="2057399" y="47243"/>
                </a:lnTo>
                <a:close/>
              </a:path>
              <a:path w="2057400" h="94614">
                <a:moveTo>
                  <a:pt x="2039111" y="57851"/>
                </a:moveTo>
                <a:lnTo>
                  <a:pt x="2039111" y="56387"/>
                </a:lnTo>
                <a:lnTo>
                  <a:pt x="2005901" y="56387"/>
                </a:lnTo>
                <a:lnTo>
                  <a:pt x="1972055" y="76199"/>
                </a:lnTo>
                <a:lnTo>
                  <a:pt x="1967483" y="77723"/>
                </a:lnTo>
                <a:lnTo>
                  <a:pt x="1965959" y="83819"/>
                </a:lnTo>
                <a:lnTo>
                  <a:pt x="1969007" y="88391"/>
                </a:lnTo>
                <a:lnTo>
                  <a:pt x="1970531" y="92963"/>
                </a:lnTo>
                <a:lnTo>
                  <a:pt x="1976627" y="94487"/>
                </a:lnTo>
                <a:lnTo>
                  <a:pt x="1981199" y="91439"/>
                </a:lnTo>
                <a:lnTo>
                  <a:pt x="2039111" y="57851"/>
                </a:lnTo>
                <a:close/>
              </a:path>
              <a:path w="2057400" h="94614">
                <a:moveTo>
                  <a:pt x="2039111" y="56387"/>
                </a:moveTo>
                <a:lnTo>
                  <a:pt x="2039111" y="38099"/>
                </a:lnTo>
                <a:lnTo>
                  <a:pt x="2005901" y="38099"/>
                </a:lnTo>
                <a:lnTo>
                  <a:pt x="2021522" y="47243"/>
                </a:lnTo>
                <a:lnTo>
                  <a:pt x="2034539" y="39623"/>
                </a:lnTo>
                <a:lnTo>
                  <a:pt x="2034539" y="56387"/>
                </a:lnTo>
                <a:lnTo>
                  <a:pt x="2039111" y="56387"/>
                </a:lnTo>
                <a:close/>
              </a:path>
              <a:path w="2057400" h="94614">
                <a:moveTo>
                  <a:pt x="2034539" y="56387"/>
                </a:moveTo>
                <a:lnTo>
                  <a:pt x="2034539" y="54863"/>
                </a:lnTo>
                <a:lnTo>
                  <a:pt x="2021522" y="47243"/>
                </a:lnTo>
                <a:lnTo>
                  <a:pt x="2005901" y="56387"/>
                </a:lnTo>
                <a:lnTo>
                  <a:pt x="2034539" y="56387"/>
                </a:lnTo>
                <a:close/>
              </a:path>
              <a:path w="2057400" h="94614">
                <a:moveTo>
                  <a:pt x="2034539" y="54863"/>
                </a:moveTo>
                <a:lnTo>
                  <a:pt x="2034539" y="39623"/>
                </a:lnTo>
                <a:lnTo>
                  <a:pt x="2021522" y="47243"/>
                </a:lnTo>
                <a:lnTo>
                  <a:pt x="2034539" y="54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335013" y="4058664"/>
            <a:ext cx="1019810" cy="244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10">
                <a:latin typeface="Calibri"/>
                <a:cs typeface="Calibri"/>
              </a:rPr>
              <a:t>100-mile</a:t>
            </a:r>
            <a:r>
              <a:rPr dirty="0" sz="1450" spc="-55">
                <a:latin typeface="Calibri"/>
                <a:cs typeface="Calibri"/>
              </a:rPr>
              <a:t> </a:t>
            </a:r>
            <a:r>
              <a:rPr dirty="0" sz="1450" spc="5">
                <a:latin typeface="Calibri"/>
                <a:cs typeface="Calibri"/>
              </a:rPr>
              <a:t>gap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49"/>
            <a:ext cx="5029200" cy="5659120"/>
          </a:xfrm>
          <a:custGeom>
            <a:avLst/>
            <a:gdLst/>
            <a:ahLst/>
            <a:cxnLst/>
            <a:rect l="l" t="t" r="r" b="b"/>
            <a:pathLst>
              <a:path w="5029200" h="5659120">
                <a:moveTo>
                  <a:pt x="0" y="0"/>
                </a:moveTo>
                <a:lnTo>
                  <a:pt x="0" y="5658611"/>
                </a:lnTo>
                <a:lnTo>
                  <a:pt x="5029199" y="5658611"/>
                </a:lnTo>
                <a:lnTo>
                  <a:pt x="5029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29200" y="1057649"/>
            <a:ext cx="5029200" cy="5659120"/>
          </a:xfrm>
          <a:custGeom>
            <a:avLst/>
            <a:gdLst/>
            <a:ahLst/>
            <a:cxnLst/>
            <a:rect l="l" t="t" r="r" b="b"/>
            <a:pathLst>
              <a:path w="5029200" h="5659120">
                <a:moveTo>
                  <a:pt x="0" y="0"/>
                </a:moveTo>
                <a:lnTo>
                  <a:pt x="0" y="5658611"/>
                </a:lnTo>
                <a:lnTo>
                  <a:pt x="5029199" y="5658611"/>
                </a:lnTo>
                <a:lnTo>
                  <a:pt x="5029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4017" y="1584960"/>
            <a:ext cx="8159495" cy="4600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45" y="1423416"/>
            <a:ext cx="7586471" cy="4917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641" y="1662684"/>
            <a:ext cx="7112507" cy="445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95488" y="1427981"/>
            <a:ext cx="1584960" cy="3136900"/>
          </a:xfrm>
          <a:custGeom>
            <a:avLst/>
            <a:gdLst/>
            <a:ahLst/>
            <a:cxnLst/>
            <a:rect l="l" t="t" r="r" b="b"/>
            <a:pathLst>
              <a:path w="1584959" h="3136900">
                <a:moveTo>
                  <a:pt x="0" y="0"/>
                </a:moveTo>
                <a:lnTo>
                  <a:pt x="0" y="3136391"/>
                </a:lnTo>
                <a:lnTo>
                  <a:pt x="1584959" y="3136391"/>
                </a:lnTo>
                <a:lnTo>
                  <a:pt x="1584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5337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092440" y="4698491"/>
            <a:ext cx="1592580" cy="1642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9179"/>
            <a:ext cx="10058399" cy="5657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bdanowsky</dc:creator>
  <dc:title>Microsoft PowerPoint - ECITC DOT Commission 200811.pptx</dc:title>
  <dcterms:created xsi:type="dcterms:W3CDTF">2020-08-07T09:51:20Z</dcterms:created>
  <dcterms:modified xsi:type="dcterms:W3CDTF">2020-08-07T09:51:20Z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2020-08-03T00:00:00Z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2020-08-07T00:00:00Z</vt:filetime>
  </property>
</Properties>
</file>