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6"/>
  </p:notesMasterIdLst>
  <p:handoutMasterIdLst>
    <p:handoutMasterId r:id="rId17"/>
  </p:handoutMasterIdLst>
  <p:sldIdLst>
    <p:sldId id="259" r:id="rId5"/>
    <p:sldId id="269" r:id="rId6"/>
    <p:sldId id="262" r:id="rId7"/>
    <p:sldId id="268" r:id="rId8"/>
    <p:sldId id="264" r:id="rId9"/>
    <p:sldId id="258" r:id="rId10"/>
    <p:sldId id="261" r:id="rId11"/>
    <p:sldId id="273" r:id="rId12"/>
    <p:sldId id="271" r:id="rId13"/>
    <p:sldId id="274" r:id="rId14"/>
    <p:sldId id="270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3566"/>
    <a:srgbClr val="F47524"/>
    <a:srgbClr val="8CC6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" y="3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http://www.modesiowa.com/" TargetMode="Externa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http://www.modesiowa.com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F3F301-AD60-49B2-AEEC-393E3431C671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6B6B13D-7C0E-411B-8253-CF88A0169C1E}">
      <dgm:prSet/>
      <dgm:spPr/>
      <dgm:t>
        <a:bodyPr/>
        <a:lstStyle/>
        <a:p>
          <a:r>
            <a:rPr lang="en-US"/>
            <a:t>Planning study for approximately 14 miles of new roadway infrastructure</a:t>
          </a:r>
        </a:p>
      </dgm:t>
    </dgm:pt>
    <dgm:pt modelId="{2DE5A5D9-6398-4DE8-A641-7BCC5B418A36}" type="parTrans" cxnId="{FD7E42CB-D4CE-42BD-9190-DC48416265DA}">
      <dgm:prSet/>
      <dgm:spPr/>
      <dgm:t>
        <a:bodyPr/>
        <a:lstStyle/>
        <a:p>
          <a:endParaRPr lang="en-US"/>
        </a:p>
      </dgm:t>
    </dgm:pt>
    <dgm:pt modelId="{E9919248-AF7F-40DE-BE43-361F6551140A}" type="sibTrans" cxnId="{FD7E42CB-D4CE-42BD-9190-DC48416265DA}">
      <dgm:prSet/>
      <dgm:spPr/>
      <dgm:t>
        <a:bodyPr/>
        <a:lstStyle/>
        <a:p>
          <a:endParaRPr lang="en-US"/>
        </a:p>
      </dgm:t>
    </dgm:pt>
    <dgm:pt modelId="{B6D79F76-5320-4712-882B-0B8F51C0CCC2}">
      <dgm:prSet/>
      <dgm:spPr/>
      <dgm:t>
        <a:bodyPr/>
        <a:lstStyle/>
        <a:p>
          <a:r>
            <a:rPr lang="en-US"/>
            <a:t>BUILD Project website: </a:t>
          </a:r>
          <a:r>
            <a:rPr lang="en-US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www.modesiowa.com</a:t>
          </a:r>
          <a:endParaRPr lang="en-US">
            <a:solidFill>
              <a:schemeClr val="bg1"/>
            </a:solidFill>
          </a:endParaRPr>
        </a:p>
      </dgm:t>
    </dgm:pt>
    <dgm:pt modelId="{D845A0AD-AAE6-4CE7-9D41-48EB9AAD6A68}" type="parTrans" cxnId="{8A66F92C-E138-49AB-AB9B-B782D57BB5CC}">
      <dgm:prSet/>
      <dgm:spPr/>
      <dgm:t>
        <a:bodyPr/>
        <a:lstStyle/>
        <a:p>
          <a:endParaRPr lang="en-US"/>
        </a:p>
      </dgm:t>
    </dgm:pt>
    <dgm:pt modelId="{D71E14B0-C200-46C8-BF94-BD06A118DD0A}" type="sibTrans" cxnId="{8A66F92C-E138-49AB-AB9B-B782D57BB5CC}">
      <dgm:prSet/>
      <dgm:spPr/>
      <dgm:t>
        <a:bodyPr/>
        <a:lstStyle/>
        <a:p>
          <a:endParaRPr lang="en-US"/>
        </a:p>
      </dgm:t>
    </dgm:pt>
    <dgm:pt modelId="{F6F414EB-E0F1-43F3-B05C-62BF6C69BA7D}">
      <dgm:prSet/>
      <dgm:spPr/>
      <dgm:t>
        <a:bodyPr/>
        <a:lstStyle/>
        <a:p>
          <a:r>
            <a:rPr lang="en-US" dirty="0"/>
            <a:t>Need was identified in 1999 (21 years ago)</a:t>
          </a:r>
        </a:p>
      </dgm:t>
    </dgm:pt>
    <dgm:pt modelId="{F472AF99-85E2-4DE1-B4B1-57B0D33AF351}" type="parTrans" cxnId="{2272B7DF-C500-4E72-85C4-421EE87F5AC4}">
      <dgm:prSet/>
      <dgm:spPr/>
      <dgm:t>
        <a:bodyPr/>
        <a:lstStyle/>
        <a:p>
          <a:endParaRPr lang="en-US"/>
        </a:p>
      </dgm:t>
    </dgm:pt>
    <dgm:pt modelId="{C56185A2-8FBA-41CD-A510-A881FE179372}" type="sibTrans" cxnId="{2272B7DF-C500-4E72-85C4-421EE87F5AC4}">
      <dgm:prSet/>
      <dgm:spPr/>
      <dgm:t>
        <a:bodyPr/>
        <a:lstStyle/>
        <a:p>
          <a:endParaRPr lang="en-US"/>
        </a:p>
      </dgm:t>
    </dgm:pt>
    <dgm:pt modelId="{3750B350-8351-4FEC-8CC8-4DBF3E110A6F}">
      <dgm:prSet/>
      <dgm:spPr/>
      <dgm:t>
        <a:bodyPr/>
        <a:lstStyle/>
        <a:p>
          <a:r>
            <a:rPr lang="en-US" dirty="0"/>
            <a:t>Public-private partnership project</a:t>
          </a:r>
        </a:p>
      </dgm:t>
    </dgm:pt>
    <dgm:pt modelId="{AACD1B96-C3CB-4F5D-9E3E-336F5205E6FA}" type="parTrans" cxnId="{6D5C90A5-FB52-4D10-91A1-D82BA489D306}">
      <dgm:prSet/>
      <dgm:spPr/>
      <dgm:t>
        <a:bodyPr/>
        <a:lstStyle/>
        <a:p>
          <a:endParaRPr lang="en-US"/>
        </a:p>
      </dgm:t>
    </dgm:pt>
    <dgm:pt modelId="{8E3B51BF-9EA9-4DA4-85B4-C922D4C3C0A2}" type="sibTrans" cxnId="{6D5C90A5-FB52-4D10-91A1-D82BA489D306}">
      <dgm:prSet/>
      <dgm:spPr/>
      <dgm:t>
        <a:bodyPr/>
        <a:lstStyle/>
        <a:p>
          <a:endParaRPr lang="en-US"/>
        </a:p>
      </dgm:t>
    </dgm:pt>
    <dgm:pt modelId="{63D42596-4033-4ECE-A160-E6A0B67A1385}" type="pres">
      <dgm:prSet presAssocID="{65F3F301-AD60-49B2-AEEC-393E3431C671}" presName="linear" presStyleCnt="0">
        <dgm:presLayoutVars>
          <dgm:animLvl val="lvl"/>
          <dgm:resizeHandles val="exact"/>
        </dgm:presLayoutVars>
      </dgm:prSet>
      <dgm:spPr/>
    </dgm:pt>
    <dgm:pt modelId="{1A17F90E-2E63-4A96-B9BB-D6DA95F82E49}" type="pres">
      <dgm:prSet presAssocID="{B6B6B13D-7C0E-411B-8253-CF88A0169C1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B87E47B5-380C-465E-BDC6-2413C0B4B656}" type="pres">
      <dgm:prSet presAssocID="{E9919248-AF7F-40DE-BE43-361F6551140A}" presName="spacer" presStyleCnt="0"/>
      <dgm:spPr/>
    </dgm:pt>
    <dgm:pt modelId="{247081A0-B0AA-44B4-87A7-408DCCCD0B70}" type="pres">
      <dgm:prSet presAssocID="{B6D79F76-5320-4712-882B-0B8F51C0CCC2}" presName="parentText" presStyleLbl="node1" presStyleIdx="1" presStyleCnt="4" custLinFactY="299169" custLinFactNeighborX="-88" custLinFactNeighborY="300000">
        <dgm:presLayoutVars>
          <dgm:chMax val="0"/>
          <dgm:bulletEnabled val="1"/>
        </dgm:presLayoutVars>
      </dgm:prSet>
      <dgm:spPr/>
    </dgm:pt>
    <dgm:pt modelId="{DAC604B9-1A09-46E9-9D99-2B331F1D2D01}" type="pres">
      <dgm:prSet presAssocID="{D71E14B0-C200-46C8-BF94-BD06A118DD0A}" presName="spacer" presStyleCnt="0"/>
      <dgm:spPr/>
    </dgm:pt>
    <dgm:pt modelId="{123106EB-72E3-4E71-8959-6BD7DCF507BE}" type="pres">
      <dgm:prSet presAssocID="{F6F414EB-E0F1-43F3-B05C-62BF6C69BA7D}" presName="parentText" presStyleLbl="node1" presStyleIdx="2" presStyleCnt="4" custLinFactY="-100000" custLinFactNeighborX="-61" custLinFactNeighborY="-163264">
        <dgm:presLayoutVars>
          <dgm:chMax val="0"/>
          <dgm:bulletEnabled val="1"/>
        </dgm:presLayoutVars>
      </dgm:prSet>
      <dgm:spPr/>
    </dgm:pt>
    <dgm:pt modelId="{CEC97481-8592-4371-960E-8A27E3F21DDB}" type="pres">
      <dgm:prSet presAssocID="{C56185A2-8FBA-41CD-A510-A881FE179372}" presName="spacer" presStyleCnt="0"/>
      <dgm:spPr/>
    </dgm:pt>
    <dgm:pt modelId="{97D41F01-1309-448D-A201-46CF9C4C7F5F}" type="pres">
      <dgm:prSet presAssocID="{3750B350-8351-4FEC-8CC8-4DBF3E110A6F}" presName="parentText" presStyleLbl="node1" presStyleIdx="3" presStyleCnt="4" custLinFactY="-100000" custLinFactNeighborX="-107" custLinFactNeighborY="-146051">
        <dgm:presLayoutVars>
          <dgm:chMax val="0"/>
          <dgm:bulletEnabled val="1"/>
        </dgm:presLayoutVars>
      </dgm:prSet>
      <dgm:spPr/>
    </dgm:pt>
  </dgm:ptLst>
  <dgm:cxnLst>
    <dgm:cxn modelId="{11CAAD0E-3923-4BD5-91D6-B5182844BF24}" type="presOf" srcId="{F6F414EB-E0F1-43F3-B05C-62BF6C69BA7D}" destId="{123106EB-72E3-4E71-8959-6BD7DCF507BE}" srcOrd="0" destOrd="0" presId="urn:microsoft.com/office/officeart/2005/8/layout/vList2"/>
    <dgm:cxn modelId="{BB816729-8F54-4BFD-80CE-9FF30CE5CEAF}" type="presOf" srcId="{B6D79F76-5320-4712-882B-0B8F51C0CCC2}" destId="{247081A0-B0AA-44B4-87A7-408DCCCD0B70}" srcOrd="0" destOrd="0" presId="urn:microsoft.com/office/officeart/2005/8/layout/vList2"/>
    <dgm:cxn modelId="{8A66F92C-E138-49AB-AB9B-B782D57BB5CC}" srcId="{65F3F301-AD60-49B2-AEEC-393E3431C671}" destId="{B6D79F76-5320-4712-882B-0B8F51C0CCC2}" srcOrd="1" destOrd="0" parTransId="{D845A0AD-AAE6-4CE7-9D41-48EB9AAD6A68}" sibTransId="{D71E14B0-C200-46C8-BF94-BD06A118DD0A}"/>
    <dgm:cxn modelId="{CF2FF83D-0BA4-4C17-AC18-B9737D1861EF}" type="presOf" srcId="{65F3F301-AD60-49B2-AEEC-393E3431C671}" destId="{63D42596-4033-4ECE-A160-E6A0B67A1385}" srcOrd="0" destOrd="0" presId="urn:microsoft.com/office/officeart/2005/8/layout/vList2"/>
    <dgm:cxn modelId="{5D77A79E-2D35-4345-B241-04BE6FB32150}" type="presOf" srcId="{B6B6B13D-7C0E-411B-8253-CF88A0169C1E}" destId="{1A17F90E-2E63-4A96-B9BB-D6DA95F82E49}" srcOrd="0" destOrd="0" presId="urn:microsoft.com/office/officeart/2005/8/layout/vList2"/>
    <dgm:cxn modelId="{6D5C90A5-FB52-4D10-91A1-D82BA489D306}" srcId="{65F3F301-AD60-49B2-AEEC-393E3431C671}" destId="{3750B350-8351-4FEC-8CC8-4DBF3E110A6F}" srcOrd="3" destOrd="0" parTransId="{AACD1B96-C3CB-4F5D-9E3E-336F5205E6FA}" sibTransId="{8E3B51BF-9EA9-4DA4-85B4-C922D4C3C0A2}"/>
    <dgm:cxn modelId="{FD7E42CB-D4CE-42BD-9190-DC48416265DA}" srcId="{65F3F301-AD60-49B2-AEEC-393E3431C671}" destId="{B6B6B13D-7C0E-411B-8253-CF88A0169C1E}" srcOrd="0" destOrd="0" parTransId="{2DE5A5D9-6398-4DE8-A641-7BCC5B418A36}" sibTransId="{E9919248-AF7F-40DE-BE43-361F6551140A}"/>
    <dgm:cxn modelId="{2272B7DF-C500-4E72-85C4-421EE87F5AC4}" srcId="{65F3F301-AD60-49B2-AEEC-393E3431C671}" destId="{F6F414EB-E0F1-43F3-B05C-62BF6C69BA7D}" srcOrd="2" destOrd="0" parTransId="{F472AF99-85E2-4DE1-B4B1-57B0D33AF351}" sibTransId="{C56185A2-8FBA-41CD-A510-A881FE179372}"/>
    <dgm:cxn modelId="{7CD510EE-ACF5-46A9-8F22-7928B2914DA1}" type="presOf" srcId="{3750B350-8351-4FEC-8CC8-4DBF3E110A6F}" destId="{97D41F01-1309-448D-A201-46CF9C4C7F5F}" srcOrd="0" destOrd="0" presId="urn:microsoft.com/office/officeart/2005/8/layout/vList2"/>
    <dgm:cxn modelId="{61168876-E841-49DA-9C41-6574D19A38ED}" type="presParOf" srcId="{63D42596-4033-4ECE-A160-E6A0B67A1385}" destId="{1A17F90E-2E63-4A96-B9BB-D6DA95F82E49}" srcOrd="0" destOrd="0" presId="urn:microsoft.com/office/officeart/2005/8/layout/vList2"/>
    <dgm:cxn modelId="{BB95F368-51FD-4202-A16E-86962B2F9D2D}" type="presParOf" srcId="{63D42596-4033-4ECE-A160-E6A0B67A1385}" destId="{B87E47B5-380C-465E-BDC6-2413C0B4B656}" srcOrd="1" destOrd="0" presId="urn:microsoft.com/office/officeart/2005/8/layout/vList2"/>
    <dgm:cxn modelId="{0B118F0A-EFA1-4C36-B76D-210AA18F0B9A}" type="presParOf" srcId="{63D42596-4033-4ECE-A160-E6A0B67A1385}" destId="{247081A0-B0AA-44B4-87A7-408DCCCD0B70}" srcOrd="2" destOrd="0" presId="urn:microsoft.com/office/officeart/2005/8/layout/vList2"/>
    <dgm:cxn modelId="{4694D120-6B49-445C-80C4-E55A8C1E7E9D}" type="presParOf" srcId="{63D42596-4033-4ECE-A160-E6A0B67A1385}" destId="{DAC604B9-1A09-46E9-9D99-2B331F1D2D01}" srcOrd="3" destOrd="0" presId="urn:microsoft.com/office/officeart/2005/8/layout/vList2"/>
    <dgm:cxn modelId="{9199A6D8-27C3-4CFB-8659-FD20CDD71EF5}" type="presParOf" srcId="{63D42596-4033-4ECE-A160-E6A0B67A1385}" destId="{123106EB-72E3-4E71-8959-6BD7DCF507BE}" srcOrd="4" destOrd="0" presId="urn:microsoft.com/office/officeart/2005/8/layout/vList2"/>
    <dgm:cxn modelId="{560DD776-0F77-4456-8AC5-828867F6B794}" type="presParOf" srcId="{63D42596-4033-4ECE-A160-E6A0B67A1385}" destId="{CEC97481-8592-4371-960E-8A27E3F21DDB}" srcOrd="5" destOrd="0" presId="urn:microsoft.com/office/officeart/2005/8/layout/vList2"/>
    <dgm:cxn modelId="{29D51149-7630-485E-A058-0524C1180BC0}" type="presParOf" srcId="{63D42596-4033-4ECE-A160-E6A0B67A1385}" destId="{97D41F01-1309-448D-A201-46CF9C4C7F5F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17F90E-2E63-4A96-B9BB-D6DA95F82E49}">
      <dsp:nvSpPr>
        <dsp:cNvPr id="0" name=""/>
        <dsp:cNvSpPr/>
      </dsp:nvSpPr>
      <dsp:spPr>
        <a:xfrm>
          <a:off x="0" y="63641"/>
          <a:ext cx="6821560" cy="115829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Planning study for approximately 14 miles of new roadway infrastructure</a:t>
          </a:r>
        </a:p>
      </dsp:txBody>
      <dsp:txXfrm>
        <a:off x="56543" y="120184"/>
        <a:ext cx="6708474" cy="1045213"/>
      </dsp:txXfrm>
    </dsp:sp>
    <dsp:sp modelId="{247081A0-B0AA-44B4-87A7-408DCCCD0B70}">
      <dsp:nvSpPr>
        <dsp:cNvPr id="0" name=""/>
        <dsp:cNvSpPr/>
      </dsp:nvSpPr>
      <dsp:spPr>
        <a:xfrm>
          <a:off x="0" y="3861383"/>
          <a:ext cx="6821560" cy="1158299"/>
        </a:xfrm>
        <a:prstGeom prst="roundRect">
          <a:avLst/>
        </a:prstGeom>
        <a:gradFill rotWithShape="0">
          <a:gsLst>
            <a:gs pos="0">
              <a:schemeClr val="accent2">
                <a:hueOff val="-3304642"/>
                <a:satOff val="-6666"/>
                <a:lumOff val="10196"/>
                <a:alphaOff val="0"/>
                <a:tint val="96000"/>
                <a:lumMod val="100000"/>
              </a:schemeClr>
            </a:gs>
            <a:gs pos="78000">
              <a:schemeClr val="accent2">
                <a:hueOff val="-3304642"/>
                <a:satOff val="-6666"/>
                <a:lumOff val="10196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BUILD Project website: </a:t>
          </a:r>
          <a:r>
            <a:rPr lang="en-US" sz="3000" kern="120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www.modesiowa.com</a:t>
          </a:r>
          <a:endParaRPr lang="en-US" sz="3000" kern="1200">
            <a:solidFill>
              <a:schemeClr val="bg1"/>
            </a:solidFill>
          </a:endParaRPr>
        </a:p>
      </dsp:txBody>
      <dsp:txXfrm>
        <a:off x="56543" y="3917926"/>
        <a:ext cx="6708474" cy="1045213"/>
      </dsp:txXfrm>
    </dsp:sp>
    <dsp:sp modelId="{123106EB-72E3-4E71-8959-6BD7DCF507BE}">
      <dsp:nvSpPr>
        <dsp:cNvPr id="0" name=""/>
        <dsp:cNvSpPr/>
      </dsp:nvSpPr>
      <dsp:spPr>
        <a:xfrm>
          <a:off x="0" y="1253681"/>
          <a:ext cx="6821560" cy="1158299"/>
        </a:xfrm>
        <a:prstGeom prst="roundRect">
          <a:avLst/>
        </a:prstGeom>
        <a:gradFill rotWithShape="0">
          <a:gsLst>
            <a:gs pos="0">
              <a:schemeClr val="accent2">
                <a:hueOff val="-6609283"/>
                <a:satOff val="-13333"/>
                <a:lumOff val="20392"/>
                <a:alphaOff val="0"/>
                <a:tint val="96000"/>
                <a:lumMod val="100000"/>
              </a:schemeClr>
            </a:gs>
            <a:gs pos="78000">
              <a:schemeClr val="accent2">
                <a:hueOff val="-6609283"/>
                <a:satOff val="-13333"/>
                <a:lumOff val="20392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Need was identified in 1999 (21 years ago)</a:t>
          </a:r>
        </a:p>
      </dsp:txBody>
      <dsp:txXfrm>
        <a:off x="56543" y="1310224"/>
        <a:ext cx="6708474" cy="1045213"/>
      </dsp:txXfrm>
    </dsp:sp>
    <dsp:sp modelId="{97D41F01-1309-448D-A201-46CF9C4C7F5F}">
      <dsp:nvSpPr>
        <dsp:cNvPr id="0" name=""/>
        <dsp:cNvSpPr/>
      </dsp:nvSpPr>
      <dsp:spPr>
        <a:xfrm>
          <a:off x="0" y="2513253"/>
          <a:ext cx="6821560" cy="1158299"/>
        </a:xfrm>
        <a:prstGeom prst="roundRect">
          <a:avLst/>
        </a:prstGeom>
        <a:gradFill rotWithShape="0">
          <a:gsLst>
            <a:gs pos="0">
              <a:schemeClr val="accent2">
                <a:hueOff val="-9913925"/>
                <a:satOff val="-19999"/>
                <a:lumOff val="30588"/>
                <a:alphaOff val="0"/>
                <a:tint val="96000"/>
                <a:lumMod val="100000"/>
              </a:schemeClr>
            </a:gs>
            <a:gs pos="78000">
              <a:schemeClr val="accent2">
                <a:hueOff val="-9913925"/>
                <a:satOff val="-19999"/>
                <a:lumOff val="30588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Public-private partnership project</a:t>
          </a:r>
        </a:p>
      </dsp:txBody>
      <dsp:txXfrm>
        <a:off x="56543" y="2569796"/>
        <a:ext cx="6708474" cy="10452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29E6228-8105-43F8-8721-5CDC39E972E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8E0ACE-894B-4DEF-B169-05F5F497C9D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DE313-A5D0-4D4A-9142-8C1BD135A4B7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1F26C9-5028-4EDE-931F-03E55089F1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6C1267-14A4-4A94-A875-B5C959B69B2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A67BC6-6B1F-40BD-8234-39792B191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30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938AA1-E961-48C2-A46E-6F6C9C7A958D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84160A-D950-4D67-914F-4326E834FF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2418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4160A-D950-4D67-914F-4326E834FFA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3919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4160A-D950-4D67-914F-4326E834FFA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105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sz="1200" b="1" dirty="0">
                <a:solidFill>
                  <a:schemeClr val="accent1"/>
                </a:solidFill>
                <a:latin typeface="Roboto" panose="02000000000000000000" pitchFamily="2" charset="0"/>
              </a:rPr>
              <a:t>Mahaska County </a:t>
            </a:r>
            <a:r>
              <a:rPr lang="en-US" sz="1200" dirty="0">
                <a:solidFill>
                  <a:schemeClr val="accent1"/>
                </a:solidFill>
                <a:latin typeface="Roboto" panose="02000000000000000000" pitchFamily="2" charset="0"/>
              </a:rPr>
              <a:t>is a </a:t>
            </a:r>
            <a:r>
              <a:rPr lang="en-US" sz="1200" b="1" dirty="0">
                <a:solidFill>
                  <a:schemeClr val="accent1"/>
                </a:solidFill>
                <a:latin typeface="Roboto" panose="02000000000000000000" pitchFamily="2" charset="0"/>
              </a:rPr>
              <a:t>rural</a:t>
            </a:r>
            <a:r>
              <a:rPr lang="en-US" sz="1200" dirty="0">
                <a:solidFill>
                  <a:schemeClr val="accent1"/>
                </a:solidFill>
                <a:latin typeface="Roboto" panose="02000000000000000000" pitchFamily="2" charset="0"/>
              </a:rPr>
              <a:t> county located in southeast Iowa. As of the 2010 census, the population was 22,335. 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sz="1200" dirty="0">
                <a:solidFill>
                  <a:schemeClr val="accent1"/>
                </a:solidFill>
                <a:latin typeface="Roboto" panose="02000000000000000000" pitchFamily="2" charset="0"/>
              </a:rPr>
              <a:t>The county seat is </a:t>
            </a:r>
            <a:r>
              <a:rPr lang="en-US" sz="1200" b="1" dirty="0">
                <a:solidFill>
                  <a:schemeClr val="accent1"/>
                </a:solidFill>
                <a:latin typeface="Roboto" panose="02000000000000000000" pitchFamily="2" charset="0"/>
              </a:rPr>
              <a:t>City of Oskaloosa</a:t>
            </a:r>
            <a:r>
              <a:rPr lang="en-US" sz="1200" dirty="0">
                <a:solidFill>
                  <a:schemeClr val="accent1"/>
                </a:solidFill>
                <a:latin typeface="Roboto" panose="02000000000000000000" pitchFamily="2" charset="0"/>
              </a:rPr>
              <a:t>. </a:t>
            </a:r>
            <a:r>
              <a:rPr lang="en-US" sz="12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As of the census of 2010, there were 11,463 people, 4,715 households, and 2,842 families residing in the city. 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sz="12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Beth: The </a:t>
            </a:r>
            <a:r>
              <a:rPr lang="en-US" sz="12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Mahaska Chamber and Development Group</a:t>
            </a:r>
            <a:r>
              <a:rPr lang="en-US" sz="12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is a private non-profit committed to help fund a portion of MODES.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sz="12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Beth: Highlight 2 to 3 wow factors.</a:t>
            </a:r>
          </a:p>
          <a:p>
            <a:pPr marL="800100" lvl="1" indent="-342900" algn="l">
              <a:buFont typeface="Wingdings" panose="05000000000000000000" pitchFamily="2" charset="2"/>
              <a:buChar char="v"/>
            </a:pPr>
            <a:r>
              <a:rPr lang="en-US" sz="12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Relevance of our industries.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sz="12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 </a:t>
            </a:r>
            <a:r>
              <a:rPr lang="en-US" sz="12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City of Oskaloosa </a:t>
            </a:r>
            <a:r>
              <a:rPr lang="en-US" sz="12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is the lead applicant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4160A-D950-4D67-914F-4326E834FFA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678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4160A-D950-4D67-914F-4326E834FFA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9632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4160A-D950-4D67-914F-4326E834FFA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332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about companies. Highlight a few companies, expansion plans, jobs, University</a:t>
            </a:r>
          </a:p>
          <a:p>
            <a:r>
              <a:rPr lang="en-US" dirty="0"/>
              <a:t>Cargill: Billion-dollar facility and growing, second largest facility in the world.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4160A-D950-4D67-914F-4326E834FFA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0144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Every Partner has worked on advancing the project.</a:t>
            </a:r>
          </a:p>
          <a:p>
            <a:r>
              <a:rPr lang="en-US" dirty="0"/>
              <a:t>This project provides an opportunity to take a comprehensive look at the needs of the region.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4160A-D950-4D67-914F-4326E834FFA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524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4160A-D950-4D67-914F-4326E834FFA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9014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4160A-D950-4D67-914F-4326E834FFA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5457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4160A-D950-4D67-914F-4326E834FFA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641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5FF1E-00E7-437E-873B-B6371AFD69EE}" type="datetime1">
              <a:rPr lang="en-US" smtClean="0"/>
              <a:t>8/3/2020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6D8E5-7705-4997-8EAC-F11E45E2A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611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C9CC-B0E6-41B3-8137-1FDDC88888BA}" type="datetime1">
              <a:rPr lang="en-US" smtClean="0"/>
              <a:t>8/3/2020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6D8E5-7705-4997-8EAC-F11E45E2A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000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11AE4-CB0F-47AA-9501-BF83FD46CBC1}" type="datetime1">
              <a:rPr lang="en-US" smtClean="0"/>
              <a:t>8/3/2020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6D8E5-7705-4997-8EAC-F11E45E2ABE0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6787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EA39F-4336-4538-887A-BAF2C04659DC}" type="datetime1">
              <a:rPr lang="en-US" smtClean="0"/>
              <a:t>8/3/2020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6D8E5-7705-4997-8EAC-F11E45E2A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4458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20E59-6176-4424-9E7E-49F2F2A76B3C}" type="datetime1">
              <a:rPr lang="en-US" smtClean="0"/>
              <a:t>8/3/2020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6D8E5-7705-4997-8EAC-F11E45E2ABE0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83579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C1361-D933-4A32-9711-AABDA1ABC96A}" type="datetime1">
              <a:rPr lang="en-US" smtClean="0"/>
              <a:t>8/3/2020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6D8E5-7705-4997-8EAC-F11E45E2A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948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CE7A4-DB15-47E5-AF56-D05CCA753478}" type="datetime1">
              <a:rPr lang="en-US" smtClean="0"/>
              <a:t>8/3/2020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6D8E5-7705-4997-8EAC-F11E45E2A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3797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65CF0-4821-4073-8573-44699D301F68}" type="datetime1">
              <a:rPr lang="en-US" smtClean="0"/>
              <a:t>8/3/2020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6D8E5-7705-4997-8EAC-F11E45E2A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552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76B70-E924-4C14-873D-A8DB39E148AB}" type="datetime1">
              <a:rPr lang="en-US" smtClean="0"/>
              <a:t>8/3/2020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6D8E5-7705-4997-8EAC-F11E45E2A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922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7FC46-9D6F-486A-9D4C-E06119A43656}" type="datetime1">
              <a:rPr lang="en-US" smtClean="0"/>
              <a:t>8/3/2020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6D8E5-7705-4997-8EAC-F11E45E2A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091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FB916-2CAC-40B0-89BE-E8CDA1724BB0}" type="datetime1">
              <a:rPr lang="en-US" smtClean="0"/>
              <a:t>8/3/2020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6D8E5-7705-4997-8EAC-F11E45E2A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475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8FAB6-D8B6-4C42-BCB2-F0FBA25B41D5}" type="datetime1">
              <a:rPr lang="en-US" smtClean="0"/>
              <a:t>8/3/2020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6D8E5-7705-4997-8EAC-F11E45E2A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319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1032F-0232-4C01-A0C2-3E7F42CE1AF1}" type="datetime1">
              <a:rPr lang="en-US" smtClean="0"/>
              <a:t>8/3/2020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6D8E5-7705-4997-8EAC-F11E45E2A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848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8617D-8086-4C10-85C9-24A8135FE700}" type="datetime1">
              <a:rPr lang="en-US" smtClean="0"/>
              <a:t>8/3/2020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6D8E5-7705-4997-8EAC-F11E45E2A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311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09AC7-D91F-4D08-BEC0-BDA9188D0598}" type="datetime1">
              <a:rPr lang="en-US" smtClean="0"/>
              <a:t>8/3/2020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6D8E5-7705-4997-8EAC-F11E45E2A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1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F85D9-7202-455B-9357-42487A9CEAE3}" type="datetime1">
              <a:rPr lang="en-US" smtClean="0"/>
              <a:t>8/3/2020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6D8E5-7705-4997-8EAC-F11E45E2A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548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7953D-A219-4D5E-9BB2-C54FAD25F0C2}" type="datetime1">
              <a:rPr lang="en-US" smtClean="0"/>
              <a:t>8/3/2020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966D8E5-7705-4997-8EAC-F11E45E2A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25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hyperlink" Target="mailto:Michael.Schrock@oskaloosaiowa.org" TargetMode="External"/><Relationship Id="rId7" Type="http://schemas.openxmlformats.org/officeDocument/2006/relationships/image" Target="../media/image4.png"/><Relationship Id="rId2" Type="http://schemas.openxmlformats.org/officeDocument/2006/relationships/hyperlink" Target="mailto:Beth.Danowsky@musco.co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10" Type="http://schemas.openxmlformats.org/officeDocument/2006/relationships/image" Target="http://mecresults.com/wp-content/uploads/2019/02/MECNEw.jpg" TargetMode="External"/><Relationship Id="rId4" Type="http://schemas.openxmlformats.org/officeDocument/2006/relationships/hyperlink" Target="mailto:mcguire@mahaskacounty.org" TargetMode="External"/><Relationship Id="rId9" Type="http://schemas.openxmlformats.org/officeDocument/2006/relationships/hyperlink" Target="mailto:bkarnik@mecresults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99B8AF5D-55D7-4854-8CA7-28217E1A7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86" y="903973"/>
            <a:ext cx="3356135" cy="221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55759D9-BE0B-4DB4-9AFD-5A8040F5F84C}"/>
              </a:ext>
            </a:extLst>
          </p:cNvPr>
          <p:cNvGrpSpPr/>
          <p:nvPr/>
        </p:nvGrpSpPr>
        <p:grpSpPr>
          <a:xfrm>
            <a:off x="1863586" y="4828794"/>
            <a:ext cx="6141091" cy="1177195"/>
            <a:chOff x="864620" y="4612051"/>
            <a:chExt cx="7537623" cy="159284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1124C7B-C655-4232-917C-48CA757144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4353" y="4612051"/>
              <a:ext cx="1683431" cy="1592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12E8562-181D-497D-92B8-600C6E52F7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6154" y="4612051"/>
              <a:ext cx="3036089" cy="1592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0" descr="A picture containing drawing&#10;&#10;Description generated with very high confidence">
              <a:extLst>
                <a:ext uri="{FF2B5EF4-FFF2-40B4-BE49-F238E27FC236}">
                  <a16:creationId xmlns:a16="http://schemas.microsoft.com/office/drawing/2014/main" id="{B06621ED-FE4F-4336-B4C0-97AC98FD8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4620" y="4612051"/>
              <a:ext cx="2370598" cy="1268904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7A8D0C0-8735-4DB3-A220-0250D77673F0}"/>
              </a:ext>
            </a:extLst>
          </p:cNvPr>
          <p:cNvSpPr txBox="1"/>
          <p:nvPr/>
        </p:nvSpPr>
        <p:spPr>
          <a:xfrm>
            <a:off x="107020" y="3118160"/>
            <a:ext cx="9626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rPr>
              <a:t>M</a:t>
            </a:r>
            <a:r>
              <a:rPr lang="en-US" sz="3600" b="1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rPr>
              <a:t>ahaska/</a:t>
            </a:r>
            <a:r>
              <a:rPr lang="en-US" sz="3600" b="1" dirty="0">
                <a:solidFill>
                  <a:srgbClr val="FF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rPr>
              <a:t>O</a:t>
            </a:r>
            <a:r>
              <a:rPr lang="en-US" sz="3600" b="1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rPr>
              <a:t>skaloosa </a:t>
            </a:r>
            <a:r>
              <a:rPr lang="en-US" sz="3600" b="1" dirty="0">
                <a:solidFill>
                  <a:srgbClr val="FF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rPr>
              <a:t>D</a:t>
            </a:r>
            <a:r>
              <a:rPr lang="en-US" sz="3600" b="1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rPr>
              <a:t>riving </a:t>
            </a:r>
            <a:r>
              <a:rPr lang="en-US" sz="3600" b="1" dirty="0">
                <a:solidFill>
                  <a:srgbClr val="FF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rPr>
              <a:t>E</a:t>
            </a:r>
            <a:r>
              <a:rPr lang="en-US" sz="3600" b="1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rPr>
              <a:t>conomic </a:t>
            </a:r>
            <a:r>
              <a:rPr lang="en-US" sz="3600" b="1" dirty="0">
                <a:solidFill>
                  <a:srgbClr val="FF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rPr>
              <a:t>S</a:t>
            </a:r>
            <a:r>
              <a:rPr lang="en-US" sz="3600" b="1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rPr>
              <a:t>uccess Planning Study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1AE8F72-1F34-44E2-82AD-5DBB2DAEBC2B}"/>
              </a:ext>
            </a:extLst>
          </p:cNvPr>
          <p:cNvSpPr txBox="1">
            <a:spLocks/>
          </p:cNvSpPr>
          <p:nvPr/>
        </p:nvSpPr>
        <p:spPr>
          <a:xfrm>
            <a:off x="4143128" y="852011"/>
            <a:ext cx="5323893" cy="179179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400" b="1" dirty="0"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Iowa Transportation Commission Update</a:t>
            </a:r>
          </a:p>
          <a:p>
            <a:endParaRPr lang="en-US" sz="4400" b="1" dirty="0">
              <a:latin typeface="Open Sans Condensed" panose="020B0806030504020204" pitchFamily="34" charset="0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  <a:p>
            <a:r>
              <a:rPr lang="en-US" sz="4400" dirty="0"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August 2020</a:t>
            </a:r>
          </a:p>
          <a:p>
            <a:endParaRPr lang="en-US" sz="4400" b="1" dirty="0">
              <a:latin typeface="Open Sans Condensed" panose="020B0806030504020204" pitchFamily="34" charset="0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181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E0598-1B08-4E37-88AF-663771C3A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042" y="278785"/>
            <a:ext cx="8596668" cy="1320800"/>
          </a:xfrm>
        </p:spPr>
        <p:txBody>
          <a:bodyPr/>
          <a:lstStyle/>
          <a:p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Local Update​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F2A2A-B137-49B0-A529-9BFBA032E1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753" y="1054289"/>
            <a:ext cx="4887661" cy="5175567"/>
          </a:xfrm>
        </p:spPr>
        <p:txBody>
          <a:bodyPr>
            <a:normAutofit/>
          </a:bodyPr>
          <a:lstStyle/>
          <a:p>
            <a:pPr fontAlgn="base">
              <a:buFont typeface="Wingdings" panose="05000000000000000000" pitchFamily="2" charset="2"/>
              <a:buChar char="v"/>
            </a:pPr>
            <a:endParaRPr lang="en-US" sz="2600" dirty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endParaRPr lang="en-US" dirty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endParaRPr lang="en-US" dirty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101CC8B-F48D-4A4D-9FF1-6D94B3068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991" y="375786"/>
            <a:ext cx="637423" cy="575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B87628CD-39EB-4961-891C-5ECC30936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4199" y="378247"/>
            <a:ext cx="959982" cy="4965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9E5D68-2433-4B91-8DD9-A018496BE6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158" y="1144538"/>
            <a:ext cx="10912625" cy="49950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41C290-EA4E-4443-8BBB-BB8291C6B7E4}"/>
              </a:ext>
            </a:extLst>
          </p:cNvPr>
          <p:cNvSpPr txBox="1"/>
          <p:nvPr/>
        </p:nvSpPr>
        <p:spPr>
          <a:xfrm>
            <a:off x="650513" y="6333294"/>
            <a:ext cx="3970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Local US63-IA 23 Connection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067F47C-6D40-41DB-9358-1C79905A0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607" y="372927"/>
            <a:ext cx="1339017" cy="620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688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6D1A95A-DDCB-4E32-8D92-74AD5173617F}"/>
              </a:ext>
            </a:extLst>
          </p:cNvPr>
          <p:cNvSpPr/>
          <p:nvPr/>
        </p:nvSpPr>
        <p:spPr>
          <a:xfrm>
            <a:off x="7311784" y="2700759"/>
            <a:ext cx="3262975" cy="181588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fontAlgn="base"/>
            <a:r>
              <a:rPr lang="en-US" sz="1400" b="1" u="sng">
                <a:solidFill>
                  <a:srgbClr val="000000"/>
                </a:solidFill>
                <a:latin typeface="Source Sans Pro Light"/>
                <a:ea typeface="Source Sans Pro Light"/>
              </a:rPr>
              <a:t>Private Partner</a:t>
            </a:r>
          </a:p>
          <a:p>
            <a:pPr fontAlgn="base"/>
            <a:r>
              <a:rPr lang="en-US" sz="1400" b="1">
                <a:solidFill>
                  <a:srgbClr val="000000"/>
                </a:solidFill>
                <a:latin typeface="Source Sans Pro Light"/>
                <a:ea typeface="Source Sans Pro Light"/>
              </a:rPr>
              <a:t>Beth Danowsky</a:t>
            </a:r>
            <a:r>
              <a:rPr lang="en-US" sz="1400">
                <a:solidFill>
                  <a:srgbClr val="000000"/>
                </a:solidFill>
                <a:latin typeface="Source Sans Pro Light"/>
                <a:ea typeface="Source Sans Pro Light"/>
              </a:rPr>
              <a:t>​</a:t>
            </a:r>
          </a:p>
          <a:p>
            <a:pPr fontAlgn="base"/>
            <a:r>
              <a:rPr lang="en-US" sz="1400">
                <a:solidFill>
                  <a:srgbClr val="000000"/>
                </a:solidFill>
                <a:latin typeface="Source Sans Pro Light"/>
                <a:ea typeface="Source Sans Pro Light"/>
              </a:rPr>
              <a:t>Chair, Business Development Committee​</a:t>
            </a:r>
          </a:p>
          <a:p>
            <a:pPr fontAlgn="base"/>
            <a:r>
              <a:rPr lang="en-US" sz="1400">
                <a:solidFill>
                  <a:srgbClr val="000000"/>
                </a:solidFill>
                <a:latin typeface="Source Sans Pro Light"/>
                <a:ea typeface="Source Sans Pro Light"/>
              </a:rPr>
              <a:t>Mahaska Chamber &amp; Development Group​</a:t>
            </a:r>
          </a:p>
          <a:p>
            <a:pPr fontAlgn="base"/>
            <a:r>
              <a:rPr lang="en-US" sz="1400">
                <a:solidFill>
                  <a:srgbClr val="000000"/>
                </a:solidFill>
                <a:latin typeface="Source Sans Pro Light"/>
                <a:ea typeface="Source Sans Pro Light"/>
              </a:rPr>
              <a:t>222 First Avenue East​</a:t>
            </a:r>
          </a:p>
          <a:p>
            <a:pPr fontAlgn="base"/>
            <a:r>
              <a:rPr lang="en-US" sz="1400">
                <a:solidFill>
                  <a:srgbClr val="000000"/>
                </a:solidFill>
                <a:latin typeface="Source Sans Pro Light"/>
                <a:ea typeface="Source Sans Pro Light"/>
              </a:rPr>
              <a:t>Oskaloosa, IA 52577​</a:t>
            </a:r>
          </a:p>
          <a:p>
            <a:pPr fontAlgn="base"/>
            <a:r>
              <a:rPr lang="en-US" sz="1400">
                <a:solidFill>
                  <a:srgbClr val="000000"/>
                </a:solidFill>
                <a:latin typeface="Source Sans Pro Light"/>
                <a:ea typeface="Source Sans Pro Light"/>
              </a:rPr>
              <a:t>641.673.2058​</a:t>
            </a:r>
          </a:p>
          <a:p>
            <a:pPr fontAlgn="base"/>
            <a:r>
              <a:rPr lang="en-US" sz="1400" u="sng">
                <a:solidFill>
                  <a:srgbClr val="0563C1"/>
                </a:solidFill>
                <a:latin typeface="Source Sans Pro Light"/>
                <a:ea typeface="Source Sans Pro Light"/>
                <a:hlinkClick r:id="rId2"/>
              </a:rPr>
              <a:t>Beth.Danowsky@musco.com</a:t>
            </a:r>
            <a:endParaRPr lang="en-US" sz="1400" b="0" i="0">
              <a:solidFill>
                <a:srgbClr val="000000"/>
              </a:solidFill>
              <a:effectLst/>
              <a:latin typeface="Source Sans Pro Light"/>
              <a:ea typeface="Source Sans Pro Ligh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535FA6-05B6-49AF-A864-C314E3CEC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998" y="302754"/>
            <a:ext cx="3231879" cy="528890"/>
          </a:xfrm>
        </p:spPr>
        <p:txBody>
          <a:bodyPr>
            <a:normAutofit fontScale="90000"/>
          </a:bodyPr>
          <a:lstStyle/>
          <a:p>
            <a:r>
              <a:rPr lang="en-US" sz="31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Questions/Contact</a:t>
            </a:r>
            <a:b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endParaRPr lang="en-US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3E8B4D-F4E3-4BFD-9BB6-64B2AED23213}"/>
              </a:ext>
            </a:extLst>
          </p:cNvPr>
          <p:cNvSpPr/>
          <p:nvPr/>
        </p:nvSpPr>
        <p:spPr>
          <a:xfrm>
            <a:off x="3920393" y="617744"/>
            <a:ext cx="28638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400" b="1" u="sng">
                <a:solidFill>
                  <a:srgbClr val="000000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Lead Applicant</a:t>
            </a:r>
            <a:endParaRPr lang="en-US" sz="1400" b="1">
              <a:solidFill>
                <a:srgbClr val="000000"/>
              </a:solidFill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  <a:p>
            <a:pPr fontAlgn="base"/>
            <a:r>
              <a:rPr lang="en-US" sz="1400" b="1">
                <a:solidFill>
                  <a:srgbClr val="000000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Michael Schrock Jr.​</a:t>
            </a:r>
          </a:p>
          <a:p>
            <a:pPr fontAlgn="base"/>
            <a:r>
              <a:rPr lang="en-US" sz="1400">
                <a:solidFill>
                  <a:srgbClr val="000000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City Manager​</a:t>
            </a:r>
          </a:p>
          <a:p>
            <a:pPr fontAlgn="base"/>
            <a:r>
              <a:rPr lang="en-US" sz="1400">
                <a:solidFill>
                  <a:srgbClr val="000000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City of Oskaloosa​</a:t>
            </a:r>
          </a:p>
          <a:p>
            <a:pPr fontAlgn="base"/>
            <a:r>
              <a:rPr lang="en-US" sz="1400">
                <a:solidFill>
                  <a:srgbClr val="000000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220 S. Market Street​</a:t>
            </a:r>
          </a:p>
          <a:p>
            <a:pPr fontAlgn="base"/>
            <a:r>
              <a:rPr lang="en-US" sz="1400">
                <a:solidFill>
                  <a:srgbClr val="000000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Oskaloosa, IA 52577​</a:t>
            </a:r>
          </a:p>
          <a:p>
            <a:pPr fontAlgn="base"/>
            <a:r>
              <a:rPr lang="en-US" sz="1400">
                <a:solidFill>
                  <a:srgbClr val="000000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641.673.9431​</a:t>
            </a:r>
          </a:p>
          <a:p>
            <a:pPr fontAlgn="base"/>
            <a:r>
              <a:rPr lang="en-US" sz="1400" u="sng">
                <a:solidFill>
                  <a:srgbClr val="0563C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hlinkClick r:id="rId3"/>
              </a:rPr>
              <a:t>Michael.Schrock@oskaloosaiowa.org</a:t>
            </a:r>
            <a:endParaRPr lang="en-US" sz="1400" b="0" i="0">
              <a:solidFill>
                <a:srgbClr val="000000"/>
              </a:solidFill>
              <a:effectLst/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2EBE8E-6893-4BED-9277-3AA69E162BAA}"/>
              </a:ext>
            </a:extLst>
          </p:cNvPr>
          <p:cNvSpPr/>
          <p:nvPr/>
        </p:nvSpPr>
        <p:spPr>
          <a:xfrm>
            <a:off x="811188" y="2700760"/>
            <a:ext cx="2637689" cy="181588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fontAlgn="base"/>
            <a:r>
              <a:rPr lang="en-US" sz="1400" b="1" u="sng">
                <a:solidFill>
                  <a:srgbClr val="000000"/>
                </a:solidFill>
                <a:latin typeface="Source Sans Pro Light"/>
                <a:ea typeface="Source Sans Pro Light"/>
              </a:rPr>
              <a:t>Joint Applicant</a:t>
            </a:r>
          </a:p>
          <a:p>
            <a:pPr fontAlgn="base"/>
            <a:r>
              <a:rPr lang="en-US" sz="1400" b="1">
                <a:solidFill>
                  <a:srgbClr val="000000"/>
                </a:solidFill>
                <a:latin typeface="Source Sans Pro Light"/>
                <a:ea typeface="Source Sans Pro Light"/>
              </a:rPr>
              <a:t>Andrew McGuire​, PE</a:t>
            </a:r>
          </a:p>
          <a:p>
            <a:pPr fontAlgn="base"/>
            <a:r>
              <a:rPr lang="en-US" sz="1400">
                <a:solidFill>
                  <a:srgbClr val="000000"/>
                </a:solidFill>
                <a:latin typeface="Source Sans Pro Light"/>
                <a:ea typeface="Source Sans Pro Light"/>
              </a:rPr>
              <a:t>Mahaska County Engineer​</a:t>
            </a:r>
          </a:p>
          <a:p>
            <a:pPr fontAlgn="base"/>
            <a:r>
              <a:rPr lang="en-US" sz="1400">
                <a:solidFill>
                  <a:srgbClr val="000000"/>
                </a:solidFill>
                <a:latin typeface="Source Sans Pro Light"/>
                <a:ea typeface="Source Sans Pro Light"/>
              </a:rPr>
              <a:t>Mahaska County​</a:t>
            </a:r>
          </a:p>
          <a:p>
            <a:pPr fontAlgn="base"/>
            <a:r>
              <a:rPr lang="en-US" sz="1400">
                <a:solidFill>
                  <a:srgbClr val="000000"/>
                </a:solidFill>
                <a:latin typeface="Source Sans Pro Light"/>
                <a:ea typeface="Source Sans Pro Light"/>
              </a:rPr>
              <a:t>2074 Old Hwy 163​</a:t>
            </a:r>
          </a:p>
          <a:p>
            <a:pPr fontAlgn="base"/>
            <a:r>
              <a:rPr lang="en-US" sz="1400">
                <a:solidFill>
                  <a:srgbClr val="000000"/>
                </a:solidFill>
                <a:latin typeface="Source Sans Pro Light"/>
                <a:ea typeface="Source Sans Pro Light"/>
              </a:rPr>
              <a:t>Oskaloosa, IA 52577​</a:t>
            </a:r>
          </a:p>
          <a:p>
            <a:pPr fontAlgn="base"/>
            <a:r>
              <a:rPr lang="en-US" sz="1400">
                <a:solidFill>
                  <a:srgbClr val="000000"/>
                </a:solidFill>
                <a:latin typeface="Source Sans Pro Light"/>
                <a:ea typeface="Source Sans Pro Light"/>
              </a:rPr>
              <a:t>641.672.2897​</a:t>
            </a:r>
          </a:p>
          <a:p>
            <a:pPr fontAlgn="base"/>
            <a:r>
              <a:rPr lang="en-US" sz="1400" u="sng">
                <a:solidFill>
                  <a:srgbClr val="0563C1"/>
                </a:solidFill>
                <a:latin typeface="Source Sans Pro Light"/>
                <a:ea typeface="Source Sans Pro Light"/>
                <a:hlinkClick r:id="rId4"/>
              </a:rPr>
              <a:t>McGuire@mahaskacounty.org</a:t>
            </a:r>
            <a:endParaRPr lang="en-US" sz="1400" b="0" i="0">
              <a:solidFill>
                <a:srgbClr val="000000"/>
              </a:solidFill>
              <a:effectLst/>
              <a:latin typeface="Source Sans Pro Light"/>
              <a:ea typeface="Source Sans Pro Ligh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430D36B-9961-4F69-A0AC-581678A79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209" y="3464287"/>
            <a:ext cx="657155" cy="565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0419D57-D726-4108-9EB3-3E62DD52E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4346" y="3608700"/>
            <a:ext cx="1054912" cy="489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6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6AD337BB-6CB9-41A8-A085-590C488AE2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9929" y="1205470"/>
            <a:ext cx="896933" cy="418084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1EE40291-1732-4ED4-B1DC-1A4AE13B8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222" y="2567192"/>
            <a:ext cx="3356135" cy="221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6D4F7EC-94FA-428E-878C-A65C59D40416}"/>
              </a:ext>
            </a:extLst>
          </p:cNvPr>
          <p:cNvSpPr/>
          <p:nvPr/>
        </p:nvSpPr>
        <p:spPr>
          <a:xfrm>
            <a:off x="4257529" y="4914946"/>
            <a:ext cx="2806058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400" b="1" u="sng">
                <a:solidFill>
                  <a:srgbClr val="000000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Technical Questions</a:t>
            </a:r>
            <a:br>
              <a:rPr lang="en-US" sz="1400" b="1" u="sng">
                <a:solidFill>
                  <a:srgbClr val="000000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</a:br>
            <a:r>
              <a:rPr lang="en-US" sz="1400" b="1">
                <a:solidFill>
                  <a:srgbClr val="000000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Bhooshan Karnik, PE, PMP</a:t>
            </a:r>
            <a:br>
              <a:rPr lang="en-US">
                <a:solidFill>
                  <a:srgbClr val="2D2D2D"/>
                </a:solidFill>
                <a:latin typeface="Montserrat"/>
              </a:rPr>
            </a:br>
            <a:r>
              <a:rPr lang="en-US" sz="1400">
                <a:solidFill>
                  <a:srgbClr val="000000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Senior Project Manager</a:t>
            </a:r>
            <a:br>
              <a:rPr lang="en-US" sz="1400">
                <a:solidFill>
                  <a:srgbClr val="000000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</a:br>
            <a:r>
              <a:rPr lang="en-US" sz="1400">
                <a:solidFill>
                  <a:srgbClr val="000000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McClure</a:t>
            </a:r>
            <a:br>
              <a:rPr lang="en-US" sz="1400">
                <a:solidFill>
                  <a:srgbClr val="000000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</a:br>
            <a:r>
              <a:rPr lang="en-US" sz="1400">
                <a:solidFill>
                  <a:srgbClr val="000000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1740 Lininger Lane</a:t>
            </a:r>
            <a:br>
              <a:rPr lang="en-US" sz="1400">
                <a:solidFill>
                  <a:srgbClr val="000000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</a:br>
            <a:r>
              <a:rPr lang="en-US" sz="1400">
                <a:solidFill>
                  <a:srgbClr val="000000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North Liberty, IA 52317</a:t>
            </a:r>
            <a:br>
              <a:rPr lang="en-US" sz="1400">
                <a:solidFill>
                  <a:srgbClr val="000000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</a:br>
            <a:r>
              <a:rPr lang="en-US" sz="1400">
                <a:solidFill>
                  <a:srgbClr val="000000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319.626.9090</a:t>
            </a:r>
          </a:p>
          <a:p>
            <a:pPr fontAlgn="base"/>
            <a:r>
              <a:rPr lang="en-US" sz="1400" u="sng">
                <a:solidFill>
                  <a:srgbClr val="0563C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bkarnik@mecresults.com</a:t>
            </a:r>
            <a:endParaRPr lang="en-US" sz="1400" u="sng">
              <a:solidFill>
                <a:srgbClr val="0563C1"/>
              </a:solidFill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FCCA637-A997-4468-A28E-BFEB6D370C73}"/>
              </a:ext>
            </a:extLst>
          </p:cNvPr>
          <p:cNvPicPr/>
          <p:nvPr/>
        </p:nvPicPr>
        <p:blipFill>
          <a:blip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686" y="5744817"/>
            <a:ext cx="761532" cy="3253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1319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F2DC5D24-1F49-4EF6-8EEB-F6710E574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58" y="6184470"/>
            <a:ext cx="801660" cy="52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B43AE7A9-0471-4C98-B29A-1871C0C2F721}"/>
              </a:ext>
            </a:extLst>
          </p:cNvPr>
          <p:cNvSpPr txBox="1">
            <a:spLocks/>
          </p:cNvSpPr>
          <p:nvPr/>
        </p:nvSpPr>
        <p:spPr>
          <a:xfrm>
            <a:off x="485554" y="362256"/>
            <a:ext cx="8797594" cy="12689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14400" dirty="0"/>
              <a:t>City of Oskaloosa, Mahaska County, Mahaska Chamber </a:t>
            </a:r>
            <a:r>
              <a:rPr lang="en-US" sz="14400" dirty="0">
                <a:latin typeface="Futura" panose="02000503030000020003" pitchFamily="2" charset="0"/>
              </a:rPr>
              <a:t>&amp;</a:t>
            </a:r>
            <a:r>
              <a:rPr lang="en-US" sz="14400" dirty="0"/>
              <a:t> Development Group</a:t>
            </a:r>
          </a:p>
          <a:p>
            <a:pPr algn="l">
              <a:lnSpc>
                <a:spcPct val="120000"/>
              </a:lnSpc>
            </a:pPr>
            <a:r>
              <a:rPr lang="en-US" sz="8000" dirty="0"/>
              <a:t>Joint Applicants/Private Partner</a:t>
            </a:r>
            <a:br>
              <a:rPr lang="en-US" dirty="0"/>
            </a:br>
            <a:endParaRPr lang="en-US" sz="2400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2124546-DE88-45F1-A0CD-5C9AA3882A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393" y="2468155"/>
            <a:ext cx="9845275" cy="266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206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75905-B98E-4F1D-803F-E6D668DAE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041" y="410477"/>
            <a:ext cx="3253643" cy="1320800"/>
          </a:xfrm>
        </p:spPr>
        <p:txBody>
          <a:bodyPr/>
          <a:lstStyle/>
          <a:p>
            <a:r>
              <a:rPr lang="en-US" b="1">
                <a:latin typeface="Source Sans Pro" panose="020B0503030403020204" pitchFamily="34" charset="0"/>
                <a:ea typeface="Source Sans Pro" panose="020B0503030403020204" pitchFamily="34" charset="0"/>
              </a:rPr>
              <a:t>MODES Need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9E5110-09CA-4F09-9691-9419F75B2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8685" y="485150"/>
            <a:ext cx="4828130" cy="575960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C745A8C-6C2E-472B-9D20-938673887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106" y="1405242"/>
            <a:ext cx="4990818" cy="4154801"/>
          </a:xfrm>
        </p:spPr>
        <p:txBody>
          <a:bodyPr>
            <a:normAutofit/>
          </a:bodyPr>
          <a:lstStyle/>
          <a:p>
            <a:pPr fontAlgn="base">
              <a:buFont typeface="Wingdings" panose="05000000000000000000" pitchFamily="2" charset="2"/>
              <a:buChar char="v"/>
            </a:pPr>
            <a:r>
              <a:rPr lang="en-US" sz="200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USDOT ROUTES initiative</a:t>
            </a:r>
          </a:p>
          <a:p>
            <a:pPr fontAlgn="base">
              <a:buFont typeface="Wingdings" panose="05000000000000000000" pitchFamily="2" charset="2"/>
              <a:buChar char="v"/>
            </a:pPr>
            <a:r>
              <a:rPr lang="en-US" sz="200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Large volume of heavy vehicles</a:t>
            </a:r>
          </a:p>
          <a:p>
            <a:pPr fontAlgn="base">
              <a:buFont typeface="Wingdings" panose="05000000000000000000" pitchFamily="2" charset="2"/>
              <a:buChar char="v"/>
            </a:pPr>
            <a:r>
              <a:rPr lang="en-US" sz="200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Improve regional access to better accommodate freight needs; </a:t>
            </a:r>
          </a:p>
          <a:p>
            <a:pPr fontAlgn="base">
              <a:buFont typeface="Wingdings" panose="05000000000000000000" pitchFamily="2" charset="2"/>
              <a:buChar char="v"/>
            </a:pPr>
            <a:r>
              <a:rPr lang="en-US" sz="200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Spur additional economic development in the region; </a:t>
            </a:r>
          </a:p>
          <a:p>
            <a:pPr fontAlgn="base">
              <a:buFont typeface="Wingdings" panose="05000000000000000000" pitchFamily="2" charset="2"/>
              <a:buChar char="v"/>
            </a:pPr>
            <a:r>
              <a:rPr lang="en-US" sz="200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Improve quality of life for Oskaloosa residents by removing heavy freight loads away from residential areas; and, </a:t>
            </a:r>
          </a:p>
          <a:p>
            <a:pPr fontAlgn="base">
              <a:buFont typeface="Wingdings" panose="05000000000000000000" pitchFamily="2" charset="2"/>
              <a:buChar char="v"/>
            </a:pPr>
            <a:r>
              <a:rPr lang="en-US" sz="200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Expand the agricultural production of east central Iowa.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F501C34-21C8-4F31-A589-4CDF92542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37" y="6143939"/>
            <a:ext cx="801660" cy="52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704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E0598-1B08-4E37-88AF-663771C3A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042" y="278785"/>
            <a:ext cx="8596668" cy="1320800"/>
          </a:xfrm>
        </p:spPr>
        <p:txBody>
          <a:bodyPr/>
          <a:lstStyle/>
          <a:p>
            <a:r>
              <a:rPr lang="en-US" b="1">
                <a:latin typeface="Source Sans Pro" panose="020B0503030403020204" pitchFamily="34" charset="0"/>
                <a:ea typeface="Source Sans Pro" panose="020B0503030403020204" pitchFamily="34" charset="0"/>
              </a:rPr>
              <a:t>What is MODES?​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F2A2A-B137-49B0-A529-9BFBA032E1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753" y="1054289"/>
            <a:ext cx="4887661" cy="5175567"/>
          </a:xfrm>
        </p:spPr>
        <p:txBody>
          <a:bodyPr>
            <a:normAutofit/>
          </a:bodyPr>
          <a:lstStyle/>
          <a:p>
            <a:pPr fontAlgn="base">
              <a:buFont typeface="Wingdings" panose="05000000000000000000" pitchFamily="2" charset="2"/>
              <a:buChar char="v"/>
            </a:pPr>
            <a:r>
              <a:rPr lang="en-US" sz="2400" b="1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M</a:t>
            </a:r>
            <a:r>
              <a:rPr lang="en-US" sz="240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ahaska </a:t>
            </a:r>
            <a:r>
              <a:rPr lang="en-US" sz="2400" b="1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O</a:t>
            </a:r>
            <a:r>
              <a:rPr lang="en-US" sz="240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skaloosa </a:t>
            </a:r>
            <a:r>
              <a:rPr lang="en-US" sz="2400" b="1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D</a:t>
            </a:r>
            <a:r>
              <a:rPr lang="en-US" sz="240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elivering </a:t>
            </a:r>
            <a:r>
              <a:rPr lang="en-US" sz="2400" b="1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E</a:t>
            </a:r>
            <a:r>
              <a:rPr lang="en-US" sz="240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conomic </a:t>
            </a:r>
            <a:r>
              <a:rPr lang="en-US" sz="2400" b="1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S</a:t>
            </a:r>
            <a:r>
              <a:rPr lang="en-US" sz="240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uccess (</a:t>
            </a:r>
            <a:r>
              <a:rPr lang="en-US" sz="2400" b="1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MODES</a:t>
            </a:r>
            <a:r>
              <a:rPr lang="en-US" sz="240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)</a:t>
            </a:r>
          </a:p>
          <a:p>
            <a:pPr fontAlgn="base">
              <a:buFont typeface="Wingdings" panose="05000000000000000000" pitchFamily="2" charset="2"/>
              <a:buChar char="v"/>
            </a:pPr>
            <a:r>
              <a:rPr lang="en-US" sz="240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Rural Planning Grant</a:t>
            </a:r>
          </a:p>
          <a:p>
            <a:pPr fontAlgn="base">
              <a:buFont typeface="Wingdings" panose="05000000000000000000" pitchFamily="2" charset="2"/>
              <a:buChar char="v"/>
            </a:pPr>
            <a:r>
              <a:rPr lang="en-US" sz="240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Eastern Connectors</a:t>
            </a:r>
          </a:p>
          <a:p>
            <a:pPr lvl="1" fontAlgn="base">
              <a:buFont typeface="Wingdings" panose="05000000000000000000" pitchFamily="2" charset="2"/>
              <a:buChar char="v"/>
            </a:pPr>
            <a:r>
              <a:rPr lang="en-US" sz="240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MODES Southeast </a:t>
            </a:r>
          </a:p>
          <a:p>
            <a:pPr lvl="1" fontAlgn="base">
              <a:buFont typeface="Wingdings" panose="05000000000000000000" pitchFamily="2" charset="2"/>
              <a:buChar char="v"/>
            </a:pPr>
            <a:r>
              <a:rPr lang="en-US" sz="240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MODES Northeast</a:t>
            </a:r>
          </a:p>
          <a:p>
            <a:pPr fontAlgn="base">
              <a:buFont typeface="Wingdings" panose="05000000000000000000" pitchFamily="2" charset="2"/>
              <a:buChar char="v"/>
            </a:pPr>
            <a:r>
              <a:rPr lang="en-US" sz="260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Project Budget : $950,000</a:t>
            </a:r>
          </a:p>
          <a:p>
            <a:pPr lvl="1" fontAlgn="base">
              <a:buFont typeface="Wingdings" panose="05000000000000000000" pitchFamily="2" charset="2"/>
              <a:buChar char="v"/>
            </a:pPr>
            <a:r>
              <a:rPr lang="en-US" sz="240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Applicant Match: $100,000</a:t>
            </a:r>
          </a:p>
          <a:p>
            <a:pPr lvl="1" fontAlgn="base">
              <a:buFont typeface="Wingdings" panose="05000000000000000000" pitchFamily="2" charset="2"/>
              <a:buChar char="v"/>
            </a:pPr>
            <a:r>
              <a:rPr lang="en-US" sz="240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BUILD Request: $850,000</a:t>
            </a:r>
          </a:p>
          <a:p>
            <a:pPr fontAlgn="base">
              <a:buFont typeface="Wingdings" panose="05000000000000000000" pitchFamily="2" charset="2"/>
              <a:buChar char="v"/>
            </a:pPr>
            <a:endParaRPr lang="en-US" sz="2600" dirty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endParaRPr lang="en-US" dirty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endParaRPr lang="en-US" dirty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101CC8B-F48D-4A4D-9FF1-6D94B3068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234" y="1098396"/>
            <a:ext cx="451493" cy="407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B87628CD-39EB-4961-891C-5ECC30936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8880" y="1158410"/>
            <a:ext cx="568960" cy="294299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A1B87FB7-17CD-43C7-9964-6E9615C9DC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" t="10000" r="5407" b="14683"/>
          <a:stretch/>
        </p:blipFill>
        <p:spPr bwMode="auto">
          <a:xfrm>
            <a:off x="5973983" y="642842"/>
            <a:ext cx="5099775" cy="557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F2DC5D24-1F49-4EF6-8EEB-F6710E574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58" y="6184470"/>
            <a:ext cx="801660" cy="52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2624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35FA6-05B6-49AF-A864-C314E3CEC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Source Sans Pro" panose="020B0503030403020204" pitchFamily="34" charset="0"/>
                <a:ea typeface="Source Sans Pro" panose="020B0503030403020204" pitchFamily="34" charset="0"/>
              </a:rPr>
              <a:t>Partners/Supporters</a:t>
            </a:r>
            <a:br>
              <a:rPr lang="en-US" b="1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endParaRPr lang="en-US" b="1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BB660372-74E1-43BB-9CB7-55AEB3894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58" y="6184470"/>
            <a:ext cx="801660" cy="52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81532F-85D9-42C4-BB71-D61427B057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7407" y="1207498"/>
            <a:ext cx="7315200" cy="504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258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9D5A3-0BE7-411E-9043-443E0483E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559" y="222974"/>
            <a:ext cx="3498102" cy="666578"/>
          </a:xfrm>
        </p:spPr>
        <p:txBody>
          <a:bodyPr/>
          <a:lstStyle/>
          <a:p>
            <a:r>
              <a:rPr lang="en-US" b="1">
                <a:latin typeface="Source Sans Pro" panose="020B0503030403020204" pitchFamily="34" charset="0"/>
                <a:ea typeface="Source Sans Pro" panose="020B0503030403020204" pitchFamily="34" charset="0"/>
              </a:rPr>
              <a:t>Project History</a:t>
            </a:r>
          </a:p>
        </p:txBody>
      </p:sp>
      <p:pic>
        <p:nvPicPr>
          <p:cNvPr id="36" name="Picture 36">
            <a:extLst>
              <a:ext uri="{FF2B5EF4-FFF2-40B4-BE49-F238E27FC236}">
                <a16:creationId xmlns:a16="http://schemas.microsoft.com/office/drawing/2014/main" id="{3EF9F8D9-353F-49A9-915A-D8AD8092F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59" y="222974"/>
            <a:ext cx="10320965" cy="6586613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25F5A720-EED6-4741-A2B5-63AEC155E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58" y="6184470"/>
            <a:ext cx="801660" cy="52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168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78ED5-4113-4E31-9637-184AF2F8E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Source Sans Pro" panose="020B0503030403020204" pitchFamily="34" charset="0"/>
                <a:ea typeface="Source Sans Pro" panose="020B0503030403020204" pitchFamily="34" charset="0"/>
              </a:rPr>
              <a:t>Merit Criteria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EB8503AF-CC3C-4F44-AEE4-27209315F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58" y="6184470"/>
            <a:ext cx="801660" cy="52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8C4B4B48-A777-4FD9-850C-27E92D8329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1318108"/>
            <a:ext cx="4412633" cy="4723254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Improved Safety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477 crashes between 2015-2019, 98% higher than State Average</a:t>
            </a:r>
          </a:p>
          <a:p>
            <a:r>
              <a:rPr lang="en-US" b="1" dirty="0"/>
              <a:t>State of Good Repair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Existing highways constructed between 1927 and 1973 are nearing end of useful life</a:t>
            </a:r>
          </a:p>
          <a:p>
            <a:r>
              <a:rPr lang="en-US" b="1" dirty="0"/>
              <a:t>Environmental Sustainability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80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Reduction in greenhouse gases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sz="180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Cleaner air for residents due to heavy traffic being bypassed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sz="180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Overall less emissions due to efficient movement of heavy traffic without needing to slow down and stop at multiple signals in the downtown areas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80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Additional benefits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sz="180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Planning study will consider benefits of using sustainable and energy efficient systems in alternative analyses.</a:t>
            </a:r>
            <a:endParaRPr lang="en-US" dirty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</p:txBody>
      </p:sp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6A05FCA2-A474-4097-968A-BC13460D6F11}"/>
              </a:ext>
            </a:extLst>
          </p:cNvPr>
          <p:cNvSpPr txBox="1">
            <a:spLocks/>
          </p:cNvSpPr>
          <p:nvPr/>
        </p:nvSpPr>
        <p:spPr>
          <a:xfrm>
            <a:off x="4531373" y="1331398"/>
            <a:ext cx="4184034" cy="472325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54ACA8C1-E365-4178-A616-185EE21D4992}"/>
              </a:ext>
            </a:extLst>
          </p:cNvPr>
          <p:cNvSpPr txBox="1">
            <a:spLocks/>
          </p:cNvSpPr>
          <p:nvPr/>
        </p:nvSpPr>
        <p:spPr>
          <a:xfrm>
            <a:off x="5403390" y="1193868"/>
            <a:ext cx="4184035" cy="3880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Economic Competitiveness</a:t>
            </a:r>
            <a:endParaRPr lang="en-US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E55E1A-6498-4FC3-B173-AE274D3AB04F}"/>
              </a:ext>
            </a:extLst>
          </p:cNvPr>
          <p:cNvSpPr txBox="1"/>
          <p:nvPr/>
        </p:nvSpPr>
        <p:spPr>
          <a:xfrm>
            <a:off x="5367201" y="1682080"/>
            <a:ext cx="3504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n-US" sz="140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Exporting to more than 80 countries</a:t>
            </a:r>
          </a:p>
          <a:p>
            <a:pPr algn="ctr"/>
            <a:r>
              <a:rPr lang="en-US" sz="1400" b="1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Local Goods    Global Reach</a:t>
            </a:r>
          </a:p>
        </p:txBody>
      </p:sp>
      <p:pic>
        <p:nvPicPr>
          <p:cNvPr id="3" name="E214D6DB">
            <a:hlinkClick r:id="" action="ppaction://media"/>
            <a:extLst>
              <a:ext uri="{FF2B5EF4-FFF2-40B4-BE49-F238E27FC236}">
                <a16:creationId xmlns:a16="http://schemas.microsoft.com/office/drawing/2014/main" id="{492166F1-C9C6-433D-9F8A-68FE01B34E7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950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16135" y="2491392"/>
            <a:ext cx="4272473" cy="240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1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78ED5-4113-4E31-9637-184AF2F8E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12913"/>
          </a:xfrm>
        </p:spPr>
        <p:txBody>
          <a:bodyPr>
            <a:normAutofit fontScale="90000"/>
          </a:bodyPr>
          <a:lstStyle/>
          <a:p>
            <a:r>
              <a:rPr lang="en-US" b="1">
                <a:latin typeface="Source Sans Pro" panose="020B0503030403020204" pitchFamily="34" charset="0"/>
                <a:ea typeface="Source Sans Pro" panose="020B0503030403020204" pitchFamily="34" charset="0"/>
              </a:rPr>
              <a:t>Merit Criteria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EB8503AF-CC3C-4F44-AEE4-27209315F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58" y="6184470"/>
            <a:ext cx="801660" cy="52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8C4B4B48-A777-4FD9-850C-27E92D8329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6896" y="1318107"/>
            <a:ext cx="4447761" cy="4362105"/>
          </a:xfrm>
        </p:spPr>
        <p:txBody>
          <a:bodyPr>
            <a:normAutofit lnSpcReduction="10000"/>
          </a:bodyPr>
          <a:lstStyle/>
          <a:p>
            <a:r>
              <a:rPr lang="en-US" b="1"/>
              <a:t>Quality of Life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80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Downtown Revitalization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sz="180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Dining and Socializing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sz="180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Arts and Entertainment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80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Improved Connectivity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sz="180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Pedestrian Spaces and Trails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sz="180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Shared Streets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sz="180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Connection to University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80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Quality of Life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sz="180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Housing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sz="180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Beautification and Wayfinding</a:t>
            </a:r>
          </a:p>
        </p:txBody>
      </p:sp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6A05FCA2-A474-4097-968A-BC13460D6F11}"/>
              </a:ext>
            </a:extLst>
          </p:cNvPr>
          <p:cNvSpPr txBox="1">
            <a:spLocks/>
          </p:cNvSpPr>
          <p:nvPr/>
        </p:nvSpPr>
        <p:spPr>
          <a:xfrm>
            <a:off x="4531372" y="1331398"/>
            <a:ext cx="5343153" cy="491700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Innovation and Partnership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160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Innovative Technologies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Integrate V2X technology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Consider future ready infrastructure such as autonomous freight transportation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Innovative Project Delivery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sz="160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Continuous public involvement through online and virtual meetings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sz="160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Use of virtual story telling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Partnership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sz="160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Oskaloosa, Mahaska County and Mahaska Chamber are contributing 10.5% of the project cost. Iowa DOT and Area 15 RPC are committing in-kind support</a:t>
            </a:r>
          </a:p>
        </p:txBody>
      </p:sp>
    </p:spTree>
    <p:extLst>
      <p:ext uri="{BB962C8B-B14F-4D97-AF65-F5344CB8AC3E}">
        <p14:creationId xmlns:p14="http://schemas.microsoft.com/office/powerpoint/2010/main" val="1227681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655AE6B0-AC9E-4167-806F-E9DB135FC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C0839ED-F7BA-4D80-BD63-457CF8862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</p:spPr>
        <p:txBody>
          <a:bodyPr anchor="ctr">
            <a:normAutofit/>
          </a:bodyPr>
          <a:lstStyle/>
          <a:p>
            <a:r>
              <a:rPr lang="en-US" sz="3400" b="1"/>
              <a:t>MODES</a:t>
            </a:r>
            <a:br>
              <a:rPr lang="en-US" sz="3400"/>
            </a:br>
            <a:r>
              <a:rPr lang="en-US" sz="3400" b="1"/>
              <a:t>Recap/Highlights</a:t>
            </a:r>
            <a:endParaRPr lang="en-US" sz="340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523416A-383B-4FDC-B4C9-D8EDDFE9C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267" y="-8467"/>
            <a:ext cx="4766733" cy="6866467"/>
            <a:chOff x="7425267" y="-8467"/>
            <a:chExt cx="4766733" cy="686646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B0D29D5-3F7C-4197-821B-6D60A66CC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47FB49A-3541-428A-AADE-682A3C505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D96F53DC-08F1-42C6-B558-B83D54B27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AFE48CAF-A51C-463F-A570-ED99439A5C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01F0C48B-50FF-4351-8207-16D0960483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300384B6-5ED6-4F91-A548-B706D8375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37AFFAE-C182-463C-9459-8AB3C69D9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510ACF17-C3F0-42BF-BDEB-D079277121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E804EFD0-B84E-476F-9FC6-6C4A42EA0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87BD1F4E-A66D-4C06-86DA-8D56CA7A3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77719" y="0"/>
            <a:ext cx="621428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EB8503AF-CC3C-4F44-AEE4-27209315F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58" y="6184470"/>
            <a:ext cx="801660" cy="52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2" name="Content Placeholder 8">
            <a:extLst>
              <a:ext uri="{FF2B5EF4-FFF2-40B4-BE49-F238E27FC236}">
                <a16:creationId xmlns:a16="http://schemas.microsoft.com/office/drawing/2014/main" id="{6D1F40D4-96E4-4C29-AA9F-D556BD5BEE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8568199"/>
              </p:ext>
            </p:extLst>
          </p:nvPr>
        </p:nvGraphicFramePr>
        <p:xfrm>
          <a:off x="4916553" y="904461"/>
          <a:ext cx="6821560" cy="5019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6598940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Custom 4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003168"/>
      </a:accent1>
      <a:accent2>
        <a:srgbClr val="003168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003168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6bed090-fd74-44f9-b5fc-bae58b4bb74a">
      <UserInfo>
        <DisplayName>Jenna Nelson</DisplayName>
        <AccountId>72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661FD95447E5B4AABC1357E80C9E2DC" ma:contentTypeVersion="11" ma:contentTypeDescription="Create a new document." ma:contentTypeScope="" ma:versionID="98679fdaa88454abfec58af90cfc34c5">
  <xsd:schema xmlns:xsd="http://www.w3.org/2001/XMLSchema" xmlns:xs="http://www.w3.org/2001/XMLSchema" xmlns:p="http://schemas.microsoft.com/office/2006/metadata/properties" xmlns:ns2="c6bed090-fd74-44f9-b5fc-bae58b4bb74a" xmlns:ns3="fab77cd2-8c12-4fe8-9691-cf5f83665734" targetNamespace="http://schemas.microsoft.com/office/2006/metadata/properties" ma:root="true" ma:fieldsID="af81d5220f7c100a158af59ffb65ccd4" ns2:_="" ns3:_="">
    <xsd:import namespace="c6bed090-fd74-44f9-b5fc-bae58b4bb74a"/>
    <xsd:import namespace="fab77cd2-8c12-4fe8-9691-cf5f8366573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bed090-fd74-44f9-b5fc-bae58b4bb74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b77cd2-8c12-4fe8-9691-cf5f8366573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4922EDD-AF44-4B53-8AB8-1EAB54D2065A}">
  <ds:schemaRefs>
    <ds:schemaRef ds:uri="http://schemas.microsoft.com/office/2006/metadata/properties"/>
    <ds:schemaRef ds:uri="fab77cd2-8c12-4fe8-9691-cf5f83665734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c6bed090-fd74-44f9-b5fc-bae58b4bb74a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2B34598-69B6-4A5E-91DA-E4365CCF07B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21187E5-29B1-40F8-8AF7-17201FB5A2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6bed090-fd74-44f9-b5fc-bae58b4bb74a"/>
    <ds:schemaRef ds:uri="fab77cd2-8c12-4fe8-9691-cf5f836657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533</Words>
  <Application>Microsoft Office PowerPoint</Application>
  <PresentationFormat>Widescreen</PresentationFormat>
  <Paragraphs>115</Paragraphs>
  <Slides>11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Arial</vt:lpstr>
      <vt:lpstr>Calibri</vt:lpstr>
      <vt:lpstr>Futura</vt:lpstr>
      <vt:lpstr>Montserrat</vt:lpstr>
      <vt:lpstr>Open Sans Condensed</vt:lpstr>
      <vt:lpstr>Roboto</vt:lpstr>
      <vt:lpstr>Source Sans Pro</vt:lpstr>
      <vt:lpstr>Source Sans Pro Light</vt:lpstr>
      <vt:lpstr>Trebuchet MS</vt:lpstr>
      <vt:lpstr>Wingdings</vt:lpstr>
      <vt:lpstr>Wingdings 3</vt:lpstr>
      <vt:lpstr>Facet</vt:lpstr>
      <vt:lpstr>PowerPoint Presentation</vt:lpstr>
      <vt:lpstr>PowerPoint Presentation</vt:lpstr>
      <vt:lpstr>MODES Need</vt:lpstr>
      <vt:lpstr>What is MODES?​</vt:lpstr>
      <vt:lpstr>Partners/Supporters </vt:lpstr>
      <vt:lpstr>Project History</vt:lpstr>
      <vt:lpstr>Merit Criteria</vt:lpstr>
      <vt:lpstr>Merit Criteria</vt:lpstr>
      <vt:lpstr>MODES Recap/Highlights</vt:lpstr>
      <vt:lpstr>Local Update​</vt:lpstr>
      <vt:lpstr>Questions/Contact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Bhooshan Karnik</dc:creator>
  <cp:lastModifiedBy>Majors, Shawn</cp:lastModifiedBy>
  <cp:revision>6</cp:revision>
  <dcterms:created xsi:type="dcterms:W3CDTF">2020-06-01T20:51:28Z</dcterms:created>
  <dcterms:modified xsi:type="dcterms:W3CDTF">2020-08-03T14:00:58Z</dcterms:modified>
</cp:coreProperties>
</file>