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332" r:id="rId3"/>
    <p:sldId id="333" r:id="rId4"/>
    <p:sldId id="334" r:id="rId5"/>
    <p:sldId id="341" r:id="rId6"/>
    <p:sldId id="342" r:id="rId7"/>
    <p:sldId id="343" r:id="rId8"/>
    <p:sldId id="346" r:id="rId9"/>
    <p:sldId id="336" r:id="rId10"/>
    <p:sldId id="287" r:id="rId11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86D"/>
    <a:srgbClr val="00717F"/>
    <a:srgbClr val="B55813"/>
    <a:srgbClr val="B1B3B3"/>
    <a:srgbClr val="53565A"/>
    <a:srgbClr val="871721"/>
    <a:srgbClr val="FF9966"/>
    <a:srgbClr val="FF0066"/>
    <a:srgbClr val="34495E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550" autoAdjust="0"/>
  </p:normalViewPr>
  <p:slideViewPr>
    <p:cSldViewPr>
      <p:cViewPr varScale="1">
        <p:scale>
          <a:sx n="113" d="100"/>
          <a:sy n="113" d="100"/>
        </p:scale>
        <p:origin x="149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21356783919597999"/>
          <c:y val="0.21428571428571427"/>
          <c:w val="0.40577889447236182"/>
          <c:h val="0.72098214285714257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7636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76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3C2-4B7C-80CD-54F2D399753D}"/>
              </c:ext>
            </c:extLst>
          </c:dPt>
          <c:dPt>
            <c:idx val="1"/>
            <c:bubble3D val="0"/>
            <c:spPr>
              <a:solidFill>
                <a:srgbClr val="34495E"/>
              </a:solidFill>
              <a:ln w="76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3C2-4B7C-80CD-54F2D399753D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76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13C2-4B7C-80CD-54F2D399753D}"/>
              </c:ext>
            </c:extLst>
          </c:dPt>
          <c:dPt>
            <c:idx val="3"/>
            <c:bubble3D val="0"/>
            <c:spPr>
              <a:solidFill>
                <a:srgbClr val="871721"/>
              </a:solidFill>
              <a:ln w="76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13C2-4B7C-80CD-54F2D399753D}"/>
              </c:ext>
            </c:extLst>
          </c:dPt>
          <c:dLbls>
            <c:dLbl>
              <c:idx val="0"/>
              <c:layout>
                <c:manualLayout>
                  <c:x val="-0.19665081600315773"/>
                  <c:y val="-1.2141218457397346E-2"/>
                </c:manualLayout>
              </c:layout>
              <c:tx>
                <c:rich>
                  <a:bodyPr/>
                  <a:lstStyle/>
                  <a:p>
                    <a:r>
                      <a:rPr lang="en-US" sz="1300" baseline="0" dirty="0">
                        <a:solidFill>
                          <a:schemeClr val="bg1"/>
                        </a:solidFill>
                      </a:rPr>
                      <a:t>2,300 Crossbuck 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C2-4B7C-80CD-54F2D399753D}"/>
                </c:ext>
              </c:extLst>
            </c:dLbl>
            <c:dLbl>
              <c:idx val="1"/>
              <c:layout>
                <c:manualLayout>
                  <c:x val="8.8836763895667498E-2"/>
                  <c:y val="-0.16660739206699268"/>
                </c:manualLayout>
              </c:layout>
              <c:tx>
                <c:rich>
                  <a:bodyPr/>
                  <a:lstStyle/>
                  <a:p>
                    <a:r>
                      <a:rPr lang="en-US" sz="1100" baseline="0" dirty="0">
                        <a:solidFill>
                          <a:schemeClr val="bg1"/>
                        </a:solidFill>
                      </a:rPr>
                      <a:t>784
Flashing
Lights</a:t>
                    </a:r>
                    <a:endParaRPr lang="en-US" sz="11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C2-4B7C-80CD-54F2D399753D}"/>
                </c:ext>
              </c:extLst>
            </c:dLbl>
            <c:dLbl>
              <c:idx val="2"/>
              <c:layout>
                <c:manualLayout>
                  <c:x val="0.20327722918825197"/>
                  <c:y val="1.3749556195366132E-3"/>
                </c:manualLayout>
              </c:layout>
              <c:tx>
                <c:rich>
                  <a:bodyPr/>
                  <a:lstStyle/>
                  <a:p>
                    <a:r>
                      <a:rPr lang="en-US" sz="1100" baseline="0" dirty="0">
                        <a:solidFill>
                          <a:schemeClr val="bg1"/>
                        </a:solidFill>
                      </a:rPr>
                      <a:t>1,127 Gates</a:t>
                    </a:r>
                    <a:endParaRPr lang="en-US" sz="11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C2-4B7C-80CD-54F2D399753D}"/>
                </c:ext>
              </c:extLst>
            </c:dLbl>
            <c:dLbl>
              <c:idx val="3"/>
              <c:layout>
                <c:manualLayout>
                  <c:x val="0.10653761007367768"/>
                  <c:y val="0.12504104684878772"/>
                </c:manualLayout>
              </c:layout>
              <c:tx>
                <c:rich>
                  <a:bodyPr/>
                  <a:lstStyle/>
                  <a:p>
                    <a:r>
                      <a:rPr lang="en-US" sz="1100" baseline="0" dirty="0">
                        <a:solidFill>
                          <a:schemeClr val="bg1"/>
                        </a:solidFill>
                      </a:rPr>
                      <a:t>740
Separations</a:t>
                    </a:r>
                    <a:endParaRPr lang="en-US" sz="11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3C2-4B7C-80CD-54F2D399753D}"/>
                </c:ext>
              </c:extLst>
            </c:dLbl>
            <c:spPr>
              <a:noFill/>
              <a:ln w="15271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Crossbucks</c:v>
                </c:pt>
                <c:pt idx="1">
                  <c:v>Flashing Lights</c:v>
                </c:pt>
                <c:pt idx="2">
                  <c:v>Gates</c:v>
                </c:pt>
                <c:pt idx="3">
                  <c:v>Separations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2543</c:v>
                </c:pt>
                <c:pt idx="1">
                  <c:v>787</c:v>
                </c:pt>
                <c:pt idx="2">
                  <c:v>1065</c:v>
                </c:pt>
                <c:pt idx="3">
                  <c:v>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3C2-4B7C-80CD-54F2D399753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7636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76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13C2-4B7C-80CD-54F2D399753D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B-13C2-4B7C-80CD-54F2D399753D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76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13C2-4B7C-80CD-54F2D399753D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76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13C2-4B7C-80CD-54F2D399753D}"/>
              </c:ext>
            </c:extLst>
          </c:dPt>
          <c:dLbls>
            <c:spPr>
              <a:noFill/>
              <a:ln w="15271">
                <a:noFill/>
              </a:ln>
            </c:spPr>
            <c:txPr>
              <a:bodyPr/>
              <a:lstStyle/>
              <a:p>
                <a:pPr>
                  <a:defRPr sz="1172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Crossbucks</c:v>
                </c:pt>
                <c:pt idx="1">
                  <c:v>Flashing Lights</c:v>
                </c:pt>
                <c:pt idx="2">
                  <c:v>Gates</c:v>
                </c:pt>
                <c:pt idx="3">
                  <c:v>Separations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10-13C2-4B7C-80CD-54F2D39975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17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24999999999999"/>
          <c:y val="0.21076233183856502"/>
          <c:w val="0.40625"/>
          <c:h val="0.72869955156950672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0411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04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4B5C-4BDD-8C24-7C2F11CC37B6}"/>
              </c:ext>
            </c:extLst>
          </c:dPt>
          <c:dPt>
            <c:idx val="1"/>
            <c:bubble3D val="0"/>
            <c:spPr>
              <a:solidFill>
                <a:srgbClr val="34495E"/>
              </a:solidFill>
              <a:ln w="104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B5C-4BDD-8C24-7C2F11CC37B6}"/>
              </c:ext>
            </c:extLst>
          </c:dPt>
          <c:dPt>
            <c:idx val="2"/>
            <c:bubble3D val="0"/>
            <c:spPr>
              <a:solidFill>
                <a:srgbClr val="871721"/>
              </a:solidFill>
              <a:ln w="104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4B5C-4BDD-8C24-7C2F11CC37B6}"/>
              </c:ext>
            </c:extLst>
          </c:dPt>
          <c:dLbls>
            <c:dLbl>
              <c:idx val="0"/>
              <c:layout>
                <c:manualLayout>
                  <c:x val="-0.20394876573165857"/>
                  <c:y val="8.3685521428549889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City 45% 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5C-4BDD-8C24-7C2F11CC37B6}"/>
                </c:ext>
              </c:extLst>
            </c:dLbl>
            <c:dLbl>
              <c:idx val="1"/>
              <c:layout>
                <c:manualLayout>
                  <c:x val="0.1889712759119396"/>
                  <c:y val="-0.13435380877259798"/>
                </c:manualLayout>
              </c:layout>
              <c:tx>
                <c:rich>
                  <a:bodyPr/>
                  <a:lstStyle/>
                  <a:p>
                    <a:pPr>
                      <a:defRPr sz="1537" b="0" i="0" u="none" strike="noStrike" baseline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baseline="0">
                        <a:solidFill>
                          <a:schemeClr val="bg1"/>
                        </a:solidFill>
                      </a:rPr>
                      <a:t>County 47%</a:t>
                    </a:r>
                  </a:p>
                </c:rich>
              </c:tx>
              <c:spPr>
                <a:noFill/>
                <a:ln w="20822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5C-4BDD-8C24-7C2F11CC37B6}"/>
                </c:ext>
              </c:extLst>
            </c:dLbl>
            <c:dLbl>
              <c:idx val="2"/>
              <c:layout>
                <c:manualLayout>
                  <c:x val="1.5976025549900363E-2"/>
                  <c:y val="6.821803083105708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Primary 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05944191300595"/>
                      <c:h val="0.182827497923570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B5C-4BDD-8C24-7C2F11CC37B6}"/>
                </c:ext>
              </c:extLst>
            </c:dLbl>
            <c:spPr>
              <a:noFill/>
              <a:ln w="20822">
                <a:noFill/>
              </a:ln>
            </c:spPr>
            <c:txPr>
              <a:bodyPr/>
              <a:lstStyle/>
              <a:p>
                <a:pPr>
                  <a:defRPr sz="153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City</c:v>
                </c:pt>
                <c:pt idx="1">
                  <c:v>County</c:v>
                </c:pt>
                <c:pt idx="2">
                  <c:v>Primary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0.44</c:v>
                </c:pt>
                <c:pt idx="1">
                  <c:v>0.47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B5C-4BDD-8C24-7C2F11CC37B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0411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04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4B5C-4BDD-8C24-7C2F11CC37B6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9-4B5C-4BDD-8C24-7C2F11CC37B6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104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4B5C-4BDD-8C24-7C2F11CC37B6}"/>
              </c:ext>
            </c:extLst>
          </c:dPt>
          <c:dLbls>
            <c:spPr>
              <a:noFill/>
              <a:ln w="20822">
                <a:noFill/>
              </a:ln>
            </c:spPr>
            <c:txPr>
              <a:bodyPr/>
              <a:lstStyle/>
              <a:p>
                <a:pPr>
                  <a:defRPr sz="1537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City</c:v>
                </c:pt>
                <c:pt idx="1">
                  <c:v>County</c:v>
                </c:pt>
                <c:pt idx="2">
                  <c:v>Primary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C-4B5C-4BDD-8C24-7C2F11CC37B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0411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04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4B5C-4BDD-8C24-7C2F11CC37B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04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4B5C-4BDD-8C24-7C2F11CC37B6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1-4B5C-4BDD-8C24-7C2F11CC37B6}"/>
              </c:ext>
            </c:extLst>
          </c:dPt>
          <c:dLbls>
            <c:spPr>
              <a:noFill/>
              <a:ln w="20822">
                <a:noFill/>
              </a:ln>
            </c:spPr>
            <c:txPr>
              <a:bodyPr/>
              <a:lstStyle/>
              <a:p>
                <a:pPr>
                  <a:defRPr sz="1537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City</c:v>
                </c:pt>
                <c:pt idx="1">
                  <c:v>County</c:v>
                </c:pt>
                <c:pt idx="2">
                  <c:v>Primary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12-4B5C-4BDD-8C24-7C2F11CC37B6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eparator> </c:separator>
          <c:showLeaderLines val="1"/>
        </c:dLbls>
        <c:firstSliceAng val="0"/>
      </c:pieChart>
      <c:spPr>
        <a:noFill/>
        <a:ln w="2082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7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894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30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952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281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52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NAME OF PRESENTATION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90CFD2-C20D-4420-BF8D-D52E4B9B9695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5616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FY 2022 Highway-Railroad Crossing Safety Program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24744"/>
            <a:ext cx="78867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400" b="1">
                <a:solidFill>
                  <a:schemeClr val="tx2"/>
                </a:solidFill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44824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1200"/>
              </a:spcAft>
              <a:defRPr sz="2600" b="1">
                <a:latin typeface="PT Sans" panose="020B0503020203020204" pitchFamily="34" charset="0"/>
              </a:defRPr>
            </a:lvl1pPr>
            <a:lvl2pPr>
              <a:spcAft>
                <a:spcPts val="1200"/>
              </a:spcAft>
              <a:defRPr sz="2400">
                <a:latin typeface="PT Sans" panose="020B0503020203020204" pitchFamily="34" charset="0"/>
              </a:defRPr>
            </a:lvl2pPr>
            <a:lvl3pPr>
              <a:spcAft>
                <a:spcPts val="1200"/>
              </a:spcAft>
              <a:defRPr sz="2000">
                <a:latin typeface="PT Sans" panose="020B0503020203020204" pitchFamily="34" charset="0"/>
              </a:defRPr>
            </a:lvl3pPr>
            <a:lvl4pPr>
              <a:spcAft>
                <a:spcPts val="1200"/>
              </a:spcAft>
              <a:defRPr sz="1800">
                <a:latin typeface="PT Sans" panose="020B0503020203020204" pitchFamily="34" charset="0"/>
              </a:defRPr>
            </a:lvl4pPr>
            <a:lvl5pPr>
              <a:spcAft>
                <a:spcPts val="1200"/>
              </a:spcAft>
              <a:defRPr sz="1800"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FY 2021 Highway-Railroad Crossing Safety Program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24744"/>
            <a:ext cx="7886700" cy="676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400" b="1">
                <a:solidFill>
                  <a:schemeClr val="tx2"/>
                </a:solidFill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3951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9" r:id="rId4"/>
    <p:sldLayoutId id="2147483651" r:id="rId5"/>
    <p:sldLayoutId id="2147483654" r:id="rId6"/>
    <p:sldLayoutId id="2147483655" r:id="rId7"/>
    <p:sldLayoutId id="2147483652" r:id="rId8"/>
    <p:sldLayoutId id="2147483653" r:id="rId9"/>
    <p:sldLayoutId id="2147483656" r:id="rId10"/>
    <p:sldLayoutId id="21474836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52624" y="4869160"/>
            <a:ext cx="58326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FY 2022 Highway-Railroad Crossing Safety Program</a:t>
            </a:r>
          </a:p>
          <a:p>
            <a:r>
              <a:rPr lang="en-US" sz="2000" dirty="0">
                <a:solidFill>
                  <a:schemeClr val="bg1"/>
                </a:solidFill>
              </a:rPr>
              <a:t>September 8, 2020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1864" y="4066456"/>
            <a:ext cx="2286000" cy="370656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47864" y="4066456"/>
            <a:ext cx="2286000" cy="370656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33864" y="4066456"/>
            <a:ext cx="2286000" cy="370656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907704" y="5445224"/>
            <a:ext cx="5760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Kristopher Klop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Manager, Highway-Rail Crossing Programs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kristopher.klop@iowadot.us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B11247-CDAF-4DD5-BE81-B56FBF4D67D9}"/>
              </a:ext>
            </a:extLst>
          </p:cNvPr>
          <p:cNvSpPr txBox="1"/>
          <p:nvPr/>
        </p:nvSpPr>
        <p:spPr>
          <a:xfrm>
            <a:off x="107504" y="3573016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T Sans" panose="020B0503020203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748D6-E5EE-44F0-BED6-59197E46C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93" y="983876"/>
            <a:ext cx="2471142" cy="202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19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0393"/>
            <a:ext cx="9144000" cy="4063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FHWA Funding available for states to improve warning devices at railroad crossings.                 (23 USC Section 130)</a:t>
            </a:r>
          </a:p>
          <a:p>
            <a:pPr marL="685800" lvl="1"/>
            <a:r>
              <a:rPr lang="en-US" sz="2800" dirty="0"/>
              <a:t>Amount of appropriation funded by FHWA is determined by the number of public crossings in the state.</a:t>
            </a:r>
          </a:p>
          <a:p>
            <a:pPr marL="685800" lvl="1"/>
            <a:r>
              <a:rPr lang="en-US" sz="2800" dirty="0"/>
              <a:t>Iowa currently has 4,951 public railroad crossings.</a:t>
            </a:r>
          </a:p>
          <a:p>
            <a:pPr marL="685800" lvl="1"/>
            <a:endParaRPr lang="en-US" sz="280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809312"/>
            <a:ext cx="7886700" cy="432048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Program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31B8CB8E-8761-4E40-9C05-746D9E9F1FAF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511707876"/>
              </p:ext>
            </p:extLst>
          </p:nvPr>
        </p:nvGraphicFramePr>
        <p:xfrm>
          <a:off x="251520" y="3861048"/>
          <a:ext cx="4729300" cy="3427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0B8E1B02-6B43-47AA-8C70-03D9E0E5A4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343158"/>
              </p:ext>
            </p:extLst>
          </p:nvPr>
        </p:nvGraphicFramePr>
        <p:xfrm>
          <a:off x="4860032" y="4293096"/>
          <a:ext cx="479304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26982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1"/>
            <a:r>
              <a:rPr lang="en-US" dirty="0"/>
              <a:t>Benefit-Cost Ratio</a:t>
            </a:r>
          </a:p>
          <a:p>
            <a:pPr lvl="2"/>
            <a:r>
              <a:rPr lang="en-US" dirty="0"/>
              <a:t>Formula includes:</a:t>
            </a:r>
          </a:p>
          <a:p>
            <a:pPr lvl="3"/>
            <a:r>
              <a:rPr lang="en-US" dirty="0"/>
              <a:t>Number of accidents</a:t>
            </a:r>
          </a:p>
          <a:p>
            <a:pPr lvl="3"/>
            <a:r>
              <a:rPr lang="en-US" dirty="0"/>
              <a:t>Exposure Index, (number of trains x number of vehicles)</a:t>
            </a:r>
          </a:p>
          <a:p>
            <a:pPr lvl="3"/>
            <a:r>
              <a:rPr lang="en-US" dirty="0"/>
              <a:t>Train traffic</a:t>
            </a:r>
          </a:p>
          <a:p>
            <a:pPr lvl="3"/>
            <a:r>
              <a:rPr lang="en-US" dirty="0"/>
              <a:t>Vehicle traffic</a:t>
            </a:r>
          </a:p>
          <a:p>
            <a:pPr lvl="3"/>
            <a:r>
              <a:rPr lang="en-US" dirty="0"/>
              <a:t>Predicted Accidents, (train speed, roadway speed, number of traffic lanes, number of tracks)</a:t>
            </a:r>
          </a:p>
          <a:p>
            <a:pPr lvl="3"/>
            <a:r>
              <a:rPr lang="en-US" dirty="0"/>
              <a:t>Existing warning devices vs. possible upgrades</a:t>
            </a:r>
          </a:p>
          <a:p>
            <a:pPr lvl="3"/>
            <a:r>
              <a:rPr lang="en-US" dirty="0"/>
              <a:t>On-site safety diagnostic review</a:t>
            </a:r>
          </a:p>
          <a:p>
            <a:pPr lvl="1"/>
            <a:r>
              <a:rPr lang="en-US" dirty="0"/>
              <a:t>An application must be filed with the department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196752"/>
            <a:ext cx="7886700" cy="36004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Project Evaluation Criteria</a:t>
            </a:r>
          </a:p>
        </p:txBody>
      </p:sp>
    </p:spTree>
    <p:extLst>
      <p:ext uri="{BB962C8B-B14F-4D97-AF65-F5344CB8AC3E}">
        <p14:creationId xmlns:p14="http://schemas.microsoft.com/office/powerpoint/2010/main" val="3737147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892825"/>
            <a:ext cx="7776864" cy="4416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z="2000" dirty="0"/>
              <a:t>90% Federal Funds from FHWA</a:t>
            </a:r>
          </a:p>
          <a:p>
            <a:pPr lvl="0"/>
            <a:r>
              <a:rPr lang="en-US" sz="2000" dirty="0"/>
              <a:t>10% match by Highway Authority or Railroad</a:t>
            </a:r>
          </a:p>
          <a:p>
            <a:pPr lvl="0"/>
            <a:r>
              <a:rPr lang="en-US" sz="2000" dirty="0"/>
              <a:t>Applicant can be either Roadway Authority or Railroad, or combination of the two</a:t>
            </a:r>
          </a:p>
          <a:p>
            <a:r>
              <a:rPr lang="en-US" sz="2200" dirty="0">
                <a:latin typeface="PT Sans" panose="020B0503020203020204"/>
                <a:cs typeface="Arial" panose="020B0604020202020204" pitchFamily="34" charset="0"/>
              </a:rPr>
              <a:t>Number of projects:		17 </a:t>
            </a:r>
            <a:r>
              <a:rPr lang="en-US" sz="1600" dirty="0">
                <a:latin typeface="PT Sans" panose="020B0503020203020204"/>
                <a:cs typeface="Arial" panose="020B0604020202020204" pitchFamily="34" charset="0"/>
              </a:rPr>
              <a:t>(15 &amp; 2 closure incentives)</a:t>
            </a:r>
            <a:endParaRPr lang="en-US" sz="1600" b="1" dirty="0">
              <a:latin typeface="PT Sans" panose="020B0503020203020204"/>
              <a:cs typeface="Arial" panose="020B0604020202020204" pitchFamily="34" charset="0"/>
            </a:endParaRPr>
          </a:p>
          <a:p>
            <a:r>
              <a:rPr lang="en-US" sz="2200" dirty="0">
                <a:latin typeface="PT Sans" panose="020B0503020203020204"/>
                <a:cs typeface="Arial" panose="020B0604020202020204" pitchFamily="34" charset="0"/>
              </a:rPr>
              <a:t>Total project costs:          	$5,715,000</a:t>
            </a:r>
          </a:p>
          <a:p>
            <a:r>
              <a:rPr lang="en-US" sz="2200" dirty="0">
                <a:latin typeface="PT Sans" panose="020B0503020203020204"/>
                <a:cs typeface="Arial" panose="020B0604020202020204" pitchFamily="34" charset="0"/>
              </a:rPr>
              <a:t>Total FHWA project costs:	$5,143,500</a:t>
            </a:r>
          </a:p>
          <a:p>
            <a:r>
              <a:rPr lang="en-US" sz="2200" dirty="0">
                <a:latin typeface="PT Sans" panose="020B0503020203020204"/>
                <a:cs typeface="Arial" panose="020B0604020202020204" pitchFamily="34" charset="0"/>
              </a:rPr>
              <a:t>Annual Apportionment:		$5,195,890</a:t>
            </a:r>
          </a:p>
          <a:p>
            <a:pPr lvl="0"/>
            <a:endParaRPr lang="en-US" sz="2000" dirty="0"/>
          </a:p>
          <a:p>
            <a:pPr lvl="0"/>
            <a:endParaRPr lang="en-US" sz="200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336009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Available Funding and Application Summary</a:t>
            </a:r>
          </a:p>
        </p:txBody>
      </p:sp>
    </p:spTree>
    <p:extLst>
      <p:ext uri="{BB962C8B-B14F-4D97-AF65-F5344CB8AC3E}">
        <p14:creationId xmlns:p14="http://schemas.microsoft.com/office/powerpoint/2010/main" val="1828061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52" y="1017336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List of Applications 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273969"/>
              </p:ext>
            </p:extLst>
          </p:nvPr>
        </p:nvGraphicFramePr>
        <p:xfrm>
          <a:off x="177696" y="1706165"/>
          <a:ext cx="8788608" cy="4592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11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844200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US 18, City of Spencer</a:t>
                      </a:r>
                    </a:p>
                    <a:p>
                      <a:pPr algn="ctr"/>
                      <a:r>
                        <a:rPr lang="en-US" sz="1400" b="1" dirty="0"/>
                        <a:t>385716S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DME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Iowa DOT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7.0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$325,000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$292,500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$292,500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182093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Jones Street,</a:t>
                      </a:r>
                    </a:p>
                    <a:p>
                      <a:pPr algn="ctr"/>
                      <a:r>
                        <a:rPr lang="en-US" sz="1400" b="1" dirty="0"/>
                        <a:t>911770M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CCP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City of Dubuque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4.3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$175,000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$157,500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$157,500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720284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30</a:t>
                      </a:r>
                      <a:r>
                        <a:rPr lang="en-US" sz="1400" b="1" baseline="30000" dirty="0"/>
                        <a:t>th</a:t>
                      </a:r>
                      <a:r>
                        <a:rPr lang="en-US" sz="1400" b="1" dirty="0"/>
                        <a:t> Ave. North,</a:t>
                      </a:r>
                    </a:p>
                    <a:p>
                      <a:pPr algn="ctr"/>
                      <a:r>
                        <a:rPr lang="en-US" sz="1400" b="1" dirty="0"/>
                        <a:t>376043H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DME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City of Clinton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$360,000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$360,000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8928962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Spruce Avenue,</a:t>
                      </a:r>
                    </a:p>
                    <a:p>
                      <a:pPr algn="ctr"/>
                      <a:r>
                        <a:rPr lang="en-US" sz="1400" b="1" dirty="0"/>
                        <a:t>380021P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DME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Cerro Gordo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$325,000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$292,500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$292,500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5244785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IA 39, City of Odebolt</a:t>
                      </a:r>
                    </a:p>
                    <a:p>
                      <a:pPr algn="ctr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190945U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CCP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Iowa DOT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$280,000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$252,000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$252,000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4389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3741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52" y="1017336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List of Applications 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479920"/>
              </p:ext>
            </p:extLst>
          </p:nvPr>
        </p:nvGraphicFramePr>
        <p:xfrm>
          <a:off x="177696" y="1706165"/>
          <a:ext cx="8788608" cy="4592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11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844200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Ortho Way,</a:t>
                      </a:r>
                    </a:p>
                    <a:p>
                      <a:pPr algn="ctr"/>
                      <a:r>
                        <a:rPr lang="en-US" sz="1400" b="1" dirty="0"/>
                        <a:t>078050W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BNSF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Lee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$270,000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$270,000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182093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155th Street,</a:t>
                      </a:r>
                    </a:p>
                    <a:p>
                      <a:pPr algn="ctr"/>
                      <a:r>
                        <a:rPr lang="en-US" sz="1400" b="1" dirty="0"/>
                        <a:t>074970K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BNSF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Fremont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$410,000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$369,000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$369,000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720284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23</a:t>
                      </a:r>
                      <a:r>
                        <a:rPr lang="en-US" sz="1400" b="1" baseline="30000" dirty="0"/>
                        <a:t>rd</a:t>
                      </a:r>
                      <a:r>
                        <a:rPr lang="en-US" sz="1400" b="1" dirty="0"/>
                        <a:t> Ave. North,</a:t>
                      </a:r>
                    </a:p>
                    <a:p>
                      <a:pPr algn="ctr"/>
                      <a:r>
                        <a:rPr lang="en-US" sz="1400" b="1" dirty="0"/>
                        <a:t>376039T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DME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City of Clinton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$410,000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$369,000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$369,000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8928962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IA 110, City of Storm Lake</a:t>
                      </a:r>
                    </a:p>
                    <a:p>
                      <a:pPr algn="ctr"/>
                      <a:r>
                        <a:rPr lang="en-US" sz="1400" b="1" dirty="0"/>
                        <a:t>307518K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CCP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Iowa DOT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$270,000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$270,000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5244785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400" b="1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Street,</a:t>
                      </a:r>
                    </a:p>
                    <a:p>
                      <a:pPr algn="ctr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097445U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BNSF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Sioux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$315,000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$283,500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$283,500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4389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9905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52" y="1017336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List of Applications 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280574"/>
              </p:ext>
            </p:extLst>
          </p:nvPr>
        </p:nvGraphicFramePr>
        <p:xfrm>
          <a:off x="177696" y="1706165"/>
          <a:ext cx="8788608" cy="4592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11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844200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32</a:t>
                      </a:r>
                      <a:r>
                        <a:rPr lang="en-US" sz="1400" b="1" baseline="30000" dirty="0"/>
                        <a:t>nd</a:t>
                      </a:r>
                      <a:r>
                        <a:rPr lang="en-US" sz="1400" b="1" dirty="0"/>
                        <a:t> Ave. North,</a:t>
                      </a:r>
                    </a:p>
                    <a:p>
                      <a:pPr algn="ctr"/>
                      <a:r>
                        <a:rPr lang="en-US" sz="1400" b="1" dirty="0"/>
                        <a:t>376045W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DME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City of Clinton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$475,000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$427,500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$427,500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182093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County Road C-16,</a:t>
                      </a:r>
                    </a:p>
                    <a:p>
                      <a:pPr algn="ctr"/>
                      <a:r>
                        <a:rPr lang="en-US" sz="1400" b="1" dirty="0"/>
                        <a:t>097429K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BNSF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Plymouth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$350,000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$315,000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$315,000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720284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9</a:t>
                      </a:r>
                      <a:r>
                        <a:rPr lang="en-US" sz="1400" b="1" baseline="30000" dirty="0"/>
                        <a:t>th</a:t>
                      </a:r>
                      <a:r>
                        <a:rPr lang="en-US" sz="1400" b="1" dirty="0"/>
                        <a:t> Ave. North,</a:t>
                      </a:r>
                    </a:p>
                    <a:p>
                      <a:pPr algn="ctr"/>
                      <a:r>
                        <a:rPr lang="en-US" sz="1400" b="1" dirty="0"/>
                        <a:t>376027Y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DME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City of Clinton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$500,000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$450,000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$450,000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8928962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Washington Street,</a:t>
                      </a:r>
                    </a:p>
                    <a:p>
                      <a:pPr algn="ctr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074503X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BNSF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Fremont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$350,000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$315,000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$315,000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5244785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220</a:t>
                      </a:r>
                      <a:r>
                        <a:rPr lang="en-US" sz="1200" b="1" baseline="30000" dirty="0"/>
                        <a:t>th</a:t>
                      </a:r>
                      <a:r>
                        <a:rPr lang="en-US" sz="1200" b="1" dirty="0"/>
                        <a:t> Street,</a:t>
                      </a:r>
                    </a:p>
                    <a:p>
                      <a:pPr algn="ctr"/>
                      <a:r>
                        <a:rPr lang="en-US" sz="1200" b="1" dirty="0"/>
                        <a:t>074962T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/>
                        <a:t>BNSF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/>
                        <a:t>Fremont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0.4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$410,000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$369,000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$369,000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4389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746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52" y="1017336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List of Applications 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88015"/>
              </p:ext>
            </p:extLst>
          </p:nvPr>
        </p:nvGraphicFramePr>
        <p:xfrm>
          <a:off x="177696" y="1706165"/>
          <a:ext cx="8788608" cy="3525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11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844200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Main Street,</a:t>
                      </a:r>
                    </a:p>
                    <a:p>
                      <a:pPr algn="ctr"/>
                      <a:r>
                        <a:rPr lang="en-US" sz="1400" b="1" dirty="0"/>
                        <a:t>074504E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BNSF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Fremont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$410,000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$369,000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$369,000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182093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US 69, City of Osceola</a:t>
                      </a:r>
                    </a:p>
                    <a:p>
                      <a:pPr algn="ctr"/>
                      <a:r>
                        <a:rPr lang="en-US" sz="1400" b="1" dirty="0"/>
                        <a:t>074046T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400" b="1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Iowa DOT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0.0*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$55,000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$49,500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$49,500</a:t>
                      </a:r>
                    </a:p>
                    <a:p>
                      <a:pPr algn="ctr"/>
                      <a:r>
                        <a:rPr lang="en-US" sz="1400" b="1" dirty="0"/>
                        <a:t>(90%)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720284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 projected closure incentive payments at various locations</a:t>
                      </a:r>
                    </a:p>
                    <a:p>
                      <a:pPr algn="ctr"/>
                      <a:r>
                        <a:rPr lang="en-US" sz="1400" b="1" dirty="0"/>
                        <a:t>($7,500 each location)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TBD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$15,000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$15,000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892896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09B806F-4E48-46C2-B9CF-B6E16619446B}"/>
              </a:ext>
            </a:extLst>
          </p:cNvPr>
          <p:cNvSpPr txBox="1"/>
          <p:nvPr/>
        </p:nvSpPr>
        <p:spPr>
          <a:xfrm>
            <a:off x="107504" y="5560548"/>
            <a:ext cx="8858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Fencing project designed to keep pedestrians on the sidewalks and out of the railroad right-of-way and off of the </a:t>
            </a:r>
          </a:p>
          <a:p>
            <a:r>
              <a:rPr lang="en-US" sz="1200" dirty="0"/>
              <a:t>   AMTRAK station platforms. This is being incorporated into a multi-faceted project in Osceola at US 69 </a:t>
            </a:r>
          </a:p>
          <a:p>
            <a:r>
              <a:rPr lang="en-US" sz="1200" dirty="0"/>
              <a:t>   and the AMTRAK station.</a:t>
            </a:r>
          </a:p>
        </p:txBody>
      </p:sp>
    </p:spTree>
    <p:extLst>
      <p:ext uri="{BB962C8B-B14F-4D97-AF65-F5344CB8AC3E}">
        <p14:creationId xmlns:p14="http://schemas.microsoft.com/office/powerpoint/2010/main" val="2288382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56162"/>
            <a:ext cx="7886700" cy="28803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Map of Recommended Awards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6A62FD-EA72-4181-B20E-664D830BF7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" t="833" r="733"/>
          <a:stretch/>
        </p:blipFill>
        <p:spPr>
          <a:xfrm rot="5400000">
            <a:off x="1655677" y="-351418"/>
            <a:ext cx="5472608" cy="856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10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10457</TotalTime>
  <Words>766</Words>
  <Application>Microsoft Office PowerPoint</Application>
  <PresentationFormat>On-screen Show (4:3)</PresentationFormat>
  <Paragraphs>262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PT Sans</vt:lpstr>
      <vt:lpstr>Office Theme</vt:lpstr>
      <vt:lpstr>PowerPoint Presentation</vt:lpstr>
      <vt:lpstr>Program</vt:lpstr>
      <vt:lpstr>Project Evaluation Criteria</vt:lpstr>
      <vt:lpstr>Available Funding and Application Summary</vt:lpstr>
      <vt:lpstr>List of Applications Recommended</vt:lpstr>
      <vt:lpstr>List of Applications Recommended</vt:lpstr>
      <vt:lpstr>List of Applications Recommended</vt:lpstr>
      <vt:lpstr>List of Applications Recommended</vt:lpstr>
      <vt:lpstr>Map of Recommended Awards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Klop, Kristopher</cp:lastModifiedBy>
  <cp:revision>194</cp:revision>
  <cp:lastPrinted>2019-08-29T11:36:25Z</cp:lastPrinted>
  <dcterms:created xsi:type="dcterms:W3CDTF">2014-05-10T08:44:16Z</dcterms:created>
  <dcterms:modified xsi:type="dcterms:W3CDTF">2020-08-31T18:12:26Z</dcterms:modified>
</cp:coreProperties>
</file>