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332" r:id="rId3"/>
    <p:sldId id="333" r:id="rId4"/>
    <p:sldId id="334" r:id="rId5"/>
    <p:sldId id="340" r:id="rId6"/>
    <p:sldId id="341" r:id="rId7"/>
    <p:sldId id="342" r:id="rId8"/>
    <p:sldId id="343" r:id="rId9"/>
    <p:sldId id="336" r:id="rId10"/>
    <p:sldId id="287" r:id="rId11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34495E"/>
    <a:srgbClr val="2D74A0"/>
    <a:srgbClr val="00717F"/>
    <a:srgbClr val="B55813"/>
    <a:srgbClr val="B1B3B3"/>
    <a:srgbClr val="53565A"/>
    <a:srgbClr val="871721"/>
    <a:srgbClr val="FF9966"/>
    <a:srgbClr val="6968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5550" autoAdjust="0"/>
  </p:normalViewPr>
  <p:slideViewPr>
    <p:cSldViewPr>
      <p:cViewPr varScale="1">
        <p:scale>
          <a:sx n="108" d="100"/>
          <a:sy n="108" d="100"/>
        </p:scale>
        <p:origin x="87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9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9BA43C6D-E55F-4BE5-8554-C22BB859EDE9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50B73208-77F4-453B-8852-C4844F8B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623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B73208-77F4-453B-8852-C4844F8BB3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9483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b="1" kern="12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B73208-77F4-453B-8852-C4844F8BB3D9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8947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b="1" kern="12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B73208-77F4-453B-8852-C4844F8BB3D9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0490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b="1" kern="12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B73208-77F4-453B-8852-C4844F8BB3D9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4574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b="1" kern="12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B73208-77F4-453B-8852-C4844F8BB3D9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5737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B73208-77F4-453B-8852-C4844F8BB3D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652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2F3753E7-0F11-4D0E-8960-9E1C8FCC4C52}"/>
              </a:ext>
            </a:extLst>
          </p:cNvPr>
          <p:cNvSpPr/>
          <p:nvPr userDrawn="1"/>
        </p:nvSpPr>
        <p:spPr>
          <a:xfrm>
            <a:off x="0" y="0"/>
            <a:ext cx="9144000" cy="95334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67500"/>
                  <a:satMod val="115000"/>
                </a:schemeClr>
              </a:gs>
              <a:gs pos="52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C18299-3EBF-4651-B028-9D1F61A7FE89}"/>
              </a:ext>
            </a:extLst>
          </p:cNvPr>
          <p:cNvSpPr/>
          <p:nvPr userDrawn="1"/>
        </p:nvSpPr>
        <p:spPr>
          <a:xfrm>
            <a:off x="0" y="953344"/>
            <a:ext cx="9144000" cy="45719"/>
          </a:xfrm>
          <a:prstGeom prst="rect">
            <a:avLst/>
          </a:prstGeom>
          <a:solidFill>
            <a:schemeClr val="tx1">
              <a:lumMod val="95000"/>
              <a:lumOff val="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933723-4C4E-4953-9B73-759969B589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5742" y="147581"/>
            <a:ext cx="2488746" cy="68913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D07DB7A-A277-47F1-B420-6EB252894AE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273" y="4651364"/>
            <a:ext cx="3427833" cy="165795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C9ED19C-16BB-4E11-A2E2-5E3DE3CF1B1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" y="4651364"/>
            <a:ext cx="5758220" cy="1657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84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5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359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1940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827584" y="667435"/>
            <a:ext cx="3738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NAME OF PRESENTATION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764704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836712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908720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890CFD2-C20D-4420-BF8D-D52E4B9B9695}"/>
              </a:ext>
            </a:extLst>
          </p:cNvPr>
          <p:cNvSpPr txBox="1"/>
          <p:nvPr userDrawn="1"/>
        </p:nvSpPr>
        <p:spPr>
          <a:xfrm>
            <a:off x="8460432" y="645789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1800">
                <a:solidFill>
                  <a:schemeClr val="bg2"/>
                </a:solidFill>
                <a:latin typeface="PT Sans" panose="020B0503020203020204" pitchFamily="34" charset="0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PT Sans" panose="020B050302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281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827584" y="260648"/>
            <a:ext cx="68407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entury Gothic" panose="020B0502020202020204" pitchFamily="34" charset="0"/>
                <a:cs typeface="Arial" panose="020B0604020202020204" pitchFamily="34" charset="0"/>
              </a:rPr>
              <a:t>2022 Highway-Railroad Crossing Surface Repair Program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357917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429925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501933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BAE6B-4BEF-472C-8DFA-A9B7788CA52B}"/>
              </a:ext>
            </a:extLst>
          </p:cNvPr>
          <p:cNvSpPr txBox="1"/>
          <p:nvPr userDrawn="1"/>
        </p:nvSpPr>
        <p:spPr>
          <a:xfrm>
            <a:off x="8460432" y="645789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1800">
                <a:solidFill>
                  <a:schemeClr val="bg2"/>
                </a:solidFill>
                <a:latin typeface="PT Sans" panose="020B0503020203020204" pitchFamily="34" charset="0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PT Sans" panose="020B0503020203020204" pitchFamily="34" charset="0"/>
            </a:endParaRP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54EF32B2-C520-493E-859D-A9D077D08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124744"/>
            <a:ext cx="7886700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400" b="1">
                <a:solidFill>
                  <a:schemeClr val="tx2"/>
                </a:solidFill>
                <a:latin typeface="PT Sans" panose="020B05030202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BFB340FD-E5C8-40FB-8FFA-E3B74A397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844824"/>
            <a:ext cx="7886700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Aft>
                <a:spcPts val="1200"/>
              </a:spcAft>
              <a:defRPr sz="2600" b="1">
                <a:latin typeface="PT Sans" panose="020B0503020203020204" pitchFamily="34" charset="0"/>
              </a:defRPr>
            </a:lvl1pPr>
            <a:lvl2pPr>
              <a:spcAft>
                <a:spcPts val="1200"/>
              </a:spcAft>
              <a:defRPr sz="2400">
                <a:latin typeface="PT Sans" panose="020B0503020203020204" pitchFamily="34" charset="0"/>
              </a:defRPr>
            </a:lvl2pPr>
            <a:lvl3pPr>
              <a:spcAft>
                <a:spcPts val="1200"/>
              </a:spcAft>
              <a:defRPr sz="2000">
                <a:latin typeface="PT Sans" panose="020B0503020203020204" pitchFamily="34" charset="0"/>
              </a:defRPr>
            </a:lvl3pPr>
            <a:lvl4pPr>
              <a:spcAft>
                <a:spcPts val="1200"/>
              </a:spcAft>
              <a:defRPr sz="1800">
                <a:latin typeface="PT Sans" panose="020B0503020203020204" pitchFamily="34" charset="0"/>
              </a:defRPr>
            </a:lvl4pPr>
            <a:lvl5pPr>
              <a:spcAft>
                <a:spcPts val="1200"/>
              </a:spcAft>
              <a:defRPr sz="1800">
                <a:latin typeface="PT Sans" panose="020B05030202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964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827584" y="260648"/>
            <a:ext cx="58326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entury Gothic" panose="020B0502020202020204" pitchFamily="34" charset="0"/>
                <a:cs typeface="Arial" panose="020B0604020202020204" pitchFamily="34" charset="0"/>
              </a:rPr>
              <a:t>2021 Highway-Railroad Crossing Surface Repair Program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357917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429925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501933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BAE6B-4BEF-472C-8DFA-A9B7788CA52B}"/>
              </a:ext>
            </a:extLst>
          </p:cNvPr>
          <p:cNvSpPr txBox="1"/>
          <p:nvPr userDrawn="1"/>
        </p:nvSpPr>
        <p:spPr>
          <a:xfrm>
            <a:off x="8460432" y="645789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1800">
                <a:solidFill>
                  <a:schemeClr val="bg2"/>
                </a:solidFill>
                <a:latin typeface="PT Sans" panose="020B0503020203020204" pitchFamily="34" charset="0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PT Sans" panose="020B0503020203020204" pitchFamily="34" charset="0"/>
            </a:endParaRP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54EF32B2-C520-493E-859D-A9D077D08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124744"/>
            <a:ext cx="7886700" cy="676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400" b="1">
                <a:solidFill>
                  <a:schemeClr val="tx2"/>
                </a:solidFill>
                <a:latin typeface="PT Sans" panose="020B05030202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03951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rgbClr val="871721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763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tx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007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667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221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2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078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7218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7" r:id="rId3"/>
    <p:sldLayoutId id="2147483659" r:id="rId4"/>
    <p:sldLayoutId id="2147483651" r:id="rId5"/>
    <p:sldLayoutId id="2147483654" r:id="rId6"/>
    <p:sldLayoutId id="2147483655" r:id="rId7"/>
    <p:sldLayoutId id="2147483652" r:id="rId8"/>
    <p:sldLayoutId id="2147483653" r:id="rId9"/>
    <p:sldLayoutId id="2147483656" r:id="rId10"/>
    <p:sldLayoutId id="214748365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9144000" cy="95334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67500"/>
                  <a:satMod val="115000"/>
                </a:schemeClr>
              </a:gs>
              <a:gs pos="52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5742" y="147581"/>
            <a:ext cx="2488746" cy="68913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B023F2D-63D7-4790-8BDE-2DFA6C8EF409}"/>
              </a:ext>
            </a:extLst>
          </p:cNvPr>
          <p:cNvSpPr txBox="1"/>
          <p:nvPr/>
        </p:nvSpPr>
        <p:spPr>
          <a:xfrm>
            <a:off x="87267" y="4797152"/>
            <a:ext cx="7632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FY 2022 Highway-Railroad Crossing 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Surface Repair Program</a:t>
            </a:r>
          </a:p>
          <a:p>
            <a:r>
              <a:rPr lang="en-US" sz="2400" dirty="0">
                <a:solidFill>
                  <a:schemeClr val="bg1"/>
                </a:solidFill>
              </a:rPr>
              <a:t>September 8, 2020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35147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61864" y="4066456"/>
            <a:ext cx="2286000" cy="370656"/>
          </a:xfrm>
          <a:prstGeom prst="rect">
            <a:avLst/>
          </a:prstGeom>
          <a:solidFill>
            <a:schemeClr val="tx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347864" y="4066456"/>
            <a:ext cx="2286000" cy="370656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633864" y="4066456"/>
            <a:ext cx="2286000" cy="370656"/>
          </a:xfrm>
          <a:prstGeom prst="rect">
            <a:avLst/>
          </a:prstGeom>
          <a:solidFill>
            <a:schemeClr val="tx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0B11247-CDAF-4DD5-BE81-B56FBF4D67D9}"/>
              </a:ext>
            </a:extLst>
          </p:cNvPr>
          <p:cNvSpPr txBox="1"/>
          <p:nvPr/>
        </p:nvSpPr>
        <p:spPr>
          <a:xfrm>
            <a:off x="107504" y="3573016"/>
            <a:ext cx="9036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PT Sans" panose="020B0503020203020204" pitchFamily="34" charset="0"/>
                <a:cs typeface="Arial" panose="020B0604020202020204" pitchFamily="34" charset="0"/>
              </a:rPr>
              <a:t>QUESTIONS?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A748D6-E5EE-44F0-BED6-59197E46CA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293" y="983876"/>
            <a:ext cx="2471142" cy="202184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3F1EC6F-F40C-4C04-BC5A-79311F718206}"/>
              </a:ext>
            </a:extLst>
          </p:cNvPr>
          <p:cNvSpPr txBox="1"/>
          <p:nvPr/>
        </p:nvSpPr>
        <p:spPr>
          <a:xfrm>
            <a:off x="1907704" y="5445224"/>
            <a:ext cx="57606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Kristopher Klop</a:t>
            </a:r>
          </a:p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Manager, Highway-Rail Crossing Programs</a:t>
            </a:r>
          </a:p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kristopher.klop@iowadot.us</a:t>
            </a:r>
          </a:p>
        </p:txBody>
      </p:sp>
    </p:spTree>
    <p:extLst>
      <p:ext uri="{BB962C8B-B14F-4D97-AF65-F5344CB8AC3E}">
        <p14:creationId xmlns:p14="http://schemas.microsoft.com/office/powerpoint/2010/main" val="3398219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700808"/>
            <a:ext cx="7831782" cy="324036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285750" indent="-285750"/>
            <a:r>
              <a:rPr lang="en-US" sz="2800" dirty="0"/>
              <a:t>Highway-Railroad crossing surface repair program incentivizes railroads and roadway authorities to participate in the cooperative repair of crossing surfaces.</a:t>
            </a:r>
          </a:p>
          <a:p>
            <a:pPr lvl="1"/>
            <a:r>
              <a:rPr lang="en-US" dirty="0"/>
              <a:t>Project funding breakdown: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60% State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20% Roadway authority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20% Railroad</a:t>
            </a:r>
          </a:p>
          <a:p>
            <a:endParaRPr lang="en-US" sz="2800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33664"/>
            <a:ext cx="7886700" cy="432048"/>
          </a:xfrm>
        </p:spPr>
        <p:txBody>
          <a:bodyPr>
            <a:noAutofit/>
          </a:bodyPr>
          <a:lstStyle/>
          <a:p>
            <a:r>
              <a:rPr lang="en-US" sz="3400" b="1" dirty="0">
                <a:solidFill>
                  <a:schemeClr val="tx2"/>
                </a:solidFill>
              </a:rPr>
              <a:t>Program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A9436D3E-C351-4773-A14B-AA6273488107}"/>
              </a:ext>
            </a:extLst>
          </p:cNvPr>
          <p:cNvSpPr txBox="1">
            <a:spLocks/>
          </p:cNvSpPr>
          <p:nvPr/>
        </p:nvSpPr>
        <p:spPr>
          <a:xfrm>
            <a:off x="683567" y="4941168"/>
            <a:ext cx="8280919" cy="191683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600" b="1" kern="1200">
                <a:solidFill>
                  <a:schemeClr val="tx1"/>
                </a:solidFill>
                <a:latin typeface="PT Sans" panose="020B0503020203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PT Sans" panose="020B0503020203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T Sans" panose="020B0503020203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PT Sans" panose="020B0503020203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PT Sans" panose="020B0503020203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/>
              <a:t>Responsibilities: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Railroad: Replacement of rock (ballast), ties, track, underlayment, and crossing panels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Roadway Authority: Replacement of crossing approaches and existing sidewalks (ADA compliant), road closures and detours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26982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124744"/>
            <a:ext cx="8784976" cy="5733256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r>
              <a:rPr lang="en-US" sz="2800" dirty="0"/>
              <a:t>Projects are funded in the order the applications are received, except that up to 50% of the program allocation can be used in a discretionary manner.</a:t>
            </a:r>
          </a:p>
          <a:p>
            <a:r>
              <a:rPr lang="en-US" sz="2800" dirty="0"/>
              <a:t>All 43 crossings currently in the program queue were scored according to the following criteria:</a:t>
            </a:r>
          </a:p>
          <a:p>
            <a:pPr lvl="1"/>
            <a:r>
              <a:rPr lang="en-US" sz="2600" dirty="0"/>
              <a:t>Type of route the crossing is on, (crude oil, ethanol, passenger)</a:t>
            </a:r>
          </a:p>
          <a:p>
            <a:pPr lvl="1"/>
            <a:r>
              <a:rPr lang="en-US" sz="2600" dirty="0"/>
              <a:t>Average daily vehicle traffic / train traffic</a:t>
            </a:r>
          </a:p>
          <a:p>
            <a:pPr lvl="1"/>
            <a:r>
              <a:rPr lang="en-US" sz="2600" dirty="0"/>
              <a:t>Exposure index, (number of trains </a:t>
            </a:r>
            <a:r>
              <a:rPr lang="en-US" sz="2600" i="1" dirty="0"/>
              <a:t>x </a:t>
            </a:r>
            <a:r>
              <a:rPr lang="en-US" sz="2600" dirty="0"/>
              <a:t>number of cars)</a:t>
            </a:r>
          </a:p>
          <a:p>
            <a:pPr lvl="1"/>
            <a:r>
              <a:rPr lang="en-US" sz="2600" dirty="0"/>
              <a:t>Predicted Accidents, (train speed, roadway speed, number of traffic lanes, number of tracks)</a:t>
            </a:r>
          </a:p>
          <a:p>
            <a:pPr lvl="1"/>
            <a:r>
              <a:rPr lang="en-US" sz="2600" dirty="0"/>
              <a:t>Planned concurrent roadway projects</a:t>
            </a:r>
          </a:p>
          <a:p>
            <a:pPr lvl="1"/>
            <a:r>
              <a:rPr lang="en-US" sz="2600" dirty="0"/>
              <a:t>On-site inspection</a:t>
            </a:r>
          </a:p>
          <a:p>
            <a:pPr lvl="1"/>
            <a:r>
              <a:rPr lang="en-US" sz="2600" dirty="0"/>
              <a:t>Maximum score possible: 30 points</a:t>
            </a:r>
          </a:p>
          <a:p>
            <a:r>
              <a:rPr lang="en-US" sz="2800" dirty="0"/>
              <a:t>Final Projects</a:t>
            </a:r>
          </a:p>
          <a:p>
            <a:pPr lvl="1"/>
            <a:r>
              <a:rPr lang="en-US" dirty="0"/>
              <a:t>The six highest scored crossings were brought forward to be funded in addition to those already scheduled to be funded for FY 2022 for a total of 14 projects.</a:t>
            </a:r>
          </a:p>
          <a:p>
            <a:pPr lvl="1"/>
            <a:r>
              <a:rPr lang="en-US" dirty="0"/>
              <a:t>Associated railroads and roadway authorities were contacted and confirmed they were able to participate with funding and repairs.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680" y="692696"/>
            <a:ext cx="7886700" cy="36004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Project Evaluation Criteria</a:t>
            </a:r>
          </a:p>
        </p:txBody>
      </p:sp>
    </p:spTree>
    <p:extLst>
      <p:ext uri="{BB962C8B-B14F-4D97-AF65-F5344CB8AC3E}">
        <p14:creationId xmlns:p14="http://schemas.microsoft.com/office/powerpoint/2010/main" val="3737147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910708"/>
            <a:ext cx="9144000" cy="4712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z="2000" dirty="0"/>
              <a:t>Crossing Surface Repair Program receives an annual statutory appropriation of $900,000 (off-the-top of the Road Use Tax Fund)</a:t>
            </a:r>
          </a:p>
          <a:p>
            <a:pPr lvl="0"/>
            <a:r>
              <a:rPr lang="en-US" sz="2000" dirty="0"/>
              <a:t>Program funding queue currently has 43 applications submitted.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53565A"/>
                </a:solidFill>
                <a:latin typeface="PT Sans" panose="020B0503020203020204"/>
                <a:cs typeface="Arial" panose="020B0604020202020204" pitchFamily="34" charset="0"/>
              </a:rPr>
              <a:t>Number of projects: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200" b="1" dirty="0">
                <a:solidFill>
                  <a:srgbClr val="53565A"/>
                </a:solidFill>
                <a:latin typeface="PT Sans" panose="020B0503020203020204"/>
                <a:cs typeface="Arial" panose="020B0604020202020204" pitchFamily="34" charset="0"/>
              </a:rPr>
              <a:t>8 - in order received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200" b="1" dirty="0">
                <a:solidFill>
                  <a:srgbClr val="53565A"/>
                </a:solidFill>
                <a:latin typeface="PT Sans" panose="020B0503020203020204"/>
                <a:cs typeface="Arial" panose="020B0604020202020204" pitchFamily="34" charset="0"/>
              </a:rPr>
              <a:t>6 - with scoring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200" b="1" dirty="0">
                <a:solidFill>
                  <a:srgbClr val="53565A"/>
                </a:solidFill>
                <a:latin typeface="PT Sans" panose="020B0503020203020204"/>
                <a:cs typeface="Arial" panose="020B0604020202020204" pitchFamily="34" charset="0"/>
              </a:rPr>
              <a:t>14 - total</a:t>
            </a:r>
          </a:p>
          <a:p>
            <a:pPr marL="914400" lvl="2" indent="0">
              <a:spcBef>
                <a:spcPts val="0"/>
              </a:spcBef>
              <a:spcAft>
                <a:spcPts val="0"/>
              </a:spcAft>
              <a:buNone/>
            </a:pPr>
            <a:endParaRPr lang="en-US" sz="2200" b="1" dirty="0">
              <a:solidFill>
                <a:srgbClr val="53565A"/>
              </a:solidFill>
              <a:latin typeface="PT Sans" panose="020B0503020203020204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53565A"/>
                </a:solidFill>
                <a:latin typeface="PT Sans" panose="020B0503020203020204"/>
                <a:cs typeface="Arial" panose="020B0604020202020204" pitchFamily="34" charset="0"/>
              </a:rPr>
              <a:t>Total program funding request:          	$1,103,957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200" u="sng" dirty="0">
                <a:latin typeface="PT Sans" panose="020B0503020203020204"/>
              </a:rPr>
              <a:t>In order received</a:t>
            </a:r>
            <a:r>
              <a:rPr lang="en-US" sz="2200" dirty="0">
                <a:latin typeface="PT Sans" panose="020B0503020203020204"/>
              </a:rPr>
              <a:t>: 			$704,648 / 64%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200" u="sng" dirty="0">
                <a:latin typeface="PT Sans" panose="020B0503020203020204"/>
              </a:rPr>
              <a:t>Scored</a:t>
            </a:r>
            <a:r>
              <a:rPr lang="en-US" sz="2200" dirty="0">
                <a:latin typeface="PT Sans" panose="020B0503020203020204"/>
              </a:rPr>
              <a:t>: 					$399,309 / 36%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200" dirty="0">
              <a:solidFill>
                <a:srgbClr val="53565A"/>
              </a:solidFill>
              <a:latin typeface="PT Sans" panose="020B0503020203020204"/>
              <a:cs typeface="Arial" panose="020B0604020202020204" pitchFamily="34" charset="0"/>
            </a:endParaRPr>
          </a:p>
          <a:p>
            <a:pPr lvl="0"/>
            <a:endParaRPr lang="en-US" sz="2000" dirty="0"/>
          </a:p>
          <a:p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4744"/>
            <a:ext cx="9144000" cy="336009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Available Funding and Application Summary</a:t>
            </a:r>
          </a:p>
        </p:txBody>
      </p:sp>
    </p:spTree>
    <p:extLst>
      <p:ext uri="{BB962C8B-B14F-4D97-AF65-F5344CB8AC3E}">
        <p14:creationId xmlns:p14="http://schemas.microsoft.com/office/powerpoint/2010/main" val="1828061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152" y="1017336"/>
            <a:ext cx="7886700" cy="36004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List of Applications Recommended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9E927E1-7EB0-4A23-BB04-69006FC59A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7304864"/>
              </p:ext>
            </p:extLst>
          </p:nvPr>
        </p:nvGraphicFramePr>
        <p:xfrm>
          <a:off x="179512" y="1706165"/>
          <a:ext cx="8786792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2395">
                  <a:extLst>
                    <a:ext uri="{9D8B030D-6E8A-4147-A177-3AD203B41FA5}">
                      <a16:colId xmlns:a16="http://schemas.microsoft.com/office/drawing/2014/main" val="3387879057"/>
                    </a:ext>
                  </a:extLst>
                </a:gridCol>
                <a:gridCol w="1465997">
                  <a:extLst>
                    <a:ext uri="{9D8B030D-6E8A-4147-A177-3AD203B41FA5}">
                      <a16:colId xmlns:a16="http://schemas.microsoft.com/office/drawing/2014/main" val="1861506818"/>
                    </a:ext>
                  </a:extLst>
                </a:gridCol>
                <a:gridCol w="1126291">
                  <a:extLst>
                    <a:ext uri="{9D8B030D-6E8A-4147-A177-3AD203B41FA5}">
                      <a16:colId xmlns:a16="http://schemas.microsoft.com/office/drawing/2014/main" val="3420930524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46790448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284072429"/>
                    </a:ext>
                  </a:extLst>
                </a:gridCol>
                <a:gridCol w="1467813">
                  <a:extLst>
                    <a:ext uri="{9D8B030D-6E8A-4147-A177-3AD203B41FA5}">
                      <a16:colId xmlns:a16="http://schemas.microsoft.com/office/drawing/2014/main" val="1639893002"/>
                    </a:ext>
                  </a:extLst>
                </a:gridCol>
              </a:tblGrid>
              <a:tr h="844200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PROJECT NAME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SPONSORS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SCORE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TOTAL PROJECT COST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REQUESTED AMOUNT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(% of Total Project Cost)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RECOMMENDED AMOUNT </a:t>
                      </a:r>
                    </a:p>
                    <a:p>
                      <a:pPr algn="ctr"/>
                      <a:r>
                        <a:rPr lang="en-US" sz="1300" b="1" dirty="0"/>
                        <a:t>(% of Total Project Cost)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427104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Ontario Street,</a:t>
                      </a:r>
                    </a:p>
                    <a:p>
                      <a:pPr algn="ctr"/>
                      <a:r>
                        <a:rPr lang="en-US" sz="1400" b="1" dirty="0"/>
                        <a:t>307447R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CCP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City of Pomeroy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N/A</a:t>
                      </a:r>
                    </a:p>
                    <a:p>
                      <a:pPr algn="ctr"/>
                      <a:r>
                        <a:rPr lang="en-US" sz="1400" b="1" dirty="0"/>
                        <a:t>Order Received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$227,000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$136,200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$136,200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5182093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Buddy Holly Place,</a:t>
                      </a:r>
                    </a:p>
                    <a:p>
                      <a:pPr algn="ctr"/>
                      <a:r>
                        <a:rPr lang="en-US" sz="1400" b="1" dirty="0"/>
                        <a:t>385516H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DME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City of Clear Lake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N/A</a:t>
                      </a:r>
                    </a:p>
                    <a:p>
                      <a:pPr algn="ctr"/>
                      <a:r>
                        <a:rPr lang="en-US" sz="1400" b="1" dirty="0"/>
                        <a:t>Order Received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$122,000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$73,200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$73,200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1720284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Underwood Avenue (T-66),</a:t>
                      </a:r>
                    </a:p>
                    <a:p>
                      <a:pPr algn="ctr"/>
                      <a:r>
                        <a:rPr lang="en-US" sz="1400" b="1" dirty="0"/>
                        <a:t>385422G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DME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Floyd County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N/A</a:t>
                      </a:r>
                    </a:p>
                    <a:p>
                      <a:pPr algn="ctr"/>
                      <a:r>
                        <a:rPr lang="en-US" sz="1400" b="1" dirty="0"/>
                        <a:t>Order</a:t>
                      </a:r>
                    </a:p>
                    <a:p>
                      <a:pPr algn="ctr"/>
                      <a:r>
                        <a:rPr lang="en-US" sz="1400" b="1" dirty="0"/>
                        <a:t>Received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$70,000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$42,000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$42,000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8928962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Roosevelt Avenue  (B-20),</a:t>
                      </a:r>
                    </a:p>
                    <a:p>
                      <a:pPr algn="ctr"/>
                      <a:r>
                        <a:rPr lang="en-US" sz="1400" b="1" dirty="0"/>
                        <a:t>385762T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DME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O’Brien County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N/A</a:t>
                      </a:r>
                    </a:p>
                    <a:p>
                      <a:pPr algn="ctr"/>
                      <a:r>
                        <a:rPr lang="en-US" sz="1400" b="1" dirty="0"/>
                        <a:t>Order Received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$94,600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$56,760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$56,760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2447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3893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152" y="1017336"/>
            <a:ext cx="7886700" cy="36004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List of Applications Recommended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9E927E1-7EB0-4A23-BB04-69006FC59A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9911913"/>
              </p:ext>
            </p:extLst>
          </p:nvPr>
        </p:nvGraphicFramePr>
        <p:xfrm>
          <a:off x="177696" y="1565033"/>
          <a:ext cx="8788608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4211">
                  <a:extLst>
                    <a:ext uri="{9D8B030D-6E8A-4147-A177-3AD203B41FA5}">
                      <a16:colId xmlns:a16="http://schemas.microsoft.com/office/drawing/2014/main" val="3387879057"/>
                    </a:ext>
                  </a:extLst>
                </a:gridCol>
                <a:gridCol w="1538005">
                  <a:extLst>
                    <a:ext uri="{9D8B030D-6E8A-4147-A177-3AD203B41FA5}">
                      <a16:colId xmlns:a16="http://schemas.microsoft.com/office/drawing/2014/main" val="1861506818"/>
                    </a:ext>
                  </a:extLst>
                </a:gridCol>
                <a:gridCol w="1054283">
                  <a:extLst>
                    <a:ext uri="{9D8B030D-6E8A-4147-A177-3AD203B41FA5}">
                      <a16:colId xmlns:a16="http://schemas.microsoft.com/office/drawing/2014/main" val="3420930524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46790448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284072429"/>
                    </a:ext>
                  </a:extLst>
                </a:gridCol>
                <a:gridCol w="1467813">
                  <a:extLst>
                    <a:ext uri="{9D8B030D-6E8A-4147-A177-3AD203B41FA5}">
                      <a16:colId xmlns:a16="http://schemas.microsoft.com/office/drawing/2014/main" val="1639893002"/>
                    </a:ext>
                  </a:extLst>
                </a:gridCol>
              </a:tblGrid>
              <a:tr h="844200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PROJECT NAME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SPONSOR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SCORE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TOTAL PROJECT COST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REQUESTED AMOUNT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(% of Total Project Cost)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RECOMMENDED AMOUNT </a:t>
                      </a:r>
                    </a:p>
                    <a:p>
                      <a:pPr algn="ctr"/>
                      <a:r>
                        <a:rPr lang="en-US" sz="1300" b="1" dirty="0"/>
                        <a:t>(% of Total Project Cost)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427104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220</a:t>
                      </a:r>
                      <a:r>
                        <a:rPr lang="en-US" sz="1400" b="1" baseline="30000" dirty="0"/>
                        <a:t>th</a:t>
                      </a:r>
                      <a:r>
                        <a:rPr lang="en-US" sz="1400" b="1" dirty="0"/>
                        <a:t> Street (B-57),</a:t>
                      </a:r>
                    </a:p>
                    <a:p>
                      <a:pPr algn="ctr"/>
                      <a:r>
                        <a:rPr lang="en-US" sz="1400" b="1" dirty="0"/>
                        <a:t>385301J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DME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Chickasaw County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N/A</a:t>
                      </a:r>
                    </a:p>
                    <a:p>
                      <a:pPr algn="ctr"/>
                      <a:r>
                        <a:rPr lang="en-US" sz="1400" b="1" dirty="0"/>
                        <a:t>Order</a:t>
                      </a:r>
                    </a:p>
                    <a:p>
                      <a:pPr algn="ctr"/>
                      <a:r>
                        <a:rPr lang="en-US" sz="1400" b="1" dirty="0"/>
                        <a:t>Received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$123,000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$73,800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$73,800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5182093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19</a:t>
                      </a:r>
                      <a:r>
                        <a:rPr lang="en-US" sz="1400" b="1" baseline="30000" dirty="0"/>
                        <a:t>th</a:t>
                      </a:r>
                      <a:r>
                        <a:rPr lang="en-US" sz="1400" b="1" dirty="0"/>
                        <a:t> Street SW,</a:t>
                      </a:r>
                    </a:p>
                    <a:p>
                      <a:pPr algn="ctr"/>
                      <a:r>
                        <a:rPr lang="en-US" sz="1400" b="1" dirty="0"/>
                        <a:t>874095Y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Iowa Traction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City of Mason City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N/A</a:t>
                      </a:r>
                    </a:p>
                    <a:p>
                      <a:pPr algn="ctr"/>
                      <a:r>
                        <a:rPr lang="en-US" sz="1400" b="1" dirty="0"/>
                        <a:t>Order Received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$132,333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$79,400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$79,400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1720284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19</a:t>
                      </a:r>
                      <a:r>
                        <a:rPr lang="en-US" sz="1400" b="1" baseline="30000" dirty="0"/>
                        <a:t>th</a:t>
                      </a:r>
                      <a:r>
                        <a:rPr lang="en-US" sz="1400" b="1" dirty="0"/>
                        <a:t> Street SW,</a:t>
                      </a:r>
                    </a:p>
                    <a:p>
                      <a:pPr algn="ctr"/>
                      <a:r>
                        <a:rPr lang="en-US" sz="1400" b="1" dirty="0"/>
                        <a:t>874104V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Iowa Traction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City of Mason City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N/A</a:t>
                      </a:r>
                    </a:p>
                    <a:p>
                      <a:pPr algn="ctr"/>
                      <a:r>
                        <a:rPr lang="en-US" sz="1400" b="1" dirty="0"/>
                        <a:t>Order Received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$168,814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$101,288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$101,288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8928962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Washington Street,</a:t>
                      </a:r>
                    </a:p>
                    <a:p>
                      <a:pPr algn="ctr"/>
                      <a:r>
                        <a:rPr lang="en-US" sz="1400" b="1" dirty="0"/>
                        <a:t>307615U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Farmer’s Cooperative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City of Remsen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N/A</a:t>
                      </a:r>
                    </a:p>
                    <a:p>
                      <a:pPr algn="ctr"/>
                      <a:r>
                        <a:rPr lang="en-US" sz="1400" b="1" dirty="0"/>
                        <a:t>Order Received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$236,665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$141,999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$141,999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2447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4899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152" y="1017336"/>
            <a:ext cx="7886700" cy="36004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List of Applications Recommended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9E927E1-7EB0-4A23-BB04-69006FC59A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42384"/>
              </p:ext>
            </p:extLst>
          </p:nvPr>
        </p:nvGraphicFramePr>
        <p:xfrm>
          <a:off x="177696" y="1706165"/>
          <a:ext cx="8788608" cy="4470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6032">
                  <a:extLst>
                    <a:ext uri="{9D8B030D-6E8A-4147-A177-3AD203B41FA5}">
                      <a16:colId xmlns:a16="http://schemas.microsoft.com/office/drawing/2014/main" val="3387879057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861506818"/>
                    </a:ext>
                  </a:extLst>
                </a:gridCol>
                <a:gridCol w="1054283">
                  <a:extLst>
                    <a:ext uri="{9D8B030D-6E8A-4147-A177-3AD203B41FA5}">
                      <a16:colId xmlns:a16="http://schemas.microsoft.com/office/drawing/2014/main" val="3420930524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46790448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284072429"/>
                    </a:ext>
                  </a:extLst>
                </a:gridCol>
                <a:gridCol w="1467813">
                  <a:extLst>
                    <a:ext uri="{9D8B030D-6E8A-4147-A177-3AD203B41FA5}">
                      <a16:colId xmlns:a16="http://schemas.microsoft.com/office/drawing/2014/main" val="1639893002"/>
                    </a:ext>
                  </a:extLst>
                </a:gridCol>
              </a:tblGrid>
              <a:tr h="844200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PROJECT NAME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SPONSOR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SCORE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TOTAL PROJECT COST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REQUESTED AMOUNT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(% of Total Project Cost)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RECOMMENDED AMOUNT </a:t>
                      </a:r>
                    </a:p>
                    <a:p>
                      <a:pPr algn="ctr"/>
                      <a:r>
                        <a:rPr lang="en-US" sz="1300" b="1" dirty="0"/>
                        <a:t>(% of Total Project Cost)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427104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Twin Rivers Drive,</a:t>
                      </a:r>
                    </a:p>
                    <a:p>
                      <a:pPr algn="ctr"/>
                      <a:r>
                        <a:rPr lang="en-US" sz="1400" b="1" dirty="0"/>
                        <a:t>072519M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Keokuk Junction Railway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City of Keokuk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$82,200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$49,320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$49,320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5182093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2</a:t>
                      </a:r>
                      <a:r>
                        <a:rPr lang="en-US" sz="1400" b="1" baseline="30000" dirty="0"/>
                        <a:t>nd</a:t>
                      </a:r>
                      <a:r>
                        <a:rPr lang="en-US" sz="1400" b="1" dirty="0"/>
                        <a:t> Street,</a:t>
                      </a:r>
                    </a:p>
                    <a:p>
                      <a:pPr algn="ctr"/>
                      <a:r>
                        <a:rPr lang="en-US" sz="1400" b="1" dirty="0"/>
                        <a:t>095331A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BNSF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Adams County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$194,871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$116,923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$116,923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1720284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490</a:t>
                      </a:r>
                      <a:r>
                        <a:rPr lang="en-US" sz="1400" b="1" baseline="30000" dirty="0"/>
                        <a:t>th</a:t>
                      </a:r>
                      <a:r>
                        <a:rPr lang="en-US" sz="1400" b="1" dirty="0"/>
                        <a:t> Avenue,</a:t>
                      </a:r>
                    </a:p>
                    <a:p>
                      <a:pPr algn="ctr"/>
                      <a:r>
                        <a:rPr lang="en-US" sz="1400" b="1" dirty="0"/>
                        <a:t>385645X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DME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Palo Alto County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$66,000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$39,600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$39,600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8928962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South Gilbert Street,</a:t>
                      </a:r>
                    </a:p>
                    <a:p>
                      <a:pPr algn="ctr"/>
                      <a:r>
                        <a:rPr lang="en-US" sz="1400" b="1" dirty="0"/>
                        <a:t>607299C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CRANDIC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City of Iowa City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$70,400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$42,240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$42,240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2447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4751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152" y="1017336"/>
            <a:ext cx="7886700" cy="36004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List of Applications Recommended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9E927E1-7EB0-4A23-BB04-69006FC59A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9294590"/>
              </p:ext>
            </p:extLst>
          </p:nvPr>
        </p:nvGraphicFramePr>
        <p:xfrm>
          <a:off x="177696" y="1706165"/>
          <a:ext cx="8788608" cy="2367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6032">
                  <a:extLst>
                    <a:ext uri="{9D8B030D-6E8A-4147-A177-3AD203B41FA5}">
                      <a16:colId xmlns:a16="http://schemas.microsoft.com/office/drawing/2014/main" val="3387879057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861506818"/>
                    </a:ext>
                  </a:extLst>
                </a:gridCol>
                <a:gridCol w="1054283">
                  <a:extLst>
                    <a:ext uri="{9D8B030D-6E8A-4147-A177-3AD203B41FA5}">
                      <a16:colId xmlns:a16="http://schemas.microsoft.com/office/drawing/2014/main" val="3420930524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46790448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284072429"/>
                    </a:ext>
                  </a:extLst>
                </a:gridCol>
                <a:gridCol w="1467813">
                  <a:extLst>
                    <a:ext uri="{9D8B030D-6E8A-4147-A177-3AD203B41FA5}">
                      <a16:colId xmlns:a16="http://schemas.microsoft.com/office/drawing/2014/main" val="1639893002"/>
                    </a:ext>
                  </a:extLst>
                </a:gridCol>
              </a:tblGrid>
              <a:tr h="844200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PROJECT NAME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SPONSOR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SCORE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TOTAL PROJECT COST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REQUESTED AMOUNT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(% of Total Project Cost)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RECOMMENDED AMOUNT </a:t>
                      </a:r>
                    </a:p>
                    <a:p>
                      <a:pPr algn="ctr"/>
                      <a:r>
                        <a:rPr lang="en-US" sz="1300" b="1" dirty="0"/>
                        <a:t>(% of Total Project Cost)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427104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Oasis Avenue,</a:t>
                      </a:r>
                    </a:p>
                    <a:p>
                      <a:pPr algn="ctr"/>
                      <a:r>
                        <a:rPr lang="en-US" sz="1400" b="1" dirty="0"/>
                        <a:t>079161S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BNSF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Henry County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$144,000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$86,400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$86,400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1720284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McPherson Street,</a:t>
                      </a:r>
                    </a:p>
                    <a:p>
                      <a:pPr algn="ctr"/>
                      <a:r>
                        <a:rPr lang="en-US" sz="1400" b="1" dirty="0"/>
                        <a:t>603291J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IAIS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Guthrie County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$108,045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$64,826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$64,826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892896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CCE1291-D9FB-4717-99B5-B14601F32EFC}"/>
              </a:ext>
            </a:extLst>
          </p:cNvPr>
          <p:cNvSpPr txBox="1"/>
          <p:nvPr/>
        </p:nvSpPr>
        <p:spPr>
          <a:xfrm>
            <a:off x="1043608" y="45091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1201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64704"/>
            <a:ext cx="7886700" cy="288033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Map of Recommended Awards</a:t>
            </a:r>
          </a:p>
        </p:txBody>
      </p:sp>
      <p:pic>
        <p:nvPicPr>
          <p:cNvPr id="5" name="Picture 4" descr="A close up of a map&#10;&#10;Description automatically generated">
            <a:extLst>
              <a:ext uri="{FF2B5EF4-FFF2-40B4-BE49-F238E27FC236}">
                <a16:creationId xmlns:a16="http://schemas.microsoft.com/office/drawing/2014/main" id="{70822752-CA60-4BF3-B873-960CF1670D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728960" y="-352696"/>
            <a:ext cx="5470056" cy="856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910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5">
      <a:dk1>
        <a:srgbClr val="53565A"/>
      </a:dk1>
      <a:lt1>
        <a:sysClr val="window" lastClr="FFFFFF"/>
      </a:lt1>
      <a:dk2>
        <a:srgbClr val="7C2529"/>
      </a:dk2>
      <a:lt2>
        <a:srgbClr val="B1B3B3"/>
      </a:lt2>
      <a:accent1>
        <a:srgbClr val="0097A9"/>
      </a:accent1>
      <a:accent2>
        <a:srgbClr val="E87722"/>
      </a:accent2>
      <a:accent3>
        <a:srgbClr val="FFC72C"/>
      </a:accent3>
      <a:accent4>
        <a:srgbClr val="5E366E"/>
      </a:accent4>
      <a:accent5>
        <a:srgbClr val="719949"/>
      </a:accent5>
      <a:accent6>
        <a:srgbClr val="4698CB"/>
      </a:accent6>
      <a:hlink>
        <a:srgbClr val="2C739F"/>
      </a:hlink>
      <a:folHlink>
        <a:srgbClr val="53565A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>
            <a:lumMod val="95000"/>
            <a:lumOff val="5000"/>
            <a:alpha val="9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10273</TotalTime>
  <Words>790</Words>
  <Application>Microsoft Office PowerPoint</Application>
  <PresentationFormat>On-screen Show (4:3)</PresentationFormat>
  <Paragraphs>234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Courier New</vt:lpstr>
      <vt:lpstr>PT Sans</vt:lpstr>
      <vt:lpstr>Office Theme</vt:lpstr>
      <vt:lpstr>PowerPoint Presentation</vt:lpstr>
      <vt:lpstr>Program</vt:lpstr>
      <vt:lpstr>Project Evaluation Criteria</vt:lpstr>
      <vt:lpstr>Available Funding and Application Summary</vt:lpstr>
      <vt:lpstr>List of Applications Recommended</vt:lpstr>
      <vt:lpstr>List of Applications Recommended</vt:lpstr>
      <vt:lpstr>List of Applications Recommended</vt:lpstr>
      <vt:lpstr>List of Applications Recommended</vt:lpstr>
      <vt:lpstr>Map of Recommended Awards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Mihalchev</dc:creator>
  <cp:lastModifiedBy>Klop, Kristopher</cp:lastModifiedBy>
  <cp:revision>178</cp:revision>
  <cp:lastPrinted>2019-08-29T10:58:34Z</cp:lastPrinted>
  <dcterms:created xsi:type="dcterms:W3CDTF">2014-05-10T08:44:16Z</dcterms:created>
  <dcterms:modified xsi:type="dcterms:W3CDTF">2020-07-29T14:25:53Z</dcterms:modified>
</cp:coreProperties>
</file>