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32" r:id="rId3"/>
    <p:sldId id="333" r:id="rId4"/>
    <p:sldId id="334" r:id="rId5"/>
    <p:sldId id="340" r:id="rId6"/>
    <p:sldId id="341" r:id="rId7"/>
    <p:sldId id="342" r:id="rId8"/>
    <p:sldId id="343" r:id="rId9"/>
    <p:sldId id="336" r:id="rId10"/>
    <p:sldId id="287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4495E"/>
    <a:srgbClr val="2D74A0"/>
    <a:srgbClr val="00717F"/>
    <a:srgbClr val="B55813"/>
    <a:srgbClr val="B1B3B3"/>
    <a:srgbClr val="53565A"/>
    <a:srgbClr val="871721"/>
    <a:srgbClr val="FF9966"/>
    <a:srgbClr val="696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5550" autoAdjust="0"/>
  </p:normalViewPr>
  <p:slideViewPr>
    <p:cSldViewPr>
      <p:cViewPr varScale="1">
        <p:scale>
          <a:sx n="108" d="100"/>
          <a:sy n="108" d="100"/>
        </p:scale>
        <p:origin x="8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57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7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90CFD2-C20D-4420-BF8D-D52E4B9B969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2022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1200"/>
              </a:spcAft>
              <a:defRPr sz="2600" b="1">
                <a:latin typeface="PT Sans" panose="020B0503020203020204" pitchFamily="34" charset="0"/>
              </a:defRPr>
            </a:lvl1pPr>
            <a:lvl2pPr>
              <a:spcAft>
                <a:spcPts val="1200"/>
              </a:spcAft>
              <a:defRPr sz="2400">
                <a:latin typeface="PT Sans" panose="020B0503020203020204" pitchFamily="34" charset="0"/>
              </a:defRPr>
            </a:lvl2pPr>
            <a:lvl3pPr>
              <a:spcAft>
                <a:spcPts val="1200"/>
              </a:spcAft>
              <a:defRPr sz="2000">
                <a:latin typeface="PT Sans" panose="020B0503020203020204" pitchFamily="34" charset="0"/>
              </a:defRPr>
            </a:lvl3pPr>
            <a:lvl4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4pPr>
            <a:lvl5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2021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676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95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9" r:id="rId4"/>
    <p:sldLayoutId id="2147483651" r:id="rId5"/>
    <p:sldLayoutId id="2147483654" r:id="rId6"/>
    <p:sldLayoutId id="2147483655" r:id="rId7"/>
    <p:sldLayoutId id="2147483652" r:id="rId8"/>
    <p:sldLayoutId id="2147483653" r:id="rId9"/>
    <p:sldLayoutId id="2147483656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87267" y="479715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FY 2022 Highway-Railroad Crossing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Surface Repair Program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September 8, 2020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F1EC6F-F40C-4C04-BC5A-79311F718206}"/>
              </a:ext>
            </a:extLst>
          </p:cNvPr>
          <p:cNvSpPr txBox="1"/>
          <p:nvPr/>
        </p:nvSpPr>
        <p:spPr>
          <a:xfrm>
            <a:off x="1907704" y="5445224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 Klop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Manager, Highway-Rail Crossing Programs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kristopher.klop@iowadot.us</a:t>
            </a:r>
          </a:p>
        </p:txBody>
      </p:sp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31782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85750" indent="-285750"/>
            <a:r>
              <a:rPr lang="en-US" sz="2800" dirty="0"/>
              <a:t>Highway-Railroad crossing surface repair program incentivizes railroads and roadway authorities to participate in the cooperative repair of crossing surfaces.</a:t>
            </a:r>
          </a:p>
          <a:p>
            <a:pPr lvl="1"/>
            <a:r>
              <a:rPr lang="en-US" dirty="0"/>
              <a:t>Project funding breakdown: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60% State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Roadway authority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Railroad</a:t>
            </a:r>
          </a:p>
          <a:p>
            <a:endParaRPr lang="en-US" sz="28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664"/>
            <a:ext cx="7886700" cy="432048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Program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436D3E-C351-4773-A14B-AA6273488107}"/>
              </a:ext>
            </a:extLst>
          </p:cNvPr>
          <p:cNvSpPr txBox="1">
            <a:spLocks/>
          </p:cNvSpPr>
          <p:nvPr/>
        </p:nvSpPr>
        <p:spPr>
          <a:xfrm>
            <a:off x="683567" y="4941168"/>
            <a:ext cx="8280919" cy="19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b="1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Responsibilities: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Railroad: Replacement of rock (ballast), ties, track, underlayment, and crossing panels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Roadway Authority: Replacement of crossing approaches and existing sidewalks (ADA compliant), road closures and detours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733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sz="2800" dirty="0"/>
              <a:t>Projects are funded in the order the applications are received, except that up to 50% of the program allocation can be used in a discretionary manner.</a:t>
            </a:r>
          </a:p>
          <a:p>
            <a:r>
              <a:rPr lang="en-US" sz="2800" dirty="0"/>
              <a:t>All 43 crossings currently in the program queue were scored according to the following criteria:</a:t>
            </a:r>
          </a:p>
          <a:p>
            <a:pPr lvl="1"/>
            <a:r>
              <a:rPr lang="en-US" sz="2600" dirty="0"/>
              <a:t>Type of route the crossing is on, (crude oil, ethanol, passenger)</a:t>
            </a:r>
          </a:p>
          <a:p>
            <a:pPr lvl="1"/>
            <a:r>
              <a:rPr lang="en-US" sz="2600" dirty="0"/>
              <a:t>Average daily vehicle traffic / train traffic</a:t>
            </a:r>
          </a:p>
          <a:p>
            <a:pPr lvl="1"/>
            <a:r>
              <a:rPr lang="en-US" sz="2600" dirty="0"/>
              <a:t>Exposure index, (number of trains </a:t>
            </a:r>
            <a:r>
              <a:rPr lang="en-US" sz="2600" i="1" dirty="0"/>
              <a:t>x </a:t>
            </a:r>
            <a:r>
              <a:rPr lang="en-US" sz="2600" dirty="0"/>
              <a:t>number of cars)</a:t>
            </a:r>
          </a:p>
          <a:p>
            <a:pPr lvl="1"/>
            <a:r>
              <a:rPr lang="en-US" sz="2600" dirty="0"/>
              <a:t>Predicted Accidents, (train speed, roadway speed, number of traffic lanes, number of tracks)</a:t>
            </a:r>
          </a:p>
          <a:p>
            <a:pPr lvl="1"/>
            <a:r>
              <a:rPr lang="en-US" sz="2600" dirty="0"/>
              <a:t>Planned concurrent roadway projects</a:t>
            </a:r>
          </a:p>
          <a:p>
            <a:pPr lvl="1"/>
            <a:r>
              <a:rPr lang="en-US" sz="2600" dirty="0"/>
              <a:t>On-site inspection</a:t>
            </a:r>
          </a:p>
          <a:p>
            <a:pPr lvl="1"/>
            <a:r>
              <a:rPr lang="en-US" sz="2600" dirty="0"/>
              <a:t>Maximum score possible: 30 points</a:t>
            </a:r>
          </a:p>
          <a:p>
            <a:r>
              <a:rPr lang="en-US" sz="2800" dirty="0"/>
              <a:t>Final Projects</a:t>
            </a:r>
          </a:p>
          <a:p>
            <a:pPr lvl="1"/>
            <a:r>
              <a:rPr lang="en-US" dirty="0"/>
              <a:t>The six highest scored crossings were brought forward to be funded in addition to those already scheduled to be funded for FY 2022 for a total of 14 projects.</a:t>
            </a:r>
          </a:p>
          <a:p>
            <a:pPr lvl="1"/>
            <a:r>
              <a:rPr lang="en-US" dirty="0"/>
              <a:t>Associated railroads and roadway authorities were contacted and confirmed they were able to participate with funding and repairs.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80" y="692696"/>
            <a:ext cx="7886700" cy="36004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Project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373714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0708"/>
            <a:ext cx="9144000" cy="4712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000" dirty="0"/>
              <a:t>Crossing Surface Repair Program receives an annual statutory appropriation of $900,000 (off-the-top of the Road Use Tax Fund)</a:t>
            </a:r>
          </a:p>
          <a:p>
            <a:pPr lvl="0"/>
            <a:r>
              <a:rPr lang="en-US" sz="2000" dirty="0"/>
              <a:t>Program funding queue currently has 43 applications submitted.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Number of projects: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8 - in order received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6 - with scoring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14 - total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rgbClr val="53565A"/>
              </a:solidFill>
              <a:latin typeface="PT Sans" panose="020B0503020203020204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Total program funding request:          	$1,103,957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In order received</a:t>
            </a:r>
            <a:r>
              <a:rPr lang="en-US" sz="2200" dirty="0">
                <a:latin typeface="PT Sans" panose="020B0503020203020204"/>
              </a:rPr>
              <a:t>: 			$704,648 / 64%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Scored</a:t>
            </a:r>
            <a:r>
              <a:rPr lang="en-US" sz="2200" dirty="0">
                <a:latin typeface="PT Sans" panose="020B0503020203020204"/>
              </a:rPr>
              <a:t>: 					$399,309 / 36%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53565A"/>
              </a:solidFill>
              <a:latin typeface="PT Sans" panose="020B0503020203020204"/>
              <a:cs typeface="Arial" panose="020B0604020202020204" pitchFamily="34" charset="0"/>
            </a:endParaRPr>
          </a:p>
          <a:p>
            <a:pPr lvl="0"/>
            <a:endParaRPr lang="en-US" sz="2000" dirty="0"/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33600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Available Funding and Application Summary</a:t>
            </a:r>
          </a:p>
        </p:txBody>
      </p:sp>
    </p:spTree>
    <p:extLst>
      <p:ext uri="{BB962C8B-B14F-4D97-AF65-F5344CB8AC3E}">
        <p14:creationId xmlns:p14="http://schemas.microsoft.com/office/powerpoint/2010/main" val="182806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04864"/>
              </p:ext>
            </p:extLst>
          </p:nvPr>
        </p:nvGraphicFramePr>
        <p:xfrm>
          <a:off x="179512" y="1706165"/>
          <a:ext cx="878679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395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465997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126291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Ontario Street,</a:t>
                      </a:r>
                    </a:p>
                    <a:p>
                      <a:pPr algn="ctr"/>
                      <a:r>
                        <a:rPr lang="en-US" sz="1400" b="1" dirty="0"/>
                        <a:t>307447R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Pomeroy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$227,000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$136,200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$136,200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Buddy Holly Place,</a:t>
                      </a:r>
                    </a:p>
                    <a:p>
                      <a:pPr algn="ctr"/>
                      <a:r>
                        <a:rPr lang="en-US" sz="1400" b="1" dirty="0"/>
                        <a:t>385516H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Clear Lake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$122,000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$73,200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$73,200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Underwood Avenue (T-66),</a:t>
                      </a:r>
                    </a:p>
                    <a:p>
                      <a:pPr algn="ctr"/>
                      <a:r>
                        <a:rPr lang="en-US" sz="1400" b="1" dirty="0"/>
                        <a:t>385422G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Floyd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$42,000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$42,000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Roosevelt Avenue  (B-20),</a:t>
                      </a:r>
                    </a:p>
                    <a:p>
                      <a:pPr algn="ctr"/>
                      <a:r>
                        <a:rPr lang="en-US" sz="1400" b="1" dirty="0"/>
                        <a:t>385762T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O’Brien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$94,600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$56,760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$56,760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9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11913"/>
              </p:ext>
            </p:extLst>
          </p:nvPr>
        </p:nvGraphicFramePr>
        <p:xfrm>
          <a:off x="177696" y="1565033"/>
          <a:ext cx="878860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11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538005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054283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220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(B-57),</a:t>
                      </a:r>
                    </a:p>
                    <a:p>
                      <a:pPr algn="ctr"/>
                      <a:r>
                        <a:rPr lang="en-US" sz="1400" b="1" dirty="0"/>
                        <a:t>385301J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Chickasaw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$123,000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$73,800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$73,800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19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SW,</a:t>
                      </a:r>
                    </a:p>
                    <a:p>
                      <a:pPr algn="ctr"/>
                      <a:r>
                        <a:rPr lang="en-US" sz="1400" b="1" dirty="0"/>
                        <a:t>874095Y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Iowa Traction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Mason 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$132,333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19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SW,</a:t>
                      </a:r>
                    </a:p>
                    <a:p>
                      <a:pPr algn="ctr"/>
                      <a:r>
                        <a:rPr lang="en-US" sz="1400" b="1" dirty="0"/>
                        <a:t>874104V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Iowa Traction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Mason 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$168,814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$101,288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$101,288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Washington Street,</a:t>
                      </a:r>
                    </a:p>
                    <a:p>
                      <a:pPr algn="ctr"/>
                      <a:r>
                        <a:rPr lang="en-US" sz="1400" b="1" dirty="0"/>
                        <a:t>307615U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Farmer’s Cooperative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Remsen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$236,665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$141,999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$141,999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89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2384"/>
              </p:ext>
            </p:extLst>
          </p:nvPr>
        </p:nvGraphicFramePr>
        <p:xfrm>
          <a:off x="177696" y="1706165"/>
          <a:ext cx="8788608" cy="447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032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054283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Twin Rivers Drive,</a:t>
                      </a:r>
                    </a:p>
                    <a:p>
                      <a:pPr algn="ctr"/>
                      <a:r>
                        <a:rPr lang="en-US" sz="1400" b="1" dirty="0"/>
                        <a:t>072519M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Keokuk Junction Railway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Keokuk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$82,200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$49,320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$49,320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r>
                        <a:rPr lang="en-US" sz="1400" b="1" baseline="30000" dirty="0"/>
                        <a:t>nd</a:t>
                      </a:r>
                      <a:r>
                        <a:rPr lang="en-US" sz="1400" b="1" dirty="0"/>
                        <a:t> Street,</a:t>
                      </a:r>
                    </a:p>
                    <a:p>
                      <a:pPr algn="ctr"/>
                      <a:r>
                        <a:rPr lang="en-US" sz="1400" b="1" dirty="0"/>
                        <a:t>095331A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Adams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$194,871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$116,923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$116,923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490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Avenue,</a:t>
                      </a:r>
                    </a:p>
                    <a:p>
                      <a:pPr algn="ctr"/>
                      <a:r>
                        <a:rPr lang="en-US" sz="1400" b="1" dirty="0"/>
                        <a:t>385645X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Palo Alto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$66,000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$39,600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$39,600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South Gilbert Street,</a:t>
                      </a:r>
                    </a:p>
                    <a:p>
                      <a:pPr algn="ctr"/>
                      <a:r>
                        <a:rPr lang="en-US" sz="1400" b="1" dirty="0"/>
                        <a:t>607299C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CRANDIC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Iowa 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$70,400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$42,240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$42,240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75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94590"/>
              </p:ext>
            </p:extLst>
          </p:nvPr>
        </p:nvGraphicFramePr>
        <p:xfrm>
          <a:off x="177696" y="1706165"/>
          <a:ext cx="8788608" cy="236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032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054283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Oasis Avenue,</a:t>
                      </a:r>
                    </a:p>
                    <a:p>
                      <a:pPr algn="ctr"/>
                      <a:r>
                        <a:rPr lang="en-US" sz="1400" b="1" dirty="0"/>
                        <a:t>079161S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Henry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$86,400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$86,400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McPherson Street,</a:t>
                      </a:r>
                    </a:p>
                    <a:p>
                      <a:pPr algn="ctr"/>
                      <a:r>
                        <a:rPr lang="en-US" sz="1400" b="1" dirty="0"/>
                        <a:t>603291J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Guthrie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$108,045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$64,826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$64,826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CCE1291-D9FB-4717-99B5-B14601F32EFC}"/>
              </a:ext>
            </a:extLst>
          </p:cNvPr>
          <p:cNvSpPr txBox="1"/>
          <p:nvPr/>
        </p:nvSpPr>
        <p:spPr>
          <a:xfrm>
            <a:off x="1043608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2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28803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Map of Recommended Awards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0822752-CA60-4BF3-B873-960CF1670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28960" y="-352696"/>
            <a:ext cx="5470056" cy="85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10273</TotalTime>
  <Words>790</Words>
  <Application>Microsoft Office PowerPoint</Application>
  <PresentationFormat>On-screen Show (4:3)</PresentationFormat>
  <Paragraphs>234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PT Sans</vt:lpstr>
      <vt:lpstr>Office Theme</vt:lpstr>
      <vt:lpstr>PowerPoint Presentation</vt:lpstr>
      <vt:lpstr>Program</vt:lpstr>
      <vt:lpstr>Project Evaluation Criteria</vt:lpstr>
      <vt:lpstr>Available Funding and Application Summary</vt:lpstr>
      <vt:lpstr>List of Applications Recommended</vt:lpstr>
      <vt:lpstr>List of Applications Recommended</vt:lpstr>
      <vt:lpstr>List of Applications Recommended</vt:lpstr>
      <vt:lpstr>List of Applications Recommended</vt:lpstr>
      <vt:lpstr>Map of Recommended Awards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Klop, Kristopher</cp:lastModifiedBy>
  <cp:revision>178</cp:revision>
  <cp:lastPrinted>2019-08-29T10:58:34Z</cp:lastPrinted>
  <dcterms:created xsi:type="dcterms:W3CDTF">2014-05-10T08:44:16Z</dcterms:created>
  <dcterms:modified xsi:type="dcterms:W3CDTF">2020-07-29T14:25:53Z</dcterms:modified>
</cp:coreProperties>
</file>