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388" r:id="rId2"/>
    <p:sldId id="385" r:id="rId3"/>
  </p:sldIdLst>
  <p:sldSz cx="9144000" cy="6858000" type="screen4x3"/>
  <p:notesSz cx="7102475" cy="9388475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6" userDrawn="1">
          <p15:clr>
            <a:srgbClr val="A4A3A4"/>
          </p15:clr>
        </p15:guide>
        <p15:guide id="2" pos="223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125" d="100"/>
          <a:sy n="125" d="100"/>
        </p:scale>
        <p:origin x="119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56"/>
        <p:guide pos="223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78383" cy="4695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81" tIns="47091" rIns="94181" bIns="47091" numCol="1" anchor="t" anchorCtr="0" compatLnSpc="1">
            <a:prstTxWarp prst="textNoShape">
              <a:avLst/>
            </a:prstTxWarp>
          </a:bodyPr>
          <a:lstStyle>
            <a:lvl1pPr defTabSz="94285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093" y="2"/>
            <a:ext cx="3078383" cy="4695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81" tIns="47091" rIns="94181" bIns="47091" numCol="1" anchor="t" anchorCtr="0" compatLnSpc="1">
            <a:prstTxWarp prst="textNoShape">
              <a:avLst/>
            </a:prstTxWarp>
          </a:bodyPr>
          <a:lstStyle>
            <a:lvl1pPr algn="r" defTabSz="94285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918891"/>
            <a:ext cx="3078383" cy="469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81" tIns="47091" rIns="94181" bIns="47091" numCol="1" anchor="b" anchorCtr="0" compatLnSpc="1">
            <a:prstTxWarp prst="textNoShape">
              <a:avLst/>
            </a:prstTxWarp>
          </a:bodyPr>
          <a:lstStyle>
            <a:lvl1pPr defTabSz="94285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093" y="8918891"/>
            <a:ext cx="3078383" cy="469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81" tIns="47091" rIns="94181" bIns="47091" numCol="1" anchor="b" anchorCtr="0" compatLnSpc="1">
            <a:prstTxWarp prst="textNoShape">
              <a:avLst/>
            </a:prstTxWarp>
          </a:bodyPr>
          <a:lstStyle>
            <a:lvl1pPr algn="r" defTabSz="94285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78383" cy="467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81" tIns="47091" rIns="94181" bIns="47091" numCol="1" anchor="t" anchorCtr="0" compatLnSpc="1">
            <a:prstTxWarp prst="textNoShape">
              <a:avLst/>
            </a:prstTxWarp>
          </a:bodyPr>
          <a:lstStyle>
            <a:lvl1pPr defTabSz="94285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4093" y="1"/>
            <a:ext cx="3078383" cy="467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81" tIns="47091" rIns="94181" bIns="47091" numCol="1" anchor="t" anchorCtr="0" compatLnSpc="1">
            <a:prstTxWarp prst="textNoShape">
              <a:avLst/>
            </a:prstTxWarp>
          </a:bodyPr>
          <a:lstStyle>
            <a:lvl1pPr algn="r" defTabSz="94285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2850" y="700088"/>
            <a:ext cx="4678363" cy="35083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321" y="4442502"/>
            <a:ext cx="5207838" cy="4208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81" tIns="47091" rIns="94181" bIns="470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83389"/>
            <a:ext cx="3078383" cy="467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81" tIns="47091" rIns="94181" bIns="47091" numCol="1" anchor="b" anchorCtr="0" compatLnSpc="1">
            <a:prstTxWarp prst="textNoShape">
              <a:avLst/>
            </a:prstTxWarp>
          </a:bodyPr>
          <a:lstStyle>
            <a:lvl1pPr defTabSz="94285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4093" y="8883389"/>
            <a:ext cx="3078383" cy="467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81" tIns="47091" rIns="94181" bIns="47091" numCol="1" anchor="b" anchorCtr="0" compatLnSpc="1">
            <a:prstTxWarp prst="textNoShape">
              <a:avLst/>
            </a:prstTxWarp>
          </a:bodyPr>
          <a:lstStyle>
            <a:lvl1pPr algn="r" defTabSz="942858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2021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3755760"/>
              </p:ext>
            </p:extLst>
          </p:nvPr>
        </p:nvGraphicFramePr>
        <p:xfrm>
          <a:off x="703389" y="1012506"/>
          <a:ext cx="7737222" cy="5364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8272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697928">
                <a:tc>
                  <a:txBody>
                    <a:bodyPr/>
                    <a:lstStyle/>
                    <a:p>
                      <a:r>
                        <a:rPr lang="en-US" sz="2000" dirty="0"/>
                        <a:t>Remaining FY 2020 Program Balance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(52.3)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697928">
                <a:tc>
                  <a:txBody>
                    <a:bodyPr/>
                    <a:lstStyle/>
                    <a:p>
                      <a:r>
                        <a:rPr lang="en-US" sz="2000" dirty="0"/>
                        <a:t>FY 2021 Program Balance (June 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(16.3)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(July)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68.8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(July)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65.0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(3.8)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(August)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110.0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(August)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120.8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(10.8)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(August 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(83.2)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(21.7)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September 8, 2020</a:t>
            </a:r>
          </a:p>
        </p:txBody>
      </p:sp>
    </p:spTree>
    <p:extLst>
      <p:ext uri="{BB962C8B-B14F-4D97-AF65-F5344CB8AC3E}">
        <p14:creationId xmlns:p14="http://schemas.microsoft.com/office/powerpoint/2010/main" val="603990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2021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COVID-19 impacts are expected to reduce revenues for FY 21.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14 percent of the FY 2021 Program has now been awarded.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Next letting is scheduled for September 15, 2020.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The July letting was about $ 39 million.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6A2A41-ABF9-40CC-8162-4D978FD34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September 8, 2020</a:t>
            </a:r>
          </a:p>
        </p:txBody>
      </p:sp>
    </p:spTree>
    <p:extLst>
      <p:ext uri="{BB962C8B-B14F-4D97-AF65-F5344CB8AC3E}">
        <p14:creationId xmlns:p14="http://schemas.microsoft.com/office/powerpoint/2010/main" val="2318919065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17197</TotalTime>
  <Words>134</Words>
  <Application>Microsoft Office PowerPoint</Application>
  <PresentationFormat>On-screen Show (4:3)</PresentationFormat>
  <Paragraphs>31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Helvetica</vt:lpstr>
      <vt:lpstr>Wingdings</vt:lpstr>
      <vt:lpstr>Straight Edge</vt:lpstr>
      <vt:lpstr>FY 2021 Highway Program Balance ($ in millions)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Majors, Shawn</cp:lastModifiedBy>
  <cp:revision>981</cp:revision>
  <cp:lastPrinted>2020-05-21T16:58:05Z</cp:lastPrinted>
  <dcterms:created xsi:type="dcterms:W3CDTF">2001-05-04T13:55:51Z</dcterms:created>
  <dcterms:modified xsi:type="dcterms:W3CDTF">2020-08-28T14:33:22Z</dcterms:modified>
</cp:coreProperties>
</file>