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7" r:id="rId2"/>
    <p:sldId id="332" r:id="rId3"/>
    <p:sldId id="347" r:id="rId4"/>
    <p:sldId id="349" r:id="rId5"/>
    <p:sldId id="356" r:id="rId6"/>
    <p:sldId id="397" r:id="rId7"/>
    <p:sldId id="336" r:id="rId8"/>
    <p:sldId id="287" r:id="rId9"/>
    <p:sldId id="389" r:id="rId10"/>
    <p:sldId id="383" r:id="rId11"/>
    <p:sldId id="393" r:id="rId12"/>
    <p:sldId id="380" r:id="rId13"/>
    <p:sldId id="398" r:id="rId14"/>
    <p:sldId id="338" r:id="rId15"/>
    <p:sldId id="367" r:id="rId16"/>
    <p:sldId id="394" r:id="rId17"/>
    <p:sldId id="399" r:id="rId18"/>
    <p:sldId id="400"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5550" autoAdjust="0"/>
  </p:normalViewPr>
  <p:slideViewPr>
    <p:cSldViewPr>
      <p:cViewPr varScale="1">
        <p:scale>
          <a:sx n="109" d="100"/>
          <a:sy n="109" d="100"/>
        </p:scale>
        <p:origin x="1770"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32"/>
    </p:cViewPr>
  </p:sorterViewPr>
  <p:notesViewPr>
    <p:cSldViewPr>
      <p:cViewPr varScale="1">
        <p:scale>
          <a:sx n="69" d="100"/>
          <a:sy n="69" d="100"/>
        </p:scale>
        <p:origin x="2568"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034BA2-5CE7-4D46-8F81-A9B4D2AEC0B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5A99080-ECDE-4908-9B04-9EF1BE4341A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2AF0D92-C13E-4B57-A9F0-A3F78B3206AC}" type="datetimeFigureOut">
              <a:rPr lang="en-US" smtClean="0"/>
              <a:t>8/3/2020</a:t>
            </a:fld>
            <a:endParaRPr lang="en-US"/>
          </a:p>
        </p:txBody>
      </p:sp>
      <p:sp>
        <p:nvSpPr>
          <p:cNvPr id="4" name="Footer Placeholder 3">
            <a:extLst>
              <a:ext uri="{FF2B5EF4-FFF2-40B4-BE49-F238E27FC236}">
                <a16:creationId xmlns:a16="http://schemas.microsoft.com/office/drawing/2014/main" id="{07953F25-355F-4DAB-8A69-BDD40B495C6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44EC62-BF51-4A3D-A774-71F009050B2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509D243-A71A-4DAD-91D8-A1C6DC90CDC6}" type="slidenum">
              <a:rPr lang="en-US" smtClean="0"/>
              <a:t>‹#›</a:t>
            </a:fld>
            <a:endParaRPr lang="en-US"/>
          </a:p>
        </p:txBody>
      </p:sp>
    </p:spTree>
    <p:extLst>
      <p:ext uri="{BB962C8B-B14F-4D97-AF65-F5344CB8AC3E}">
        <p14:creationId xmlns:p14="http://schemas.microsoft.com/office/powerpoint/2010/main" val="2222112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8/3/2020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State Recreational Trails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1.xml"/><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slide" Target="slide14.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mailto:craig.markley@iowadot.us"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State Recreational Trails Program</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3247832" cy="501317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High Trestle Trail Extension to Oralabor Road Project(Ankeny)</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ea typeface="Calibri" panose="020F0502020204030204" pitchFamily="34" charset="0"/>
                <a:cs typeface="Times New Roman" panose="02020603050405020304" pitchFamily="18" charset="0"/>
              </a:rPr>
              <a:t>This project extends the High Trestle Trail 1.15 miles from SE Magazine Road to a direct connection with the Gay Lea Wilson and Oralabor Gateway Regional Trails, located on the south side of SE Oralabor/Iowa 150. The project will include a trail bridge at SE Oralabor/Iowa 150.</a:t>
            </a: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$2,231,700	</a:t>
            </a:r>
          </a:p>
          <a:p>
            <a:pPr marL="0" indent="0">
              <a:spcBef>
                <a:spcPts val="0"/>
              </a:spcBef>
              <a:buClr>
                <a:schemeClr val="tx1"/>
              </a:buClr>
              <a:buNone/>
              <a:defRPr/>
            </a:pPr>
            <a:r>
              <a:rPr lang="en-US" sz="1600" b="1" dirty="0">
                <a:latin typeface="PT Sans" panose="020B0503020203020204"/>
                <a:cs typeface="Arial" pitchFamily="34" charset="0"/>
              </a:rPr>
              <a:t>Requested:        $   400,000  (17%)</a:t>
            </a:r>
          </a:p>
          <a:p>
            <a:pPr marL="0" indent="0">
              <a:spcBef>
                <a:spcPts val="0"/>
              </a:spcBef>
              <a:buClr>
                <a:schemeClr val="tx1"/>
              </a:buClr>
              <a:buNone/>
              <a:defRPr/>
            </a:pPr>
            <a:r>
              <a:rPr lang="en-US" sz="1600" b="1" dirty="0">
                <a:latin typeface="PT Sans" panose="020B0503020203020204"/>
                <a:cs typeface="Arial" pitchFamily="34" charset="0"/>
              </a:rPr>
              <a:t>Recommended: $   295,060  (13%)</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A2E40323-85DD-473A-89D6-1362AA2D9CBC}"/>
              </a:ext>
            </a:extLst>
          </p:cNvPr>
          <p:cNvPicPr>
            <a:picLocks noChangeAspect="1"/>
          </p:cNvPicPr>
          <p:nvPr/>
        </p:nvPicPr>
        <p:blipFill>
          <a:blip r:embed="rId4"/>
          <a:stretch>
            <a:fillRect/>
          </a:stretch>
        </p:blipFill>
        <p:spPr>
          <a:xfrm>
            <a:off x="3635896" y="908720"/>
            <a:ext cx="5129655" cy="3933056"/>
          </a:xfrm>
          <a:prstGeom prst="rect">
            <a:avLst/>
          </a:prstGeom>
        </p:spPr>
      </p:pic>
    </p:spTree>
    <p:extLst>
      <p:ext uri="{BB962C8B-B14F-4D97-AF65-F5344CB8AC3E}">
        <p14:creationId xmlns:p14="http://schemas.microsoft.com/office/powerpoint/2010/main" val="106412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7200799"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Tatonka Ska Trace Rail Trail Phase III(c) (Dickinson County)</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rPr>
              <a:t>This project </a:t>
            </a:r>
            <a:r>
              <a:rPr lang="en-US" sz="1600" dirty="0">
                <a:latin typeface="PT Sans" panose="020B0503020203020204"/>
                <a:ea typeface="Calibri" panose="020F0502020204030204" pitchFamily="34" charset="0"/>
                <a:cs typeface="Times New Roman" panose="02020603050405020304" pitchFamily="18" charset="0"/>
              </a:rPr>
              <a:t>starts at the North Harbor Tunnel (West Okoboji Trail) at the junction of Iowa 86 and 155th Street. It then travels 1.15 miles north where it connects with Tatonka Ska Trace –Phase III(b), approximately 0.55 miles north of Jct. Hwy 86 and Hwy 9. This project connects West Okoboji Trail and Spine Trail. Over 35 miles of trail.</a:t>
            </a: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$867,022	</a:t>
            </a:r>
          </a:p>
          <a:p>
            <a:pPr marL="0" indent="0">
              <a:spcBef>
                <a:spcPts val="0"/>
              </a:spcBef>
              <a:buClr>
                <a:schemeClr val="tx1"/>
              </a:buClr>
              <a:buNone/>
              <a:defRPr/>
            </a:pPr>
            <a:r>
              <a:rPr lang="en-US" sz="1600" b="1" dirty="0">
                <a:latin typeface="PT Sans" panose="020B0503020203020204"/>
                <a:cs typeface="Arial" pitchFamily="34" charset="0"/>
              </a:rPr>
              <a:t>Requested:   $176,522  (20%)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C1422BDB-BAB0-4129-BBD2-D94DDCAEDE4F}"/>
              </a:ext>
            </a:extLst>
          </p:cNvPr>
          <p:cNvPicPr>
            <a:picLocks noChangeAspect="1"/>
          </p:cNvPicPr>
          <p:nvPr/>
        </p:nvPicPr>
        <p:blipFill>
          <a:blip r:embed="rId4"/>
          <a:stretch>
            <a:fillRect/>
          </a:stretch>
        </p:blipFill>
        <p:spPr>
          <a:xfrm>
            <a:off x="3059832" y="3343268"/>
            <a:ext cx="6057344" cy="3118565"/>
          </a:xfrm>
          <a:prstGeom prst="rect">
            <a:avLst/>
          </a:prstGeom>
        </p:spPr>
      </p:pic>
    </p:spTree>
    <p:extLst>
      <p:ext uri="{BB962C8B-B14F-4D97-AF65-F5344CB8AC3E}">
        <p14:creationId xmlns:p14="http://schemas.microsoft.com/office/powerpoint/2010/main" val="27750960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384375"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Calibri" panose="020F0502020204030204" pitchFamily="34" charset="0"/>
                <a:ea typeface="Calibri" panose="020F0502020204030204" pitchFamily="34" charset="0"/>
                <a:cs typeface="Times New Roman" panose="02020603050405020304" pitchFamily="18" charset="0"/>
              </a:rPr>
              <a:t>Flint River Trail-Bluff Road/North Bottoms Connector (Burlington)</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project will construct 0.23 mile of paved trail parallel to Bluff Road.  Bluff Road is the designated route of the Mississippi River Trail. This segment will finalize the Flint River Trail within the city of Burlington and create a continuous 3.0 mile trail connecting 2.25 miles of existing trail from the north city limits with 0.80 mile of existing trail to the Burlington Riverfront in the south.</a:t>
            </a:r>
            <a:endParaRPr lang="en-US" sz="2000" dirty="0">
              <a:latin typeface="PT Sans" panose="020B0503020203020204"/>
              <a:ea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   515,000	</a:t>
            </a:r>
          </a:p>
          <a:p>
            <a:pPr marL="0" indent="0">
              <a:spcBef>
                <a:spcPts val="0"/>
              </a:spcBef>
              <a:buClr>
                <a:schemeClr val="tx1"/>
              </a:buClr>
              <a:buNone/>
              <a:defRPr/>
            </a:pPr>
            <a:r>
              <a:rPr lang="en-US" sz="1600" b="1" dirty="0">
                <a:latin typeface="PT Sans" panose="020B0503020203020204"/>
                <a:cs typeface="Arial" pitchFamily="34" charset="0"/>
              </a:rPr>
              <a:t>Requested:   $   165,000  (32%)</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F2568336-FDE6-41A7-870D-1072ADAD0EDD}"/>
              </a:ext>
            </a:extLst>
          </p:cNvPr>
          <p:cNvPicPr>
            <a:picLocks noChangeAspect="1"/>
          </p:cNvPicPr>
          <p:nvPr/>
        </p:nvPicPr>
        <p:blipFill>
          <a:blip r:embed="rId5"/>
          <a:stretch>
            <a:fillRect/>
          </a:stretch>
        </p:blipFill>
        <p:spPr>
          <a:xfrm>
            <a:off x="3563888" y="915434"/>
            <a:ext cx="5580112" cy="3067799"/>
          </a:xfrm>
          <a:prstGeom prst="rect">
            <a:avLst/>
          </a:prstGeom>
        </p:spPr>
      </p:pic>
    </p:spTree>
    <p:extLst>
      <p:ext uri="{BB962C8B-B14F-4D97-AF65-F5344CB8AC3E}">
        <p14:creationId xmlns:p14="http://schemas.microsoft.com/office/powerpoint/2010/main" val="179414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096343" cy="5013176"/>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Little River Scenic Pathway Phase 1 (Decatur County Conservation Board)</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ea typeface="Calibri" panose="020F0502020204030204" pitchFamily="34" charset="0"/>
                <a:cs typeface="Times New Roman" panose="02020603050405020304" pitchFamily="18" charset="0"/>
              </a:rPr>
              <a:t>This project extends the Little River Scenic Pathway (which connects to the city of Leon) 1.2 miles from the current trailhead east of Little River Recreation Area, crossing NW Little River Lake Road into the park, along the dam on the south side of the lake and to the north along the lake’s shoreline.</a:t>
            </a: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$631,800	</a:t>
            </a:r>
          </a:p>
          <a:p>
            <a:pPr marL="0" indent="0">
              <a:spcBef>
                <a:spcPts val="0"/>
              </a:spcBef>
              <a:buClr>
                <a:schemeClr val="tx1"/>
              </a:buClr>
              <a:buNone/>
              <a:defRPr/>
            </a:pPr>
            <a:r>
              <a:rPr lang="en-US" sz="1600" b="1" dirty="0">
                <a:latin typeface="PT Sans" panose="020B0503020203020204"/>
                <a:cs typeface="Arial" pitchFamily="34" charset="0"/>
              </a:rPr>
              <a:t>Requested:   $161,800  (25%)</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B7B48D88-D1E4-4777-95B1-D083292EE915}"/>
              </a:ext>
            </a:extLst>
          </p:cNvPr>
          <p:cNvPicPr>
            <a:picLocks noChangeAspect="1"/>
          </p:cNvPicPr>
          <p:nvPr/>
        </p:nvPicPr>
        <p:blipFill>
          <a:blip r:embed="rId5"/>
          <a:stretch>
            <a:fillRect/>
          </a:stretch>
        </p:blipFill>
        <p:spPr>
          <a:xfrm>
            <a:off x="3410014" y="1368152"/>
            <a:ext cx="5733986" cy="4264007"/>
          </a:xfrm>
          <a:prstGeom prst="rect">
            <a:avLst/>
          </a:prstGeom>
        </p:spPr>
      </p:pic>
    </p:spTree>
    <p:extLst>
      <p:ext uri="{BB962C8B-B14F-4D97-AF65-F5344CB8AC3E}">
        <p14:creationId xmlns:p14="http://schemas.microsoft.com/office/powerpoint/2010/main" val="40355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958134288"/>
              </p:ext>
            </p:extLst>
          </p:nvPr>
        </p:nvGraphicFramePr>
        <p:xfrm>
          <a:off x="177696" y="1988840"/>
          <a:ext cx="8788608" cy="4456250"/>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79031">
                <a:tc>
                  <a:txBody>
                    <a:bodyPr/>
                    <a:lstStyle/>
                    <a:p>
                      <a:pPr algn="ctr"/>
                      <a:r>
                        <a:rPr lang="en-US" sz="1400" b="1" dirty="0"/>
                        <a:t>Rolling Prairie Trail Extension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Waverly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$294,000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$220,000</a:t>
                      </a:r>
                    </a:p>
                    <a:p>
                      <a:pPr algn="ctr"/>
                      <a:r>
                        <a:rPr lang="en-US" sz="140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279031">
                <a:tc>
                  <a:txBody>
                    <a:bodyPr/>
                    <a:lstStyle/>
                    <a:p>
                      <a:pPr algn="ctr"/>
                      <a:r>
                        <a:rPr lang="en-US" sz="1400" b="1" dirty="0"/>
                        <a:t>Pony Hollow Trail Extension - Phase 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Clayton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$854,233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$640,400</a:t>
                      </a:r>
                    </a:p>
                    <a:p>
                      <a:pPr algn="ctr"/>
                      <a:r>
                        <a:rPr lang="en-US" sz="1400" b="1"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7427065"/>
                  </a:ext>
                </a:extLst>
              </a:tr>
              <a:tr h="288032">
                <a:tc>
                  <a:txBody>
                    <a:bodyPr/>
                    <a:lstStyle/>
                    <a:p>
                      <a:pPr algn="ctr"/>
                      <a:r>
                        <a:rPr lang="en-US" sz="1400" b="1" dirty="0"/>
                        <a:t>Connecting Fort Madison! Phase 4 - 48</a:t>
                      </a:r>
                      <a:r>
                        <a:rPr lang="en-US" sz="1400" b="1" baseline="30000" dirty="0"/>
                        <a:t>th</a:t>
                      </a:r>
                      <a:r>
                        <a:rPr lang="en-US" sz="1400" b="1" dirty="0"/>
                        <a:t> Street Trail Connection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Fort Madison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$440,840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$300,000</a:t>
                      </a:r>
                    </a:p>
                    <a:p>
                      <a:pPr algn="ctr"/>
                      <a:r>
                        <a:rPr lang="en-US" sz="1400" b="1"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1950717"/>
                  </a:ext>
                </a:extLst>
              </a:tr>
              <a:tr h="288032">
                <a:tc>
                  <a:txBody>
                    <a:bodyPr/>
                    <a:lstStyle/>
                    <a:p>
                      <a:pPr algn="ctr"/>
                      <a:r>
                        <a:rPr lang="en-US" sz="1400" b="1" dirty="0"/>
                        <a:t>Red Rock Prairie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Jasper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$3,398,000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$312,249</a:t>
                      </a:r>
                    </a:p>
                    <a:p>
                      <a:pPr algn="ctr"/>
                      <a:r>
                        <a:rPr lang="en-US" sz="1400" b="1"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576064">
                <a:tc>
                  <a:txBody>
                    <a:bodyPr/>
                    <a:lstStyle/>
                    <a:p>
                      <a:pPr algn="ctr"/>
                      <a:r>
                        <a:rPr lang="en-US" sz="1400" b="1" dirty="0"/>
                        <a:t>Let’s </a:t>
                      </a:r>
                      <a:r>
                        <a:rPr lang="en-US" sz="1400" b="1" dirty="0" err="1"/>
                        <a:t>Konnect</a:t>
                      </a:r>
                      <a:r>
                        <a:rPr lang="en-US" sz="1400" b="1" dirty="0"/>
                        <a:t>! Riverfront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Keokuk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$1,058,316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$334,072</a:t>
                      </a:r>
                    </a:p>
                    <a:p>
                      <a:pPr algn="ctr"/>
                      <a:r>
                        <a:rPr lang="en-US" sz="1400" b="1"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693719"/>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993384777"/>
              </p:ext>
            </p:extLst>
          </p:nvPr>
        </p:nvGraphicFramePr>
        <p:xfrm>
          <a:off x="177696" y="1988840"/>
          <a:ext cx="8788608" cy="3920088"/>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558062">
                <a:tc>
                  <a:txBody>
                    <a:bodyPr/>
                    <a:lstStyle/>
                    <a:p>
                      <a:pPr algn="ctr"/>
                      <a:r>
                        <a:rPr lang="en-US" sz="1400" b="1" dirty="0"/>
                        <a:t>Plywood Trail        Phase 1A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Le 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$1,279,973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$350,000</a:t>
                      </a:r>
                    </a:p>
                    <a:p>
                      <a:pPr algn="ctr"/>
                      <a:r>
                        <a:rPr lang="en-US" sz="1400" b="1"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365760">
                <a:tc>
                  <a:txBody>
                    <a:bodyPr/>
                    <a:lstStyle/>
                    <a:p>
                      <a:pPr algn="ctr"/>
                      <a:r>
                        <a:rPr lang="en-US" sz="1400" b="1" dirty="0"/>
                        <a:t>Wapsipinicon Trail Phase 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Jones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$513,240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$170,000</a:t>
                      </a:r>
                    </a:p>
                    <a:p>
                      <a:pPr algn="ctr"/>
                      <a:r>
                        <a:rPr lang="en-US" sz="1400" b="1"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8640360"/>
                  </a:ext>
                </a:extLst>
              </a:tr>
              <a:tr h="576064">
                <a:tc>
                  <a:txBody>
                    <a:bodyPr/>
                    <a:lstStyle/>
                    <a:p>
                      <a:pPr algn="ctr"/>
                      <a:r>
                        <a:rPr lang="en-US" sz="1400" b="1" dirty="0"/>
                        <a:t>Grant Wood Trail Gap Connection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$1,271,000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$200,000</a:t>
                      </a:r>
                    </a:p>
                    <a:p>
                      <a:pPr algn="ctr"/>
                      <a:r>
                        <a:rPr lang="en-US" sz="1400" b="1" dirty="0"/>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576064">
                <a:tc>
                  <a:txBody>
                    <a:bodyPr/>
                    <a:lstStyle/>
                    <a:p>
                      <a:pPr algn="ctr"/>
                      <a:r>
                        <a:rPr lang="en-US" sz="1400" b="1" dirty="0"/>
                        <a:t>Cedar Valley Nature Trail Bridge C1 Repairs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Black Hawk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$208,800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$156,600</a:t>
                      </a:r>
                    </a:p>
                    <a:p>
                      <a:pPr algn="ctr"/>
                      <a:r>
                        <a:rPr lang="en-US" sz="140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693719"/>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217775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908720"/>
            <a:ext cx="7886700" cy="360040"/>
          </a:xfrm>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699435884"/>
              </p:ext>
            </p:extLst>
          </p:nvPr>
        </p:nvGraphicFramePr>
        <p:xfrm>
          <a:off x="142600" y="1637812"/>
          <a:ext cx="8858800" cy="4782304"/>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440160">
                  <a:extLst>
                    <a:ext uri="{9D8B030D-6E8A-4147-A177-3AD203B41FA5}">
                      <a16:colId xmlns:a16="http://schemas.microsoft.com/office/drawing/2014/main" val="1861506818"/>
                    </a:ext>
                  </a:extLst>
                </a:gridCol>
                <a:gridCol w="1296144">
                  <a:extLst>
                    <a:ext uri="{9D8B030D-6E8A-4147-A177-3AD203B41FA5}">
                      <a16:colId xmlns:a16="http://schemas.microsoft.com/office/drawing/2014/main" val="3420930524"/>
                    </a:ext>
                  </a:extLst>
                </a:gridCol>
                <a:gridCol w="1584176">
                  <a:extLst>
                    <a:ext uri="{9D8B030D-6E8A-4147-A177-3AD203B41FA5}">
                      <a16:colId xmlns:a16="http://schemas.microsoft.com/office/drawing/2014/main" val="467904483"/>
                    </a:ext>
                  </a:extLst>
                </a:gridCol>
                <a:gridCol w="1296144">
                  <a:extLst>
                    <a:ext uri="{9D8B030D-6E8A-4147-A177-3AD203B41FA5}">
                      <a16:colId xmlns:a16="http://schemas.microsoft.com/office/drawing/2014/main" val="3284072429"/>
                    </a:ext>
                  </a:extLst>
                </a:gridCol>
                <a:gridCol w="1080120">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65760">
                <a:tc>
                  <a:txBody>
                    <a:bodyPr/>
                    <a:lstStyle/>
                    <a:p>
                      <a:pPr algn="ctr"/>
                      <a:r>
                        <a:rPr lang="en-US" sz="1400" b="1" dirty="0"/>
                        <a:t>High Trestle Trail to City of Boone Trail Phase 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Boone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$929,000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$350,000</a:t>
                      </a:r>
                    </a:p>
                    <a:p>
                      <a:pPr algn="ctr"/>
                      <a:r>
                        <a:rPr lang="en-US" sz="1400" b="1" dirty="0"/>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7951330"/>
                  </a:ext>
                </a:extLst>
              </a:tr>
              <a:tr h="365760">
                <a:tc>
                  <a:txBody>
                    <a:bodyPr/>
                    <a:lstStyle/>
                    <a:p>
                      <a:pPr algn="ctr"/>
                      <a:r>
                        <a:rPr lang="en-US" sz="1400" b="1" dirty="0"/>
                        <a:t>13</a:t>
                      </a:r>
                      <a:r>
                        <a:rPr lang="en-US" sz="1400" b="1" baseline="30000" dirty="0"/>
                        <a:t>th</a:t>
                      </a:r>
                      <a:r>
                        <a:rPr lang="en-US" sz="1400" b="1" dirty="0"/>
                        <a:t> Avenue North Recreational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Clinton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$740,653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$340,653</a:t>
                      </a:r>
                    </a:p>
                    <a:p>
                      <a:pPr algn="ctr"/>
                      <a:r>
                        <a:rPr lang="en-US" sz="1400" b="1"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111554"/>
                  </a:ext>
                </a:extLst>
              </a:tr>
              <a:tr h="576064">
                <a:tc>
                  <a:txBody>
                    <a:bodyPr/>
                    <a:lstStyle/>
                    <a:p>
                      <a:pPr algn="ctr"/>
                      <a:r>
                        <a:rPr lang="en-US" sz="1400" b="1" dirty="0"/>
                        <a:t>Glenwood Trail Project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Glenwood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$723,000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$143,000</a:t>
                      </a:r>
                    </a:p>
                    <a:p>
                      <a:pPr algn="ctr"/>
                      <a:r>
                        <a:rPr lang="en-US" sz="1400" b="1" dirty="0"/>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1032519"/>
                  </a:ext>
                </a:extLst>
              </a:tr>
              <a:tr h="472440">
                <a:tc>
                  <a:txBody>
                    <a:bodyPr/>
                    <a:lstStyle/>
                    <a:p>
                      <a:pPr algn="ctr"/>
                      <a:r>
                        <a:rPr lang="en-US" sz="1400" b="1" dirty="0"/>
                        <a:t>Clear Creek Trail Half Moon Avenue to F. W. Kent Park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Johnson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$350,000</a:t>
                      </a:r>
                    </a:p>
                    <a:p>
                      <a:pPr algn="ctr"/>
                      <a:r>
                        <a:rPr lang="en-US" sz="1400" b="1" dirty="0"/>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472440">
                <a:tc>
                  <a:txBody>
                    <a:bodyPr/>
                    <a:lstStyle/>
                    <a:p>
                      <a:pPr algn="ctr"/>
                      <a:r>
                        <a:rPr lang="en-US" sz="1400" b="1" dirty="0"/>
                        <a:t>Grant Wood Trail Paving – Waldo’s Rock to Oxley Road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$790,000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5950819"/>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1735727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927561307"/>
              </p:ext>
            </p:extLst>
          </p:nvPr>
        </p:nvGraphicFramePr>
        <p:xfrm>
          <a:off x="177696" y="1988840"/>
          <a:ext cx="8788608" cy="4306906"/>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88032">
                <a:tc>
                  <a:txBody>
                    <a:bodyPr/>
                    <a:lstStyle/>
                    <a:p>
                      <a:pPr algn="ctr"/>
                      <a:r>
                        <a:rPr lang="en-US" sz="1400" b="1" dirty="0"/>
                        <a:t>Solon Recreation and Nature Area (SRNA)/Hoover Trailhead Restroom and Shelter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Solon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$107,620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$80,715 (75%)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3359888"/>
                  </a:ext>
                </a:extLst>
              </a:tr>
              <a:tr h="472440">
                <a:tc>
                  <a:txBody>
                    <a:bodyPr/>
                    <a:lstStyle/>
                    <a:p>
                      <a:pPr algn="ctr"/>
                      <a:r>
                        <a:rPr lang="en-US" sz="1400" b="1" dirty="0"/>
                        <a:t>Dry Run Trail Segment 1 Connection to the Greenbelt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Winneshiek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$1,106,600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 (45%)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3160876"/>
                  </a:ext>
                </a:extLst>
              </a:tr>
              <a:tr h="259080">
                <a:tc>
                  <a:txBody>
                    <a:bodyPr/>
                    <a:lstStyle/>
                    <a:p>
                      <a:pPr algn="ctr"/>
                      <a:r>
                        <a:rPr lang="en-US" sz="1400" b="1" dirty="0"/>
                        <a:t>Neal Smith Rehabilitation Phase 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$450,000 (50%)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0630900"/>
                  </a:ext>
                </a:extLst>
              </a:tr>
              <a:tr h="259080">
                <a:tc>
                  <a:txBody>
                    <a:bodyPr/>
                    <a:lstStyle/>
                    <a:p>
                      <a:pPr algn="ctr"/>
                      <a:r>
                        <a:rPr lang="en-US" sz="1400" b="1" dirty="0"/>
                        <a:t>Iowa’s River Edge Trail Paving Towards Iowa River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Marshalltown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$300,000</a:t>
                      </a:r>
                    </a:p>
                    <a:p>
                      <a:pPr algn="ctr"/>
                      <a:r>
                        <a:rPr lang="en-US" sz="1400" b="1" dirty="0"/>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4819787"/>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557754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454700720"/>
              </p:ext>
            </p:extLst>
          </p:nvPr>
        </p:nvGraphicFramePr>
        <p:xfrm>
          <a:off x="177696" y="1988840"/>
          <a:ext cx="8788608" cy="1472266"/>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88032">
                <a:tc>
                  <a:txBody>
                    <a:bodyPr/>
                    <a:lstStyle/>
                    <a:p>
                      <a:pPr algn="ctr"/>
                      <a:r>
                        <a:rPr lang="en-US" sz="1400" b="1" dirty="0"/>
                        <a:t>First Bridge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River Action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$2,696,903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a:t>
                      </a:r>
                    </a:p>
                    <a:p>
                      <a:pPr algn="ctr"/>
                      <a:r>
                        <a:rPr lang="en-US" sz="1400" b="1"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544367"/>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6679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Autofit/>
          </a:bodyPr>
          <a:lstStyle/>
          <a:p>
            <a:pPr lvl="0">
              <a:spcAft>
                <a:spcPts val="1200"/>
              </a:spcAft>
            </a:pPr>
            <a:r>
              <a:rPr lang="en-US" sz="2200" dirty="0"/>
              <a:t>Created in 1988</a:t>
            </a:r>
          </a:p>
          <a:p>
            <a:pPr lvl="0">
              <a:spcAft>
                <a:spcPts val="1200"/>
              </a:spcAft>
            </a:pPr>
            <a:r>
              <a:rPr lang="en-US" sz="2200" dirty="0"/>
              <a:t>Available to cities, counties, state agencies, local governments, or non-profit organizations through an application program</a:t>
            </a:r>
          </a:p>
          <a:p>
            <a:pPr lvl="0"/>
            <a:r>
              <a:rPr lang="en-US" sz="2200" dirty="0"/>
              <a:t>Purpose is to establish recreational trails in Iowa for the use, enjoyment and participation of the public.</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State Recreational Trail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77500" lnSpcReduction="20000"/>
          </a:bodyPr>
          <a:lstStyle/>
          <a:p>
            <a:pPr lvl="0"/>
            <a:r>
              <a:rPr lang="en-US" dirty="0"/>
              <a:t>Need in terms of population to be served and existing trails in the area (25 points)</a:t>
            </a:r>
          </a:p>
          <a:p>
            <a:pPr lvl="0"/>
            <a:r>
              <a:rPr lang="en-US" dirty="0"/>
              <a:t>Compatibility with local, areawide, regional or statewide plans (15 points)</a:t>
            </a:r>
          </a:p>
          <a:p>
            <a:pPr lvl="0"/>
            <a:r>
              <a:rPr lang="en-US" dirty="0"/>
              <a:t>Benefits of multiple uses and recreational opportunities (20 points)</a:t>
            </a:r>
          </a:p>
          <a:p>
            <a:pPr lvl="0"/>
            <a:r>
              <a:rPr lang="en-US" dirty="0"/>
              <a:t>Quality of the site (25 points)</a:t>
            </a:r>
          </a:p>
          <a:p>
            <a:pPr lvl="0"/>
            <a:r>
              <a:rPr lang="en-US" dirty="0"/>
              <a:t>Economic benefits to the local area (10 points)</a:t>
            </a:r>
          </a:p>
          <a:p>
            <a:pPr lvl="0"/>
            <a:r>
              <a:rPr lang="en-US" dirty="0"/>
              <a:t>Special facilities for disabled users (5 points)</a:t>
            </a:r>
          </a:p>
          <a:p>
            <a:pPr lvl="0"/>
            <a:r>
              <a:rPr lang="en-US" dirty="0"/>
              <a:t>Project is "shovel ready“ and will be completed by 6-30-2023 (25 points)</a:t>
            </a:r>
          </a:p>
          <a:p>
            <a:pPr lvl="0"/>
            <a:r>
              <a:rPr lang="en-US" dirty="0"/>
              <a:t>Projects with cash match (5 points)</a:t>
            </a:r>
          </a:p>
          <a:p>
            <a:pPr lvl="0"/>
            <a:endParaRPr lang="en-US"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200" dirty="0"/>
              <a:t>Available Funding:</a:t>
            </a:r>
          </a:p>
          <a:p>
            <a:pPr lvl="1"/>
            <a:r>
              <a:rPr lang="en-US" sz="2200" b="1" dirty="0"/>
              <a:t>FY 2021 Legislative appropriation from the Rebuild Iowa Infrastructure Fund:	$1,000,000</a:t>
            </a:r>
          </a:p>
          <a:p>
            <a:pPr lvl="0">
              <a:spcAft>
                <a:spcPts val="1200"/>
              </a:spcAft>
            </a:pPr>
            <a:r>
              <a:rPr lang="en-US" sz="2200" b="1" dirty="0"/>
              <a:t>Application Summary:</a:t>
            </a:r>
          </a:p>
          <a:p>
            <a:pPr lvl="1"/>
            <a:r>
              <a:rPr lang="en-US" sz="2200" b="1" dirty="0"/>
              <a:t>Total number of projects:  24</a:t>
            </a:r>
          </a:p>
          <a:p>
            <a:pPr lvl="1"/>
            <a:r>
              <a:rPr lang="en-US" sz="2200" b="1" dirty="0"/>
              <a:t>Total project costs:  $24,214,380</a:t>
            </a:r>
          </a:p>
          <a:p>
            <a:pPr lvl="1"/>
            <a:r>
              <a:rPr lang="en-US" sz="2200" b="1" dirty="0"/>
              <a:t>Total amount requested:  $7,219,414</a:t>
            </a:r>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9107"/>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270284172"/>
              </p:ext>
            </p:extLst>
          </p:nvPr>
        </p:nvGraphicFramePr>
        <p:xfrm>
          <a:off x="177696" y="1173976"/>
          <a:ext cx="8788608" cy="4919320"/>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1229830">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1229830">
                <a:tc>
                  <a:txBody>
                    <a:bodyPr/>
                    <a:lstStyle/>
                    <a:p>
                      <a:pPr algn="ctr"/>
                      <a:r>
                        <a:rPr lang="en-US" sz="1400" b="1" dirty="0">
                          <a:hlinkClick r:id="rId3" action="ppaction://hlinksldjump"/>
                        </a:rPr>
                        <a:t>Raccoon River Valley Trail to High Trestle Trail Connector</a:t>
                      </a:r>
                    </a:p>
                    <a:p>
                      <a:pPr algn="ctr"/>
                      <a:r>
                        <a:rPr lang="en-US" sz="1400" b="1" dirty="0">
                          <a:hlinkClick r:id="rId3" action="ppaction://hlinksldjump"/>
                        </a:rPr>
                        <a:t>Phase IV Construction</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Dallas County Conservation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$669,300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$201,618</a:t>
                      </a:r>
                    </a:p>
                    <a:p>
                      <a:pPr algn="ctr"/>
                      <a:r>
                        <a:rPr lang="en-US" sz="14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$201,618</a:t>
                      </a:r>
                    </a:p>
                    <a:p>
                      <a:pPr algn="ctr"/>
                      <a:r>
                        <a:rPr lang="en-US" sz="1400" b="1" dirty="0"/>
                        <a:t>(30%)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1229830">
                <a:tc>
                  <a:txBody>
                    <a:bodyPr/>
                    <a:lstStyle/>
                    <a:p>
                      <a:pPr algn="ctr"/>
                      <a:r>
                        <a:rPr lang="en-US" sz="1400" b="1" dirty="0">
                          <a:hlinkClick r:id="rId4" action="ppaction://hlinksldjump"/>
                        </a:rPr>
                        <a:t>High Trestle Trail Extension to Oralabor Road (Ankeny)</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Ankeny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$2,231,700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$295,060</a:t>
                      </a:r>
                    </a:p>
                    <a:p>
                      <a:pPr algn="ctr"/>
                      <a:r>
                        <a:rPr lang="en-US" sz="1400" b="1" dirty="0"/>
                        <a:t>(13%)</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1229830">
                <a:tc>
                  <a:txBody>
                    <a:bodyPr/>
                    <a:lstStyle/>
                    <a:p>
                      <a:pPr algn="ctr"/>
                      <a:r>
                        <a:rPr lang="en-US" sz="1400" b="1" dirty="0">
                          <a:hlinkClick r:id="rId5" action="ppaction://hlinksldjump"/>
                        </a:rPr>
                        <a:t>Tatonka Ska Trace Rail Trail Phase III(c)</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Dickinson County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$867,022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$176,522</a:t>
                      </a:r>
                    </a:p>
                    <a:p>
                      <a:pPr algn="ctr"/>
                      <a:r>
                        <a:rPr lang="en-US" sz="1400" b="1" dirty="0"/>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$176,522</a:t>
                      </a:r>
                    </a:p>
                    <a:p>
                      <a:pPr algn="ctr"/>
                      <a:r>
                        <a:rPr lang="en-US" sz="1400" b="1" dirty="0"/>
                        <a:t>(20%)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6" action="ppaction://hlinksldjump"/>
              </a:rPr>
              <a:t>Jump to applications not recommended for funding</a:t>
            </a:r>
            <a:endParaRPr lang="en-US" sz="1200" b="1" dirty="0"/>
          </a:p>
        </p:txBody>
      </p:sp>
    </p:spTree>
    <p:extLst>
      <p:ext uri="{BB962C8B-B14F-4D97-AF65-F5344CB8AC3E}">
        <p14:creationId xmlns:p14="http://schemas.microsoft.com/office/powerpoint/2010/main" val="246824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9107"/>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752989020"/>
              </p:ext>
            </p:extLst>
          </p:nvPr>
        </p:nvGraphicFramePr>
        <p:xfrm>
          <a:off x="177696" y="1173976"/>
          <a:ext cx="8788608" cy="4631289"/>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1543763">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1543763">
                <a:tc>
                  <a:txBody>
                    <a:bodyPr/>
                    <a:lstStyle/>
                    <a:p>
                      <a:pPr algn="ctr"/>
                      <a:r>
                        <a:rPr lang="en-US" sz="1400" b="1" dirty="0">
                          <a:hlinkClick r:id="rId3" action="ppaction://hlinksldjump"/>
                        </a:rPr>
                        <a:t>Flint River Trail-Bluff Road Connector</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Burlington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$515,000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$165,000</a:t>
                      </a:r>
                    </a:p>
                    <a:p>
                      <a:pPr algn="ctr"/>
                      <a:r>
                        <a:rPr lang="en-US" sz="1400" b="1"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$165,000</a:t>
                      </a:r>
                    </a:p>
                    <a:p>
                      <a:pPr algn="ctr"/>
                      <a:r>
                        <a:rPr lang="en-US" sz="1400" b="1" dirty="0"/>
                        <a:t>(32%)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1543763">
                <a:tc>
                  <a:txBody>
                    <a:bodyPr/>
                    <a:lstStyle/>
                    <a:p>
                      <a:pPr algn="ctr"/>
                      <a:r>
                        <a:rPr lang="en-US" sz="1400" b="1" dirty="0">
                          <a:hlinkClick r:id="rId4" action="ppaction://hlinksldjump"/>
                        </a:rPr>
                        <a:t>Little River Scenic Pathway – Phase 1</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Decatur County Conservation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$631,800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$161,800</a:t>
                      </a:r>
                    </a:p>
                    <a:p>
                      <a:pPr algn="ctr"/>
                      <a:r>
                        <a:rPr lang="en-US" sz="1400" b="1"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$161,800</a:t>
                      </a:r>
                    </a:p>
                    <a:p>
                      <a:pPr algn="ctr"/>
                      <a:r>
                        <a:rPr lang="en-US" sz="1400" b="1" dirty="0"/>
                        <a:t>(25%)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5" action="ppaction://hlinksldjump"/>
              </a:rPr>
              <a:t>Jump to applications not recommended for funding</a:t>
            </a:r>
            <a:endParaRPr lang="en-US" sz="1200" b="1" dirty="0"/>
          </a:p>
        </p:txBody>
      </p:sp>
    </p:spTree>
    <p:extLst>
      <p:ext uri="{BB962C8B-B14F-4D97-AF65-F5344CB8AC3E}">
        <p14:creationId xmlns:p14="http://schemas.microsoft.com/office/powerpoint/2010/main" val="375554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0535"/>
            <a:ext cx="7886700" cy="288033"/>
          </a:xfrm>
        </p:spPr>
        <p:txBody>
          <a:bodyPr>
            <a:noAutofit/>
          </a:bodyPr>
          <a:lstStyle/>
          <a:p>
            <a:r>
              <a:rPr lang="en-US" b="1" dirty="0">
                <a:solidFill>
                  <a:schemeClr val="tx2"/>
                </a:solidFill>
              </a:rPr>
              <a:t>Map of Applications Received</a:t>
            </a:r>
          </a:p>
        </p:txBody>
      </p:sp>
      <p:pic>
        <p:nvPicPr>
          <p:cNvPr id="5" name="Picture 4">
            <a:extLst>
              <a:ext uri="{FF2B5EF4-FFF2-40B4-BE49-F238E27FC236}">
                <a16:creationId xmlns:a16="http://schemas.microsoft.com/office/drawing/2014/main" id="{530D7AE6-0038-49D3-BA39-B33403261A06}"/>
              </a:ext>
            </a:extLst>
          </p:cNvPr>
          <p:cNvPicPr>
            <a:picLocks noChangeAspect="1"/>
          </p:cNvPicPr>
          <p:nvPr/>
        </p:nvPicPr>
        <p:blipFill>
          <a:blip r:embed="rId3"/>
          <a:stretch>
            <a:fillRect/>
          </a:stretch>
        </p:blipFill>
        <p:spPr>
          <a:xfrm>
            <a:off x="374976" y="1196752"/>
            <a:ext cx="8394047" cy="5328592"/>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2114600" y="5445224"/>
            <a:ext cx="4752528" cy="954107"/>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4"/>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a:p>
            <a:pPr algn="ctr"/>
            <a:endParaRPr lang="en-US" sz="1400" b="1" dirty="0">
              <a:solidFill>
                <a:schemeClr val="bg1">
                  <a:lumMod val="50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168351" cy="501317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Raccoon River Valley Trail to High Trestle Trail Connector Phase III Construction (Dallas County Conservation Board)</a:t>
            </a:r>
          </a:p>
          <a:p>
            <a:pPr marL="0" indent="0">
              <a:spcBef>
                <a:spcPts val="0"/>
              </a:spcBef>
              <a:buClr>
                <a:schemeClr val="tx1"/>
              </a:buClr>
              <a:buNone/>
              <a:defRPr/>
            </a:pPr>
            <a:endParaRPr lang="en-US" sz="1800" b="1" dirty="0">
              <a:latin typeface="PT Sans" panose="020B0503020203020204"/>
              <a:cs typeface="Arial" pitchFamily="34" charset="0"/>
            </a:endParaRPr>
          </a:p>
          <a:p>
            <a:pPr marL="0" indent="0">
              <a:spcBef>
                <a:spcPts val="0"/>
              </a:spcBef>
              <a:buClr>
                <a:schemeClr val="tx1"/>
              </a:buClr>
              <a:buNone/>
              <a:defRPr/>
            </a:pPr>
            <a:r>
              <a:rPr lang="en-US" sz="1700" dirty="0">
                <a:latin typeface="PT Sans" panose="020B0503020203020204"/>
                <a:ea typeface="Calibri" panose="020F0502020204030204" pitchFamily="34" charset="0"/>
                <a:cs typeface="Times New Roman" panose="02020603050405020304" pitchFamily="18" charset="0"/>
              </a:rPr>
              <a:t>This project is a 0.34-mile paved segment of the connector trail from 130</a:t>
            </a:r>
            <a:r>
              <a:rPr lang="en-US" sz="1700" baseline="30000" dirty="0">
                <a:latin typeface="PT Sans" panose="020B0503020203020204"/>
                <a:ea typeface="Calibri" panose="020F0502020204030204" pitchFamily="34" charset="0"/>
                <a:cs typeface="Times New Roman" panose="02020603050405020304" pitchFamily="18" charset="0"/>
              </a:rPr>
              <a:t>th</a:t>
            </a:r>
            <a:r>
              <a:rPr lang="en-US" sz="1700" dirty="0">
                <a:latin typeface="PT Sans" panose="020B0503020203020204"/>
                <a:ea typeface="Calibri" panose="020F0502020204030204" pitchFamily="34" charset="0"/>
                <a:cs typeface="Times New Roman" panose="02020603050405020304" pitchFamily="18" charset="0"/>
              </a:rPr>
              <a:t> Street to M Avenue in Dallas County.   Upon completion of all phases of construction, the 9-mile connector trail will link the Raccoon River Valley Trail and the High Trestle Trail between Perry and Woodward.</a:t>
            </a:r>
          </a:p>
          <a:p>
            <a:pPr marL="0" indent="0">
              <a:spcBef>
                <a:spcPts val="0"/>
              </a:spcBef>
              <a:buClr>
                <a:schemeClr val="tx1"/>
              </a:buClr>
              <a:buNone/>
              <a:defRPr/>
            </a:pPr>
            <a:endParaRPr lang="en-US" sz="16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endParaRPr lang="en-US" sz="16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$669,000	</a:t>
            </a:r>
          </a:p>
          <a:p>
            <a:pPr marL="0" indent="0">
              <a:spcBef>
                <a:spcPts val="0"/>
              </a:spcBef>
              <a:buClr>
                <a:schemeClr val="tx1"/>
              </a:buClr>
              <a:buNone/>
              <a:defRPr/>
            </a:pPr>
            <a:r>
              <a:rPr lang="en-US" sz="1600" b="1" dirty="0">
                <a:latin typeface="PT Sans" panose="020B0503020203020204"/>
                <a:cs typeface="Arial" pitchFamily="34" charset="0"/>
              </a:rPr>
              <a:t>Requested:   $201,618  (30%)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A95D8221-A485-4DEB-807B-96896E944E88}"/>
              </a:ext>
            </a:extLst>
          </p:cNvPr>
          <p:cNvPicPr>
            <a:picLocks noChangeAspect="1"/>
          </p:cNvPicPr>
          <p:nvPr/>
        </p:nvPicPr>
        <p:blipFill>
          <a:blip r:embed="rId4"/>
          <a:stretch>
            <a:fillRect/>
          </a:stretch>
        </p:blipFill>
        <p:spPr>
          <a:xfrm>
            <a:off x="3369318" y="764704"/>
            <a:ext cx="5665348" cy="4293096"/>
          </a:xfrm>
          <a:prstGeom prst="rect">
            <a:avLst/>
          </a:prstGeom>
        </p:spPr>
      </p:pic>
    </p:spTree>
    <p:extLst>
      <p:ext uri="{BB962C8B-B14F-4D97-AF65-F5344CB8AC3E}">
        <p14:creationId xmlns:p14="http://schemas.microsoft.com/office/powerpoint/2010/main" val="229741682"/>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12360</TotalTime>
  <Words>1332</Words>
  <Application>Microsoft Office PowerPoint</Application>
  <PresentationFormat>On-screen Show (4:3)</PresentationFormat>
  <Paragraphs>317</Paragraphs>
  <Slides>18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PT Sans</vt:lpstr>
      <vt:lpstr>Office Theme</vt:lpstr>
      <vt:lpstr>PowerPoint Presentation</vt:lpstr>
      <vt:lpstr>State Recreational Trail Program</vt:lpstr>
      <vt:lpstr>PowerPoint Presentation</vt:lpstr>
      <vt:lpstr>PowerPoint Presentation</vt:lpstr>
      <vt:lpstr>List of Applications Recommended</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lpstr>List of Applications  Not Recommended for Award</vt:lpstr>
      <vt:lpstr>List of Applications  Not Recommended for Award</vt:lpstr>
      <vt:lpstr>List of Applications  Not Recommended for Award</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Anderson, Stuart</cp:lastModifiedBy>
  <cp:revision>242</cp:revision>
  <cp:lastPrinted>2019-08-06T13:40:11Z</cp:lastPrinted>
  <dcterms:created xsi:type="dcterms:W3CDTF">2014-05-10T08:44:16Z</dcterms:created>
  <dcterms:modified xsi:type="dcterms:W3CDTF">2020-08-03T13:37:43Z</dcterms:modified>
</cp:coreProperties>
</file>