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332" r:id="rId3"/>
    <p:sldId id="334" r:id="rId4"/>
    <p:sldId id="333" r:id="rId5"/>
    <p:sldId id="337" r:id="rId6"/>
    <p:sldId id="361" r:id="rId7"/>
    <p:sldId id="336" r:id="rId8"/>
    <p:sldId id="287" r:id="rId9"/>
    <p:sldId id="346" r:id="rId10"/>
    <p:sldId id="347" r:id="rId11"/>
    <p:sldId id="359" r:id="rId12"/>
    <p:sldId id="360" r:id="rId13"/>
    <p:sldId id="362" r:id="rId14"/>
    <p:sldId id="363" r:id="rId15"/>
    <p:sldId id="358"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7F"/>
    <a:srgbClr val="34495E"/>
    <a:srgbClr val="B55813"/>
    <a:srgbClr val="871721"/>
    <a:srgbClr val="B1B3B3"/>
    <a:srgbClr val="53565A"/>
    <a:srgbClr val="FF9966"/>
    <a:srgbClr val="FF0066"/>
    <a:srgbClr val="69686D"/>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4540" autoAdjust="0"/>
  </p:normalViewPr>
  <p:slideViewPr>
    <p:cSldViewPr>
      <p:cViewPr varScale="1">
        <p:scale>
          <a:sx n="50" d="100"/>
          <a:sy n="50" d="100"/>
        </p:scale>
        <p:origin x="3336"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9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8/3/2020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10</a:t>
            </a:fld>
            <a:endParaRPr lang="en-US"/>
          </a:p>
        </p:txBody>
      </p:sp>
    </p:spTree>
    <p:extLst>
      <p:ext uri="{BB962C8B-B14F-4D97-AF65-F5344CB8AC3E}">
        <p14:creationId xmlns:p14="http://schemas.microsoft.com/office/powerpoint/2010/main" val="3806972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11</a:t>
            </a:fld>
            <a:endParaRPr lang="en-US"/>
          </a:p>
        </p:txBody>
      </p:sp>
    </p:spTree>
    <p:extLst>
      <p:ext uri="{BB962C8B-B14F-4D97-AF65-F5344CB8AC3E}">
        <p14:creationId xmlns:p14="http://schemas.microsoft.com/office/powerpoint/2010/main" val="2056454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12</a:t>
            </a:fld>
            <a:endParaRPr lang="en-US"/>
          </a:p>
        </p:txBody>
      </p:sp>
    </p:spTree>
    <p:extLst>
      <p:ext uri="{BB962C8B-B14F-4D97-AF65-F5344CB8AC3E}">
        <p14:creationId xmlns:p14="http://schemas.microsoft.com/office/powerpoint/2010/main" val="1193731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limited funding for FY ‘21, and large amounts of previously dedicated funding for this multi phase project, Pattison Sand is not being recommended for funding in FY ‘21.</a:t>
            </a:r>
          </a:p>
        </p:txBody>
      </p:sp>
      <p:sp>
        <p:nvSpPr>
          <p:cNvPr id="4" name="Slide Number Placeholder 3"/>
          <p:cNvSpPr>
            <a:spLocks noGrp="1"/>
          </p:cNvSpPr>
          <p:nvPr>
            <p:ph type="sldNum" sz="quarter" idx="5"/>
          </p:nvPr>
        </p:nvSpPr>
        <p:spPr/>
        <p:txBody>
          <a:bodyPr/>
          <a:lstStyle/>
          <a:p>
            <a:fld id="{50B73208-77F4-453B-8852-C4844F8BB3D9}" type="slidenum">
              <a:rPr lang="en-US" smtClean="0"/>
              <a:t>15</a:t>
            </a:fld>
            <a:endParaRPr lang="en-US"/>
          </a:p>
        </p:txBody>
      </p:sp>
    </p:spTree>
    <p:extLst>
      <p:ext uri="{BB962C8B-B14F-4D97-AF65-F5344CB8AC3E}">
        <p14:creationId xmlns:p14="http://schemas.microsoft.com/office/powerpoint/2010/main" val="1873586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B73208-77F4-453B-8852-C4844F8BB3D9}" type="slidenum">
              <a:rPr lang="en-US" smtClean="0"/>
              <a:t>2</a:t>
            </a:fld>
            <a:endParaRPr lang="en-US"/>
          </a:p>
        </p:txBody>
      </p:sp>
    </p:spTree>
    <p:extLst>
      <p:ext uri="{BB962C8B-B14F-4D97-AF65-F5344CB8AC3E}">
        <p14:creationId xmlns:p14="http://schemas.microsoft.com/office/powerpoint/2010/main" val="580764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Rescinded funds are:</a:t>
            </a:r>
          </a:p>
          <a:p>
            <a:endParaRPr lang="en-US" dirty="0"/>
          </a:p>
          <a:p>
            <a:r>
              <a:rPr lang="en-US" dirty="0" err="1"/>
              <a:t>Agritrade</a:t>
            </a:r>
            <a:r>
              <a:rPr lang="en-US" dirty="0"/>
              <a:t> FY ’20 Project: $1,298,027</a:t>
            </a:r>
          </a:p>
          <a:p>
            <a:r>
              <a:rPr lang="en-US" dirty="0"/>
              <a:t>KJRY FY ‘19 Project:  $151,925</a:t>
            </a:r>
          </a:p>
          <a:p>
            <a:r>
              <a:rPr lang="en-US" dirty="0"/>
              <a:t> </a:t>
            </a:r>
          </a:p>
        </p:txBody>
      </p:sp>
      <p:sp>
        <p:nvSpPr>
          <p:cNvPr id="4" name="Slide Number Placeholder 3"/>
          <p:cNvSpPr>
            <a:spLocks noGrp="1"/>
          </p:cNvSpPr>
          <p:nvPr>
            <p:ph type="sldNum" sz="quarter" idx="10"/>
          </p:nvPr>
        </p:nvSpPr>
        <p:spPr/>
        <p:txBody>
          <a:bodyPr/>
          <a:lstStyle/>
          <a:p>
            <a:fld id="{50B73208-77F4-453B-8852-C4844F8BB3D9}" type="slidenum">
              <a:rPr lang="en-US" smtClean="0"/>
              <a:t>3</a:t>
            </a:fld>
            <a:endParaRPr lang="en-US"/>
          </a:p>
        </p:txBody>
      </p:sp>
    </p:spTree>
    <p:extLst>
      <p:ext uri="{BB962C8B-B14F-4D97-AF65-F5344CB8AC3E}">
        <p14:creationId xmlns:p14="http://schemas.microsoft.com/office/powerpoint/2010/main" val="858939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An application is required in order to submit for RRLG funding.  Once applications are received, an evaluation team is identified and we review each application and then score and evaluate them based on the project type….</a:t>
            </a:r>
          </a:p>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4</a:t>
            </a:fld>
            <a:endParaRPr lang="en-US"/>
          </a:p>
        </p:txBody>
      </p:sp>
    </p:spTree>
    <p:extLst>
      <p:ext uri="{BB962C8B-B14F-4D97-AF65-F5344CB8AC3E}">
        <p14:creationId xmlns:p14="http://schemas.microsoft.com/office/powerpoint/2010/main" val="2197694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PT Sans" panose="020B0503020203020204"/>
              </a:rPr>
              <a:t>First Project: Is a Targeted Job Creation project known as CRANDIC – AW 2235 Rail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PT Sans" panose="020B0503020203020204"/>
              </a:rPr>
              <a:t>The applicant is the Cedar Rapids and Iowa City Railway (CRANDIC).  The proposed project is for construction of industry lead tracks and industry tracks to support the competitive shipment of their</a:t>
            </a:r>
            <a:r>
              <a:rPr lang="en-US" sz="1000" dirty="0">
                <a:highlight>
                  <a:srgbClr val="FFFF00"/>
                </a:highlight>
                <a:latin typeface="PT Sans" panose="020B0503020203020204"/>
              </a:rPr>
              <a:t> </a:t>
            </a:r>
            <a:r>
              <a:rPr lang="en-US" sz="1000" dirty="0">
                <a:latin typeface="PT Sans" panose="020B0503020203020204"/>
              </a:rPr>
              <a:t>product in the Cedar Rapids area.  Rail service will be for one of the largest economic development prospects in the history of the state.  The project will create approximately 385 new jobs.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PT Sans" panose="020B0503020203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PT Sans" panose="020B0503020203020204"/>
              </a:rPr>
              <a:t>Total Project Cost:  $5,400,000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PT Sans" panose="020B0503020203020204"/>
              </a:rPr>
              <a:t>Applicant has requested a grant of $2,700,000 (385 jobs) (50%)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PT Sans" panose="020B0503020203020204"/>
              </a:rPr>
              <a:t>Staff recommends a full grant award of $2,700,000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PT Sans" panose="020B0503020203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PT Sans" panose="020B0503020203020204"/>
              </a:rPr>
              <a:t>2</a:t>
            </a:r>
            <a:r>
              <a:rPr lang="en-US" sz="1000" b="1" baseline="30000" dirty="0">
                <a:latin typeface="PT Sans" panose="020B0503020203020204"/>
              </a:rPr>
              <a:t>nd</a:t>
            </a:r>
            <a:r>
              <a:rPr lang="en-US" sz="1000" b="1" dirty="0">
                <a:latin typeface="PT Sans" panose="020B0503020203020204"/>
              </a:rPr>
              <a:t> Project: Is a Rail Network work Improvement project known as the BJRY Passing Track - </a:t>
            </a:r>
          </a:p>
          <a:p>
            <a:pPr marL="0" indent="0">
              <a:spcBef>
                <a:spcPts val="0"/>
              </a:spcBef>
              <a:buClr>
                <a:schemeClr val="tx1"/>
              </a:buClr>
              <a:buNone/>
              <a:defRPr/>
            </a:pPr>
            <a:r>
              <a:rPr lang="en-US" sz="1000" dirty="0">
                <a:latin typeface="PT Sans" panose="020B0503020203020204"/>
              </a:rPr>
              <a:t>The project will construct 1,300 feet of rail that will serve as a relocated passing track on the BJRY mainline.  This project will increase efficiency and capacity of BJRY’s operations.</a:t>
            </a:r>
          </a:p>
          <a:p>
            <a:pPr marL="0" indent="0">
              <a:spcBef>
                <a:spcPts val="0"/>
              </a:spcBef>
              <a:buClr>
                <a:schemeClr val="tx1"/>
              </a:buClr>
              <a:buNone/>
              <a:defRPr/>
            </a:pPr>
            <a:endParaRPr lang="en-US" sz="1000" dirty="0">
              <a:latin typeface="PT Sans" panose="020B0503020203020204"/>
            </a:endParaRPr>
          </a:p>
          <a:p>
            <a:pPr marL="0" indent="0">
              <a:spcBef>
                <a:spcPts val="0"/>
              </a:spcBef>
              <a:buClr>
                <a:schemeClr val="tx1"/>
              </a:buClr>
              <a:buNone/>
              <a:defRPr/>
            </a:pPr>
            <a:r>
              <a:rPr lang="en-US" sz="1000" dirty="0">
                <a:latin typeface="PT Sans" panose="020B0503020203020204"/>
                <a:cs typeface="Arial" pitchFamily="34" charset="0"/>
              </a:rPr>
              <a:t>Total Cost: $285,259</a:t>
            </a:r>
          </a:p>
          <a:p>
            <a:pPr marL="0" indent="0">
              <a:spcBef>
                <a:spcPts val="0"/>
              </a:spcBef>
              <a:buClr>
                <a:schemeClr val="tx1"/>
              </a:buClr>
              <a:buNone/>
              <a:defRPr/>
            </a:pPr>
            <a:r>
              <a:rPr lang="en-US" sz="1000" dirty="0">
                <a:latin typeface="PT Sans" panose="020B0503020203020204"/>
                <a:cs typeface="Arial" pitchFamily="34" charset="0"/>
              </a:rPr>
              <a:t>Requested loan: $228,207 (80%)</a:t>
            </a:r>
          </a:p>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US" sz="1000" dirty="0">
                <a:latin typeface="PT Sans" panose="020B0503020203020204"/>
              </a:rPr>
              <a:t>Staff recommends a full loan award of $228,207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PT Sans" panose="020B0503020203020204"/>
            </a:endParaRPr>
          </a:p>
          <a:p>
            <a:pPr marL="0" indent="0">
              <a:spcBef>
                <a:spcPts val="0"/>
              </a:spcBef>
              <a:buClr>
                <a:schemeClr val="tx1"/>
              </a:buClr>
              <a:buNone/>
              <a:defRPr/>
            </a:pPr>
            <a:r>
              <a:rPr lang="en-US" sz="1000" b="1" dirty="0">
                <a:latin typeface="PT Sans" panose="020B0503020203020204"/>
              </a:rPr>
              <a:t>The third project recommended for funding is a Rail Network Improvement project known as the IANR Bridge Replacement Project</a:t>
            </a:r>
            <a:endParaRPr lang="en-US" sz="1000" b="1" dirty="0">
              <a:latin typeface="PT Sans" panose="020B0503020203020204"/>
              <a:cs typeface="Arial" pitchFamily="34" charset="0"/>
            </a:endParaRPr>
          </a:p>
          <a:p>
            <a:pPr marL="0" indent="0">
              <a:spcBef>
                <a:spcPts val="0"/>
              </a:spcBef>
              <a:buClr>
                <a:schemeClr val="tx1"/>
              </a:buClr>
              <a:buNone/>
              <a:defRPr/>
            </a:pPr>
            <a:endParaRPr lang="en-US" sz="1100" b="1" dirty="0">
              <a:latin typeface="PT Sans" panose="020B0503020203020204"/>
              <a:cs typeface="Arial" pitchFamily="34" charset="0"/>
            </a:endParaRPr>
          </a:p>
          <a:p>
            <a:pPr marL="0" indent="0">
              <a:spcBef>
                <a:spcPts val="0"/>
              </a:spcBef>
              <a:buClr>
                <a:schemeClr val="tx1"/>
              </a:buClr>
              <a:buNone/>
              <a:defRPr/>
            </a:pPr>
            <a:r>
              <a:rPr lang="en-US" sz="1000" dirty="0">
                <a:latin typeface="PT Sans" panose="020B0503020203020204"/>
              </a:rPr>
              <a:t>IANR is the applicant. IANR recently entered into a long term operation and maintenance agreement with the Union Pacific Railroad (April 2019).  IANR has assumed all maintenance of the line. One of the main areas of focus on the line is the Railroad bridge in Waterloo, Iowa.  This bridge can no longer hold 286# railcars, and is in need of replacement.  </a:t>
            </a:r>
          </a:p>
          <a:p>
            <a:pPr marL="0" indent="0">
              <a:spcBef>
                <a:spcPts val="0"/>
              </a:spcBef>
              <a:buClr>
                <a:schemeClr val="tx1"/>
              </a:buClr>
              <a:buNone/>
              <a:defRPr/>
            </a:pPr>
            <a:endParaRPr lang="en-US" sz="1000" dirty="0">
              <a:latin typeface="PT Sans" panose="020B0503020203020204"/>
              <a:cs typeface="Arial" pitchFamily="34" charset="0"/>
            </a:endParaRPr>
          </a:p>
          <a:p>
            <a:pPr marL="0" indent="0">
              <a:spcBef>
                <a:spcPts val="0"/>
              </a:spcBef>
              <a:buClr>
                <a:schemeClr val="tx1"/>
              </a:buClr>
              <a:buNone/>
              <a:defRPr/>
            </a:pPr>
            <a:r>
              <a:rPr lang="en-US" sz="1000" dirty="0">
                <a:latin typeface="PT Sans" panose="020B0503020203020204"/>
                <a:cs typeface="Arial" pitchFamily="34" charset="0"/>
              </a:rPr>
              <a:t>Total Cost:     $1,300,000</a:t>
            </a:r>
          </a:p>
          <a:p>
            <a:pPr marL="0" indent="0">
              <a:spcBef>
                <a:spcPts val="0"/>
              </a:spcBef>
              <a:buClr>
                <a:schemeClr val="tx1"/>
              </a:buClr>
              <a:buNone/>
              <a:defRPr/>
            </a:pPr>
            <a:r>
              <a:rPr lang="en-US" sz="1000" dirty="0">
                <a:latin typeface="PT Sans" panose="020B0503020203020204"/>
                <a:cs typeface="Arial" pitchFamily="34" charset="0"/>
              </a:rPr>
              <a:t>Requested:   $487,500 (37.5%)</a:t>
            </a:r>
          </a:p>
          <a:p>
            <a:pPr marL="0" indent="0">
              <a:spcBef>
                <a:spcPts val="0"/>
              </a:spcBef>
              <a:buClr>
                <a:schemeClr val="tx1"/>
              </a:buClr>
              <a:buNone/>
              <a:defRPr/>
            </a:pPr>
            <a:r>
              <a:rPr lang="en-US" sz="1000" dirty="0">
                <a:latin typeface="PT Sans" panose="020B0503020203020204"/>
                <a:cs typeface="Arial" pitchFamily="34" charset="0"/>
              </a:rPr>
              <a:t>Staff recommends a full loan award of $487,500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PT Sans" panose="020B0503020203020204"/>
            </a:endParaRPr>
          </a:p>
          <a:p>
            <a:pPr marL="0" indent="0">
              <a:spcBef>
                <a:spcPts val="0"/>
              </a:spcBef>
              <a:buClr>
                <a:schemeClr val="tx1"/>
              </a:buClr>
              <a:buNone/>
              <a:defRPr/>
            </a:pPr>
            <a:r>
              <a:rPr lang="en-US" sz="1000" b="1" dirty="0">
                <a:latin typeface="PT Sans" panose="020B0503020203020204"/>
              </a:rPr>
              <a:t>The fourth project recommendation is a Rail Network Improvement project known as the </a:t>
            </a:r>
            <a:r>
              <a:rPr lang="en-US" sz="1000" b="1" dirty="0">
                <a:latin typeface="PT Sans" panose="020B0503020203020204"/>
                <a:cs typeface="Arial" pitchFamily="34" charset="0"/>
              </a:rPr>
              <a:t>Western Iowa Energy Rail Expansion</a:t>
            </a:r>
          </a:p>
          <a:p>
            <a:pPr marL="0" indent="0">
              <a:spcBef>
                <a:spcPts val="0"/>
              </a:spcBef>
              <a:buClr>
                <a:schemeClr val="tx1"/>
              </a:buClr>
              <a:buNone/>
              <a:defRPr/>
            </a:pPr>
            <a:endParaRPr lang="en-US" sz="1100" b="1" dirty="0">
              <a:latin typeface="PT Sans" panose="020B0503020203020204"/>
              <a:cs typeface="Arial" pitchFamily="34" charset="0"/>
            </a:endParaRPr>
          </a:p>
          <a:p>
            <a:pPr marL="0" indent="0">
              <a:spcBef>
                <a:spcPts val="0"/>
              </a:spcBef>
              <a:buClr>
                <a:schemeClr val="tx1"/>
              </a:buClr>
              <a:buNone/>
              <a:defRPr/>
            </a:pPr>
            <a:r>
              <a:rPr lang="en-US" sz="1000" dirty="0">
                <a:latin typeface="PT Sans" panose="020B0503020203020204"/>
              </a:rPr>
              <a:t>This project is adding track capacity and track infrastructure to Western Iowa Energy’s existing facility in Wall Lake, IA.  The rail expansion involves a series of storage tracks at the end of the current spur.  The existing spur is currently inadequate for outbound product.</a:t>
            </a:r>
          </a:p>
          <a:p>
            <a:pPr marL="0" indent="0">
              <a:spcBef>
                <a:spcPts val="0"/>
              </a:spcBef>
              <a:buClr>
                <a:schemeClr val="tx1"/>
              </a:buClr>
              <a:buNone/>
              <a:defRPr/>
            </a:pPr>
            <a:endParaRPr lang="en-US" sz="1000" dirty="0">
              <a:latin typeface="PT Sans" panose="020B0503020203020204"/>
              <a:cs typeface="Arial" pitchFamily="34" charset="0"/>
            </a:endParaRPr>
          </a:p>
          <a:p>
            <a:pPr marL="0" indent="0">
              <a:spcBef>
                <a:spcPts val="0"/>
              </a:spcBef>
              <a:buClr>
                <a:schemeClr val="tx1"/>
              </a:buClr>
              <a:buNone/>
              <a:defRPr/>
            </a:pPr>
            <a:r>
              <a:rPr lang="en-US" sz="1000" dirty="0">
                <a:latin typeface="PT Sans" panose="020B0503020203020204"/>
                <a:cs typeface="Arial" pitchFamily="34" charset="0"/>
              </a:rPr>
              <a:t>Total Cost:     $4,677,405</a:t>
            </a:r>
          </a:p>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US" sz="1000" dirty="0">
                <a:latin typeface="PT Sans" panose="020B0503020203020204"/>
                <a:cs typeface="Arial" pitchFamily="34" charset="0"/>
              </a:rPr>
              <a:t>Requested:   $1,000,000 (21.3%)</a:t>
            </a:r>
          </a:p>
          <a:p>
            <a:pPr marL="0" marR="0" lvl="0" indent="0" algn="l" defTabSz="914400" rtl="0" eaLnBrk="1" fontAlgn="auto" latinLnBrk="0" hangingPunct="1">
              <a:lnSpc>
                <a:spcPct val="100000"/>
              </a:lnSpc>
              <a:spcBef>
                <a:spcPts val="0"/>
              </a:spcBef>
              <a:spcAft>
                <a:spcPts val="0"/>
              </a:spcAft>
              <a:buClr>
                <a:schemeClr val="tx1"/>
              </a:buClr>
              <a:buSzTx/>
              <a:buFontTx/>
              <a:buNone/>
              <a:tabLst/>
              <a:defRPr/>
            </a:pPr>
            <a:r>
              <a:rPr lang="en-US" sz="1000" dirty="0">
                <a:latin typeface="PT Sans" panose="020B0503020203020204"/>
                <a:cs typeface="Arial" pitchFamily="34" charset="0"/>
              </a:rPr>
              <a:t>Due to limited funding, Staff recommends a partial loan award of $500,000 (applicant has accepted)</a:t>
            </a:r>
          </a:p>
          <a:p>
            <a:pPr marL="0" indent="0">
              <a:spcBef>
                <a:spcPts val="0"/>
              </a:spcBef>
              <a:buClr>
                <a:schemeClr val="tx1"/>
              </a:buClr>
              <a:buNone/>
              <a:defRPr/>
            </a:pPr>
            <a:endParaRPr lang="en-US" sz="1000" dirty="0">
              <a:latin typeface="PT Sans" panose="020B0503020203020204"/>
              <a:cs typeface="Arial" pitchFamily="34" charset="0"/>
            </a:endParaRPr>
          </a:p>
          <a:p>
            <a:pPr marL="0" indent="0">
              <a:spcBef>
                <a:spcPts val="0"/>
              </a:spcBef>
              <a:buClr>
                <a:schemeClr val="tx1"/>
              </a:buClr>
              <a:buNone/>
              <a:defRPr/>
            </a:pPr>
            <a:endParaRPr lang="en-US" sz="1000" dirty="0">
              <a:latin typeface="PT Sans" panose="020B0503020203020204"/>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PT Sans" panose="020B0503020203020204"/>
            </a:endParaRPr>
          </a:p>
        </p:txBody>
      </p:sp>
      <p:sp>
        <p:nvSpPr>
          <p:cNvPr id="4" name="Slide Number Placeholder 3"/>
          <p:cNvSpPr>
            <a:spLocks noGrp="1"/>
          </p:cNvSpPr>
          <p:nvPr>
            <p:ph type="sldNum" sz="quarter" idx="10"/>
          </p:nvPr>
        </p:nvSpPr>
        <p:spPr/>
        <p:txBody>
          <a:bodyPr/>
          <a:lstStyle/>
          <a:p>
            <a:fld id="{50B73208-77F4-453B-8852-C4844F8BB3D9}" type="slidenum">
              <a:rPr lang="en-US" smtClean="0"/>
              <a:t>5</a:t>
            </a:fld>
            <a:endParaRPr lang="en-US"/>
          </a:p>
        </p:txBody>
      </p:sp>
    </p:spTree>
    <p:extLst>
      <p:ext uri="{BB962C8B-B14F-4D97-AF65-F5344CB8AC3E}">
        <p14:creationId xmlns:p14="http://schemas.microsoft.com/office/powerpoint/2010/main" val="1567541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Clr>
                <a:schemeClr val="tx1"/>
              </a:buClr>
              <a:buNone/>
              <a:defRPr/>
            </a:pPr>
            <a:r>
              <a:rPr lang="en-US" sz="1200" b="1" dirty="0">
                <a:latin typeface="PT Sans" panose="020B0503020203020204"/>
              </a:rPr>
              <a:t>The fifth project recommendation is for a </a:t>
            </a:r>
            <a:r>
              <a:rPr lang="en-US" sz="1200" b="1" dirty="0" err="1">
                <a:latin typeface="PT Sans" panose="020B0503020203020204"/>
              </a:rPr>
              <a:t>Railport</a:t>
            </a:r>
            <a:r>
              <a:rPr lang="en-US" sz="1200" b="1" dirty="0">
                <a:latin typeface="PT Sans" panose="020B0503020203020204"/>
              </a:rPr>
              <a:t> Planning and Development Study award.  Known as the River Cities Business Park Rail Spur Study</a:t>
            </a:r>
            <a:endParaRPr lang="en-US" sz="1200" b="1" dirty="0">
              <a:latin typeface="PT Sans" panose="020B0503020203020204"/>
              <a:cs typeface="Arial" pitchFamily="34" charset="0"/>
            </a:endParaRPr>
          </a:p>
          <a:p>
            <a:pPr marL="0" indent="0">
              <a:spcBef>
                <a:spcPts val="0"/>
              </a:spcBef>
              <a:buClr>
                <a:schemeClr val="tx1"/>
              </a:buClr>
              <a:buNone/>
              <a:defRPr/>
            </a:pPr>
            <a:endParaRPr lang="en-US" sz="1600" b="1" dirty="0">
              <a:latin typeface="PT Sans" panose="020B0503020203020204"/>
              <a:cs typeface="Arial" pitchFamily="34" charset="0"/>
            </a:endParaRPr>
          </a:p>
          <a:p>
            <a:pPr marL="0" indent="0">
              <a:spcBef>
                <a:spcPts val="0"/>
              </a:spcBef>
              <a:buClr>
                <a:schemeClr val="tx1"/>
              </a:buClr>
              <a:buNone/>
              <a:defRPr/>
            </a:pPr>
            <a:r>
              <a:rPr lang="en-US" sz="1200" dirty="0">
                <a:latin typeface="PT Sans" panose="020B0503020203020204"/>
              </a:rPr>
              <a:t>This planning study will evaluate the need and ability to create a rail spur that will connect River City Management’s properties from Davenport to neighboring Eldridge, Iowa.  At one point, CP served the site, however mainline connections were disconnected.  River Cities is again interested in connecting these two properties via a rail spur and want to conduct a study to see if the two properties can accommodate additional rail spurs and again be served by CP.</a:t>
            </a:r>
          </a:p>
          <a:p>
            <a:pPr marL="0" indent="0">
              <a:spcBef>
                <a:spcPts val="0"/>
              </a:spcBef>
              <a:buClr>
                <a:schemeClr val="tx1"/>
              </a:buClr>
              <a:buNone/>
              <a:defRPr/>
            </a:pPr>
            <a:endParaRPr lang="en-US" sz="1200" dirty="0">
              <a:latin typeface="PT Sans" panose="020B0503020203020204"/>
              <a:cs typeface="Arial" pitchFamily="34" charset="0"/>
            </a:endParaRPr>
          </a:p>
          <a:p>
            <a:pPr marL="0" indent="0">
              <a:spcBef>
                <a:spcPts val="0"/>
              </a:spcBef>
              <a:buClr>
                <a:schemeClr val="tx1"/>
              </a:buClr>
              <a:buNone/>
              <a:defRPr/>
            </a:pPr>
            <a:r>
              <a:rPr lang="en-US" sz="1200" dirty="0">
                <a:latin typeface="PT Sans" panose="020B0503020203020204"/>
                <a:cs typeface="Arial" pitchFamily="34" charset="0"/>
              </a:rPr>
              <a:t>Total Cost:     $100,000</a:t>
            </a:r>
          </a:p>
          <a:p>
            <a:pPr marL="0" indent="0">
              <a:spcBef>
                <a:spcPts val="0"/>
              </a:spcBef>
              <a:buClr>
                <a:schemeClr val="tx1"/>
              </a:buClr>
              <a:buNone/>
              <a:defRPr/>
            </a:pPr>
            <a:r>
              <a:rPr lang="en-US" sz="1200" dirty="0">
                <a:latin typeface="PT Sans" panose="020B0503020203020204"/>
                <a:cs typeface="Arial" pitchFamily="34" charset="0"/>
              </a:rPr>
              <a:t>Requested:   $80,000 (80%)</a:t>
            </a:r>
          </a:p>
          <a:p>
            <a:pPr marL="0" indent="0">
              <a:spcBef>
                <a:spcPts val="0"/>
              </a:spcBef>
              <a:buClr>
                <a:schemeClr val="tx1"/>
              </a:buClr>
              <a:buNone/>
              <a:defRPr/>
            </a:pPr>
            <a:r>
              <a:rPr lang="en-US" sz="1200" dirty="0">
                <a:latin typeface="PT Sans" panose="020B0503020203020204"/>
                <a:cs typeface="Arial" pitchFamily="34" charset="0"/>
              </a:rPr>
              <a:t>Staff recommends a full planning grant award of $80,000</a:t>
            </a:r>
          </a:p>
          <a:p>
            <a:endParaRPr lang="en-US" dirty="0"/>
          </a:p>
          <a:p>
            <a:pPr marL="0" indent="0">
              <a:spcBef>
                <a:spcPts val="0"/>
              </a:spcBef>
              <a:buClr>
                <a:schemeClr val="tx1"/>
              </a:buClr>
              <a:buNone/>
              <a:defRPr/>
            </a:pPr>
            <a:r>
              <a:rPr lang="en-US" sz="1200" b="1" dirty="0">
                <a:latin typeface="PT Sans" panose="020B0503020203020204"/>
              </a:rPr>
              <a:t>The final project recommendation also a </a:t>
            </a:r>
            <a:r>
              <a:rPr lang="en-US" sz="1200" b="1" dirty="0" err="1">
                <a:latin typeface="PT Sans" panose="020B0503020203020204"/>
              </a:rPr>
              <a:t>Railport</a:t>
            </a:r>
            <a:r>
              <a:rPr lang="en-US" sz="1200" b="1" dirty="0">
                <a:latin typeface="PT Sans" panose="020B0503020203020204"/>
              </a:rPr>
              <a:t> Planning and Development Study known as the </a:t>
            </a:r>
            <a:r>
              <a:rPr lang="en-US" sz="1200" b="1" dirty="0">
                <a:latin typeface="PT Sans" panose="020B0503020203020204"/>
                <a:cs typeface="Arial" pitchFamily="34" charset="0"/>
              </a:rPr>
              <a:t>Dallas County/Dexter </a:t>
            </a:r>
            <a:r>
              <a:rPr lang="en-US" sz="1200" b="1" dirty="0" err="1">
                <a:latin typeface="PT Sans" panose="020B0503020203020204"/>
                <a:cs typeface="Arial" pitchFamily="34" charset="0"/>
              </a:rPr>
              <a:t>Railport</a:t>
            </a:r>
            <a:r>
              <a:rPr lang="en-US" sz="1200" b="1" dirty="0">
                <a:latin typeface="PT Sans" panose="020B0503020203020204"/>
                <a:cs typeface="Arial" pitchFamily="34" charset="0"/>
              </a:rPr>
              <a:t> Development Study</a:t>
            </a:r>
          </a:p>
          <a:p>
            <a:pPr marL="0" indent="0">
              <a:spcBef>
                <a:spcPts val="0"/>
              </a:spcBef>
              <a:buClr>
                <a:schemeClr val="tx1"/>
              </a:buClr>
              <a:buNone/>
              <a:defRPr/>
            </a:pPr>
            <a:endParaRPr lang="en-US" sz="1600" b="1" dirty="0">
              <a:latin typeface="PT Sans" panose="020B0503020203020204"/>
              <a:cs typeface="Arial" pitchFamily="34" charset="0"/>
            </a:endParaRPr>
          </a:p>
          <a:p>
            <a:pPr marL="0" indent="0">
              <a:spcBef>
                <a:spcPts val="0"/>
              </a:spcBef>
              <a:buClr>
                <a:schemeClr val="tx1"/>
              </a:buClr>
              <a:buNone/>
              <a:defRPr/>
            </a:pPr>
            <a:r>
              <a:rPr lang="en-US" sz="1200" dirty="0">
                <a:latin typeface="PT Sans" panose="020B0503020203020204"/>
              </a:rPr>
              <a:t>The proposed study is to plan for future rail service on a site known as the Gerdau site as a </a:t>
            </a:r>
            <a:r>
              <a:rPr lang="en-US" sz="1200" dirty="0" err="1">
                <a:latin typeface="PT Sans" panose="020B0503020203020204"/>
              </a:rPr>
              <a:t>railport</a:t>
            </a:r>
            <a:r>
              <a:rPr lang="en-US" sz="1200" dirty="0">
                <a:latin typeface="PT Sans" panose="020B0503020203020204"/>
              </a:rPr>
              <a:t> in Dallas County, Iowa.  This study will determine potential developmental and startup costs, spur expansion and addition options, site design and engineering as well as determine options for future direction of rail yard services and capabilities of expansion and property acquisition.  Site currently has a rail spur that connects to the IAIS mainline.</a:t>
            </a:r>
          </a:p>
          <a:p>
            <a:pPr marL="0" indent="0">
              <a:spcBef>
                <a:spcPts val="0"/>
              </a:spcBef>
              <a:buClr>
                <a:schemeClr val="tx1"/>
              </a:buClr>
              <a:buNone/>
              <a:defRPr/>
            </a:pPr>
            <a:endParaRPr lang="en-US" sz="1200" dirty="0">
              <a:latin typeface="PT Sans" panose="020B0503020203020204"/>
              <a:cs typeface="Arial" pitchFamily="34" charset="0"/>
            </a:endParaRPr>
          </a:p>
          <a:p>
            <a:pPr marL="0" indent="0">
              <a:spcBef>
                <a:spcPts val="0"/>
              </a:spcBef>
              <a:buClr>
                <a:schemeClr val="tx1"/>
              </a:buClr>
              <a:buNone/>
              <a:defRPr/>
            </a:pPr>
            <a:r>
              <a:rPr lang="en-US" sz="1200" dirty="0">
                <a:latin typeface="PT Sans" panose="020B0503020203020204"/>
                <a:cs typeface="Arial" pitchFamily="34" charset="0"/>
              </a:rPr>
              <a:t>Total Cost:     $125,000</a:t>
            </a:r>
          </a:p>
          <a:p>
            <a:pPr marL="0" indent="0">
              <a:spcBef>
                <a:spcPts val="0"/>
              </a:spcBef>
              <a:buClr>
                <a:schemeClr val="tx1"/>
              </a:buClr>
              <a:buNone/>
              <a:defRPr/>
            </a:pPr>
            <a:r>
              <a:rPr lang="en-US" sz="1200" dirty="0">
                <a:latin typeface="PT Sans" panose="020B0503020203020204"/>
                <a:cs typeface="Arial" pitchFamily="34" charset="0"/>
              </a:rPr>
              <a:t>Requested:   $100,000 (80%)</a:t>
            </a:r>
          </a:p>
          <a:p>
            <a:pPr marL="0" indent="0">
              <a:spcBef>
                <a:spcPts val="0"/>
              </a:spcBef>
              <a:buClr>
                <a:schemeClr val="tx1"/>
              </a:buClr>
              <a:buNone/>
              <a:defRPr/>
            </a:pPr>
            <a:r>
              <a:rPr lang="en-US" sz="1200" dirty="0">
                <a:latin typeface="PT Sans" panose="020B0503020203020204"/>
                <a:cs typeface="Arial" pitchFamily="34" charset="0"/>
              </a:rPr>
              <a:t>Staff recommends a full planning grant award of $100,000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PT Sans" panose="020B0503020203020204"/>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6</a:t>
            </a:fld>
            <a:endParaRPr lang="en-US"/>
          </a:p>
        </p:txBody>
      </p:sp>
    </p:spTree>
    <p:extLst>
      <p:ext uri="{BB962C8B-B14F-4D97-AF65-F5344CB8AC3E}">
        <p14:creationId xmlns:p14="http://schemas.microsoft.com/office/powerpoint/2010/main" val="3358940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7</a:t>
            </a:fld>
            <a:endParaRPr lang="en-US"/>
          </a:p>
        </p:txBody>
      </p:sp>
    </p:spTree>
    <p:extLst>
      <p:ext uri="{BB962C8B-B14F-4D97-AF65-F5344CB8AC3E}">
        <p14:creationId xmlns:p14="http://schemas.microsoft.com/office/powerpoint/2010/main" val="2395783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8</a:t>
            </a:fld>
            <a:endParaRPr lang="en-US"/>
          </a:p>
        </p:txBody>
      </p:sp>
    </p:spTree>
    <p:extLst>
      <p:ext uri="{BB962C8B-B14F-4D97-AF65-F5344CB8AC3E}">
        <p14:creationId xmlns:p14="http://schemas.microsoft.com/office/powerpoint/2010/main" val="2742652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9</a:t>
            </a:fld>
            <a:endParaRPr lang="en-US"/>
          </a:p>
        </p:txBody>
      </p:sp>
    </p:spTree>
    <p:extLst>
      <p:ext uri="{BB962C8B-B14F-4D97-AF65-F5344CB8AC3E}">
        <p14:creationId xmlns:p14="http://schemas.microsoft.com/office/powerpoint/2010/main" val="21633294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NAME OF PRESENTATION</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7D8D79-94B8-46B0-BEA5-ADFB594F66F5}"/>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Tree>
    <p:extLst>
      <p:ext uri="{BB962C8B-B14F-4D97-AF65-F5344CB8AC3E}">
        <p14:creationId xmlns:p14="http://schemas.microsoft.com/office/powerpoint/2010/main" val="76828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4680520"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Railroad Revolving Loan and Grant Program</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340768"/>
            <a:ext cx="7886700" cy="965523"/>
          </a:xfrm>
          <a:prstGeom prst="rect">
            <a:avLst/>
          </a:prstGeom>
        </p:spPr>
        <p:txBody>
          <a:bodyPr vert="horz" lIns="91440" tIns="45720" rIns="91440" bIns="45720" rtlCol="0" anchor="ctr">
            <a:normAutofit/>
          </a:bodyPr>
          <a:lstStyle>
            <a:lvl1pPr>
              <a:defRPr>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lvl1pPr>
              <a:defRPr>
                <a:latin typeface="PT Sans" panose="020B0503020203020204" pitchFamily="34" charset="0"/>
              </a:defRPr>
            </a:lvl1pPr>
            <a:lvl2pPr>
              <a:defRPr>
                <a:latin typeface="PT Sans" panose="020B0503020203020204" pitchFamily="34" charset="0"/>
              </a:defRPr>
            </a:lvl2pPr>
            <a:lvl3pPr>
              <a:defRPr>
                <a:latin typeface="PT Sans" panose="020B0503020203020204" pitchFamily="34" charset="0"/>
              </a:defRPr>
            </a:lvl3pPr>
            <a:lvl4pPr>
              <a:defRPr>
                <a:latin typeface="PT Sans" panose="020B0503020203020204" pitchFamily="34" charset="0"/>
              </a:defRPr>
            </a:lvl4pPr>
            <a:lvl5pPr>
              <a:defRPr>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1" r:id="rId4"/>
    <p:sldLayoutId id="2147483654" r:id="rId5"/>
    <p:sldLayoutId id="2147483655" r:id="rId6"/>
    <p:sldLayoutId id="2147483652" r:id="rId7"/>
    <p:sldLayoutId id="2147483653" r:id="rId8"/>
    <p:sldLayoutId id="2147483656" r:id="rId9"/>
    <p:sldLayoutId id="2147483658"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slide" Target="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5.png"/><Relationship Id="rId7"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11.xml"/><Relationship Id="rId5" Type="http://schemas.openxmlformats.org/officeDocument/2006/relationships/slide" Target="slide10.xml"/><Relationship Id="rId4" Type="http://schemas.openxmlformats.org/officeDocument/2006/relationships/slide" Target="slide9.xml"/></Relationships>
</file>

<file path=ppt/slides/_rels/slide6.xml.rels><?xml version="1.0" encoding="UTF-8" standalone="yes"?>
<Relationships xmlns="http://schemas.openxmlformats.org/package/2006/relationships"><Relationship Id="rId3" Type="http://schemas.openxmlformats.org/officeDocument/2006/relationships/slide" Target="slide13.xml"/><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slide" Target="slide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hyperlink" Target="mailto:Laura.Hutzell@iowadot.us"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7" name="TextBox 6">
            <a:extLst>
              <a:ext uri="{FF2B5EF4-FFF2-40B4-BE49-F238E27FC236}">
                <a16:creationId xmlns:a16="http://schemas.microsoft.com/office/drawing/2014/main" id="{9EEEC4D6-EA04-4B21-A205-B47603995269}"/>
              </a:ext>
            </a:extLst>
          </p:cNvPr>
          <p:cNvSpPr txBox="1"/>
          <p:nvPr/>
        </p:nvSpPr>
        <p:spPr>
          <a:xfrm>
            <a:off x="107504" y="4869160"/>
            <a:ext cx="5688632" cy="1292662"/>
          </a:xfrm>
          <a:prstGeom prst="rect">
            <a:avLst/>
          </a:prstGeom>
          <a:noFill/>
        </p:spPr>
        <p:txBody>
          <a:bodyPr wrap="square" rtlCol="0">
            <a:spAutoFit/>
          </a:bodyPr>
          <a:lstStyle/>
          <a:p>
            <a:r>
              <a:rPr lang="en-US" sz="2600" b="1" dirty="0">
                <a:solidFill>
                  <a:schemeClr val="bg1"/>
                </a:solidFill>
                <a:latin typeface="PT Sans" panose="020B0503020203020204" pitchFamily="34" charset="0"/>
              </a:rPr>
              <a:t>Railroad Revolving Loan and Grant Program</a:t>
            </a:r>
            <a:br>
              <a:rPr lang="en-US" sz="2600" b="1" dirty="0">
                <a:solidFill>
                  <a:schemeClr val="bg1"/>
                </a:solidFill>
                <a:latin typeface="PT Sans" panose="020B0503020203020204" pitchFamily="34" charset="0"/>
              </a:rPr>
            </a:br>
            <a:r>
              <a:rPr lang="en-US" sz="2600" dirty="0">
                <a:solidFill>
                  <a:schemeClr val="bg1"/>
                </a:solidFill>
                <a:latin typeface="PT Sans" panose="020B0503020203020204" pitchFamily="34" charset="0"/>
              </a:rPr>
              <a:t>FY 2021 Funding Cycle</a:t>
            </a:r>
          </a:p>
        </p:txBody>
      </p:sp>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46FEE6ED-4422-4889-9816-DB9F4C69186D}"/>
              </a:ext>
            </a:extLst>
          </p:cNvPr>
          <p:cNvSpPr txBox="1">
            <a:spLocks/>
          </p:cNvSpPr>
          <p:nvPr/>
        </p:nvSpPr>
        <p:spPr>
          <a:xfrm>
            <a:off x="473245" y="312412"/>
            <a:ext cx="8197510"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BJRY Passing Track</a:t>
            </a:r>
            <a:endParaRPr lang="en-US" sz="1800" b="1" dirty="0">
              <a:latin typeface="PT Sans" panose="020B0503020203020204"/>
              <a:cs typeface="Arial" pitchFamily="34" charset="0"/>
            </a:endParaRPr>
          </a:p>
          <a:p>
            <a:pPr marL="0" indent="0">
              <a:spcBef>
                <a:spcPts val="0"/>
              </a:spcBef>
              <a:buClr>
                <a:schemeClr val="tx1"/>
              </a:buClr>
              <a:buNone/>
              <a:defRPr/>
            </a:pPr>
            <a:endParaRPr lang="en-US" sz="2400" b="1"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rPr>
              <a:t>The project will construct 1,300 feet of rail that will serve as a relocated passing track on the BJRY mainline.  This project will increase efficiency and capacity of BJRY’s operations.</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$285,259</a:t>
            </a:r>
          </a:p>
          <a:p>
            <a:pPr marL="0" indent="0">
              <a:spcBef>
                <a:spcPts val="0"/>
              </a:spcBef>
              <a:buClr>
                <a:schemeClr val="tx1"/>
              </a:buClr>
              <a:buNone/>
              <a:defRPr/>
            </a:pPr>
            <a:r>
              <a:rPr lang="en-US" sz="1800" dirty="0">
                <a:latin typeface="PT Sans" panose="020B0503020203020204"/>
                <a:cs typeface="Arial" pitchFamily="34" charset="0"/>
              </a:rPr>
              <a:t>Requested:   $228,207 (80%)</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6360B58-4B21-464D-8C4D-F1CC04C6F1FE}"/>
              </a:ext>
            </a:extLst>
          </p:cNvPr>
          <p:cNvSpPr txBox="1"/>
          <p:nvPr/>
        </p:nvSpPr>
        <p:spPr>
          <a:xfrm>
            <a:off x="473245" y="5947339"/>
            <a:ext cx="4712392"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Recommendation Summary</a:t>
            </a:r>
            <a:endParaRPr lang="en-US" sz="1200" b="1" dirty="0">
              <a:latin typeface="PT Sans" panose="020B0503020203020204"/>
            </a:endParaRPr>
          </a:p>
        </p:txBody>
      </p:sp>
      <p:pic>
        <p:nvPicPr>
          <p:cNvPr id="2" name="Picture 1">
            <a:extLst>
              <a:ext uri="{FF2B5EF4-FFF2-40B4-BE49-F238E27FC236}">
                <a16:creationId xmlns:a16="http://schemas.microsoft.com/office/drawing/2014/main" id="{579F3A6A-5611-4548-94AB-7BE3B8553070}"/>
              </a:ext>
            </a:extLst>
          </p:cNvPr>
          <p:cNvPicPr>
            <a:picLocks noChangeAspect="1"/>
          </p:cNvPicPr>
          <p:nvPr/>
        </p:nvPicPr>
        <p:blipFill rotWithShape="1">
          <a:blip r:embed="rId4"/>
          <a:srcRect l="17713" t="16925" r="53150" b="11020"/>
          <a:stretch/>
        </p:blipFill>
        <p:spPr>
          <a:xfrm>
            <a:off x="4932040" y="1772816"/>
            <a:ext cx="2808312" cy="4629920"/>
          </a:xfrm>
          <a:prstGeom prst="rect">
            <a:avLst/>
          </a:prstGeom>
        </p:spPr>
      </p:pic>
    </p:spTree>
    <p:extLst>
      <p:ext uri="{BB962C8B-B14F-4D97-AF65-F5344CB8AC3E}">
        <p14:creationId xmlns:p14="http://schemas.microsoft.com/office/powerpoint/2010/main" val="18764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46FEE6ED-4422-4889-9816-DB9F4C69186D}"/>
              </a:ext>
            </a:extLst>
          </p:cNvPr>
          <p:cNvSpPr txBox="1">
            <a:spLocks/>
          </p:cNvSpPr>
          <p:nvPr/>
        </p:nvSpPr>
        <p:spPr>
          <a:xfrm>
            <a:off x="473245" y="312412"/>
            <a:ext cx="8197510"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IANR Bridge Replacement Project</a:t>
            </a:r>
            <a:endParaRPr lang="en-US" sz="1800" b="1" dirty="0">
              <a:latin typeface="PT Sans" panose="020B0503020203020204"/>
              <a:cs typeface="Arial" pitchFamily="34" charset="0"/>
            </a:endParaRPr>
          </a:p>
          <a:p>
            <a:pPr marL="0" indent="0">
              <a:spcBef>
                <a:spcPts val="0"/>
              </a:spcBef>
              <a:buClr>
                <a:schemeClr val="tx1"/>
              </a:buClr>
              <a:buNone/>
              <a:defRPr/>
            </a:pPr>
            <a:endParaRPr lang="en-US" sz="2400" b="1"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rPr>
              <a:t>IANR recently entered into a long term operation and maintenance agreement with the Union Pacific Railroad (April 2019).  IANR has assumed all maintenance of the line. One of the main areas of focus on the line is the Railroad bridge in Waterloo, Iowa.  This bridge can no longer hold 286# railcars, and is in need of replacement.  </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$1,300,000</a:t>
            </a:r>
          </a:p>
          <a:p>
            <a:pPr marL="0" indent="0">
              <a:spcBef>
                <a:spcPts val="0"/>
              </a:spcBef>
              <a:buClr>
                <a:schemeClr val="tx1"/>
              </a:buClr>
              <a:buNone/>
              <a:defRPr/>
            </a:pPr>
            <a:r>
              <a:rPr lang="en-US" sz="1800" dirty="0">
                <a:latin typeface="PT Sans" panose="020B0503020203020204"/>
                <a:cs typeface="Arial" pitchFamily="34" charset="0"/>
              </a:rPr>
              <a:t>Requested:   $487,500 (37.5%)</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6360B58-4B21-464D-8C4D-F1CC04C6F1FE}"/>
              </a:ext>
            </a:extLst>
          </p:cNvPr>
          <p:cNvSpPr txBox="1"/>
          <p:nvPr/>
        </p:nvSpPr>
        <p:spPr>
          <a:xfrm>
            <a:off x="473245" y="5947339"/>
            <a:ext cx="4712392"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Recommendation Summary</a:t>
            </a:r>
            <a:endParaRPr lang="en-US" sz="1200" b="1" dirty="0">
              <a:latin typeface="PT Sans" panose="020B0503020203020204"/>
            </a:endParaRPr>
          </a:p>
        </p:txBody>
      </p:sp>
      <p:pic>
        <p:nvPicPr>
          <p:cNvPr id="5" name="Picture 4" descr="A train traveling down train tracks near a field&#10;&#10;Description automatically generated">
            <a:extLst>
              <a:ext uri="{FF2B5EF4-FFF2-40B4-BE49-F238E27FC236}">
                <a16:creationId xmlns:a16="http://schemas.microsoft.com/office/drawing/2014/main" id="{89385DEE-F018-4B5C-ACB9-6ED0C54FC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777770"/>
            <a:ext cx="4187957" cy="3140968"/>
          </a:xfrm>
          <a:prstGeom prst="rect">
            <a:avLst/>
          </a:prstGeom>
        </p:spPr>
      </p:pic>
      <p:pic>
        <p:nvPicPr>
          <p:cNvPr id="9" name="Picture 8" descr="A picture containing outdoor, building, bridge, bench&#10;&#10;Description automatically generated">
            <a:extLst>
              <a:ext uri="{FF2B5EF4-FFF2-40B4-BE49-F238E27FC236}">
                <a16:creationId xmlns:a16="http://schemas.microsoft.com/office/drawing/2014/main" id="{41B674FB-C124-4ACF-A775-7D5F79760A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175873" y="3754656"/>
            <a:ext cx="2469746" cy="1853956"/>
          </a:xfrm>
          <a:prstGeom prst="rect">
            <a:avLst/>
          </a:prstGeom>
        </p:spPr>
      </p:pic>
    </p:spTree>
    <p:extLst>
      <p:ext uri="{BB962C8B-B14F-4D97-AF65-F5344CB8AC3E}">
        <p14:creationId xmlns:p14="http://schemas.microsoft.com/office/powerpoint/2010/main" val="3227024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46FEE6ED-4422-4889-9816-DB9F4C69186D}"/>
              </a:ext>
            </a:extLst>
          </p:cNvPr>
          <p:cNvSpPr txBox="1">
            <a:spLocks/>
          </p:cNvSpPr>
          <p:nvPr/>
        </p:nvSpPr>
        <p:spPr>
          <a:xfrm>
            <a:off x="473245" y="312412"/>
            <a:ext cx="8197510"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Western Iowa Energy Rail Expansion</a:t>
            </a:r>
          </a:p>
          <a:p>
            <a:pPr marL="0" indent="0">
              <a:spcBef>
                <a:spcPts val="0"/>
              </a:spcBef>
              <a:buClr>
                <a:schemeClr val="tx1"/>
              </a:buClr>
              <a:buNone/>
              <a:defRPr/>
            </a:pPr>
            <a:endParaRPr lang="en-US" sz="2400" b="1"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rPr>
              <a:t>This project is adding track capacity and track infrastructure to Western Iowa Energy’s existing facility in Wall Lake, IA.  The rail expansion involves a series of storage tracks at the end of the current spur.  The existing spur is currently inadequate for outbound product.</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$4,677,405</a:t>
            </a:r>
          </a:p>
          <a:p>
            <a:pPr marL="0" indent="0">
              <a:spcBef>
                <a:spcPts val="0"/>
              </a:spcBef>
              <a:buClr>
                <a:schemeClr val="tx1"/>
              </a:buClr>
              <a:buNone/>
              <a:defRPr/>
            </a:pPr>
            <a:r>
              <a:rPr lang="en-US" sz="1800" dirty="0">
                <a:latin typeface="PT Sans" panose="020B0503020203020204"/>
                <a:cs typeface="Arial" pitchFamily="34" charset="0"/>
              </a:rPr>
              <a:t>Requested:   $1,000,000 (21.3%)</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6360B58-4B21-464D-8C4D-F1CC04C6F1FE}"/>
              </a:ext>
            </a:extLst>
          </p:cNvPr>
          <p:cNvSpPr txBox="1"/>
          <p:nvPr/>
        </p:nvSpPr>
        <p:spPr>
          <a:xfrm>
            <a:off x="473245" y="5947339"/>
            <a:ext cx="4712392"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Recommendation Summary</a:t>
            </a:r>
            <a:endParaRPr lang="en-US" sz="1200" b="1" dirty="0">
              <a:latin typeface="PT Sans" panose="020B0503020203020204"/>
            </a:endParaRPr>
          </a:p>
        </p:txBody>
      </p:sp>
      <p:pic>
        <p:nvPicPr>
          <p:cNvPr id="2" name="Picture 1">
            <a:extLst>
              <a:ext uri="{FF2B5EF4-FFF2-40B4-BE49-F238E27FC236}">
                <a16:creationId xmlns:a16="http://schemas.microsoft.com/office/drawing/2014/main" id="{3D2BC8E5-B173-4BE9-8DB1-2E4355A2633F}"/>
              </a:ext>
            </a:extLst>
          </p:cNvPr>
          <p:cNvPicPr>
            <a:picLocks noChangeAspect="1"/>
          </p:cNvPicPr>
          <p:nvPr/>
        </p:nvPicPr>
        <p:blipFill rotWithShape="1">
          <a:blip r:embed="rId4"/>
          <a:srcRect l="9838" t="16562" r="21651" b="3477"/>
          <a:stretch/>
        </p:blipFill>
        <p:spPr>
          <a:xfrm>
            <a:off x="3419872" y="3094498"/>
            <a:ext cx="5458997" cy="3451090"/>
          </a:xfrm>
          <a:prstGeom prst="rect">
            <a:avLst/>
          </a:prstGeom>
        </p:spPr>
      </p:pic>
      <p:pic>
        <p:nvPicPr>
          <p:cNvPr id="4" name="Picture 3">
            <a:extLst>
              <a:ext uri="{FF2B5EF4-FFF2-40B4-BE49-F238E27FC236}">
                <a16:creationId xmlns:a16="http://schemas.microsoft.com/office/drawing/2014/main" id="{2E3EDE26-4174-4C55-B458-78D764BCDDBE}"/>
              </a:ext>
            </a:extLst>
          </p:cNvPr>
          <p:cNvPicPr>
            <a:picLocks noChangeAspect="1"/>
          </p:cNvPicPr>
          <p:nvPr/>
        </p:nvPicPr>
        <p:blipFill rotWithShape="1">
          <a:blip r:embed="rId5"/>
          <a:srcRect l="8263" t="15108" r="21651" b="3478"/>
          <a:stretch/>
        </p:blipFill>
        <p:spPr>
          <a:xfrm>
            <a:off x="130072" y="3541997"/>
            <a:ext cx="3089915" cy="1944216"/>
          </a:xfrm>
          <a:prstGeom prst="rect">
            <a:avLst/>
          </a:prstGeom>
        </p:spPr>
      </p:pic>
    </p:spTree>
    <p:extLst>
      <p:ext uri="{BB962C8B-B14F-4D97-AF65-F5344CB8AC3E}">
        <p14:creationId xmlns:p14="http://schemas.microsoft.com/office/powerpoint/2010/main" val="2327000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DF558A-5722-4690-90FE-3427456C9614}"/>
              </a:ext>
            </a:extLst>
          </p:cNvPr>
          <p:cNvSpPr txBox="1">
            <a:spLocks/>
          </p:cNvSpPr>
          <p:nvPr/>
        </p:nvSpPr>
        <p:spPr>
          <a:xfrm>
            <a:off x="473245" y="312412"/>
            <a:ext cx="8197510"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River Cities Business Park Rail Study</a:t>
            </a:r>
          </a:p>
          <a:p>
            <a:pPr marL="0" indent="0">
              <a:spcBef>
                <a:spcPts val="0"/>
              </a:spcBef>
              <a:buClr>
                <a:schemeClr val="tx1"/>
              </a:buClr>
              <a:buNone/>
              <a:defRPr/>
            </a:pPr>
            <a:endParaRPr lang="en-US" sz="2400" b="1"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rPr>
              <a:t>This planning study will evaluate the need and ability to create a rail spur that will connect River City Management’s properties from Davenport to neighboring Eldridge, Iowa.  At one point, CP served the site, however mainline connections were disconnected.  River Cities is again interested in connecting these two properties via a rail spur and want to conduct a study to see if the two properties can accommodate additional rail spurs and again be served by CP.</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$100,000</a:t>
            </a:r>
          </a:p>
          <a:p>
            <a:pPr marL="0" indent="0">
              <a:spcBef>
                <a:spcPts val="0"/>
              </a:spcBef>
              <a:buClr>
                <a:schemeClr val="tx1"/>
              </a:buClr>
              <a:buNone/>
              <a:defRPr/>
            </a:pPr>
            <a:r>
              <a:rPr lang="en-US" sz="1800" dirty="0">
                <a:latin typeface="PT Sans" panose="020B0503020203020204"/>
                <a:cs typeface="Arial" pitchFamily="34" charset="0"/>
              </a:rPr>
              <a:t>Requested:   $80,000 (80%)</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4" name="TextBox 3">
            <a:hlinkClick r:id="rId2" action="ppaction://hlinksldjump"/>
            <a:extLst>
              <a:ext uri="{FF2B5EF4-FFF2-40B4-BE49-F238E27FC236}">
                <a16:creationId xmlns:a16="http://schemas.microsoft.com/office/drawing/2014/main" id="{27B161D6-03D9-4171-AFA4-EB86C7DD0717}"/>
              </a:ext>
            </a:extLst>
          </p:cNvPr>
          <p:cNvSpPr txBox="1"/>
          <p:nvPr/>
        </p:nvSpPr>
        <p:spPr>
          <a:xfrm>
            <a:off x="473245" y="5947339"/>
            <a:ext cx="4712392"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Recommendation Summary</a:t>
            </a:r>
            <a:endParaRPr lang="en-US" sz="1200" b="1" dirty="0">
              <a:latin typeface="PT Sans" panose="020B0503020203020204"/>
            </a:endParaRPr>
          </a:p>
        </p:txBody>
      </p:sp>
      <p:pic>
        <p:nvPicPr>
          <p:cNvPr id="2" name="Picture 1">
            <a:extLst>
              <a:ext uri="{FF2B5EF4-FFF2-40B4-BE49-F238E27FC236}">
                <a16:creationId xmlns:a16="http://schemas.microsoft.com/office/drawing/2014/main" id="{B64F3D5C-0279-45AD-912A-026F64CD0F53}"/>
              </a:ext>
            </a:extLst>
          </p:cNvPr>
          <p:cNvPicPr>
            <a:picLocks noChangeAspect="1"/>
          </p:cNvPicPr>
          <p:nvPr/>
        </p:nvPicPr>
        <p:blipFill rotWithShape="1">
          <a:blip r:embed="rId4"/>
          <a:srcRect l="31163" t="25285" r="31038" b="11708"/>
          <a:stretch/>
        </p:blipFill>
        <p:spPr>
          <a:xfrm>
            <a:off x="3851920" y="2688114"/>
            <a:ext cx="4392488" cy="3965919"/>
          </a:xfrm>
          <a:prstGeom prst="rect">
            <a:avLst/>
          </a:prstGeom>
        </p:spPr>
      </p:pic>
    </p:spTree>
    <p:extLst>
      <p:ext uri="{BB962C8B-B14F-4D97-AF65-F5344CB8AC3E}">
        <p14:creationId xmlns:p14="http://schemas.microsoft.com/office/powerpoint/2010/main" val="1772567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1F6EFE52-0DD2-4C32-8DB1-FF0C467E8A44}"/>
              </a:ext>
            </a:extLst>
          </p:cNvPr>
          <p:cNvSpPr txBox="1">
            <a:spLocks/>
          </p:cNvSpPr>
          <p:nvPr/>
        </p:nvSpPr>
        <p:spPr>
          <a:xfrm>
            <a:off x="473245" y="312412"/>
            <a:ext cx="8197510"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Dallas County/Dexter </a:t>
            </a:r>
            <a:r>
              <a:rPr lang="en-US" sz="1800" b="1" dirty="0" err="1">
                <a:latin typeface="PT Sans" panose="020B0503020203020204"/>
                <a:cs typeface="Arial" pitchFamily="34" charset="0"/>
              </a:rPr>
              <a:t>Railport</a:t>
            </a:r>
            <a:r>
              <a:rPr lang="en-US" sz="1800" b="1" dirty="0">
                <a:latin typeface="PT Sans" panose="020B0503020203020204"/>
                <a:cs typeface="Arial" pitchFamily="34" charset="0"/>
              </a:rPr>
              <a:t> Development Study</a:t>
            </a:r>
          </a:p>
          <a:p>
            <a:pPr marL="0" indent="0">
              <a:spcBef>
                <a:spcPts val="0"/>
              </a:spcBef>
              <a:buClr>
                <a:schemeClr val="tx1"/>
              </a:buClr>
              <a:buNone/>
              <a:defRPr/>
            </a:pPr>
            <a:endParaRPr lang="en-US" sz="2400" b="1"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rPr>
              <a:t>The proposed study is to plan for future rail service on a site known as the Gerdau site as a </a:t>
            </a:r>
            <a:r>
              <a:rPr lang="en-US" sz="1800" dirty="0" err="1">
                <a:latin typeface="PT Sans" panose="020B0503020203020204"/>
              </a:rPr>
              <a:t>railport</a:t>
            </a:r>
            <a:r>
              <a:rPr lang="en-US" sz="1800" dirty="0">
                <a:latin typeface="PT Sans" panose="020B0503020203020204"/>
              </a:rPr>
              <a:t> in Dallas County, Iowa.  This study will determine potential developmental and startup costs, spur expansion and addition options, site design and engineering as well as determine options for future direction of rail yard services and capabilities of expansion and property acquisition.  Site currently has a rail spur that connects to the IAIS mainline.</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$125,000</a:t>
            </a:r>
          </a:p>
          <a:p>
            <a:pPr marL="0" indent="0">
              <a:spcBef>
                <a:spcPts val="0"/>
              </a:spcBef>
              <a:buClr>
                <a:schemeClr val="tx1"/>
              </a:buClr>
              <a:buNone/>
              <a:defRPr/>
            </a:pPr>
            <a:r>
              <a:rPr lang="en-US" sz="1800" dirty="0">
                <a:latin typeface="PT Sans" panose="020B0503020203020204"/>
                <a:cs typeface="Arial" pitchFamily="34" charset="0"/>
              </a:rPr>
              <a:t>Requested:   $100,000 (80%)</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3" name="TextBox 2">
            <a:hlinkClick r:id="rId2" action="ppaction://hlinksldjump"/>
            <a:extLst>
              <a:ext uri="{FF2B5EF4-FFF2-40B4-BE49-F238E27FC236}">
                <a16:creationId xmlns:a16="http://schemas.microsoft.com/office/drawing/2014/main" id="{F9B32C9F-F173-4187-A7EC-AF8A9EB515E8}"/>
              </a:ext>
            </a:extLst>
          </p:cNvPr>
          <p:cNvSpPr txBox="1"/>
          <p:nvPr/>
        </p:nvSpPr>
        <p:spPr>
          <a:xfrm>
            <a:off x="473245" y="5947339"/>
            <a:ext cx="4712392"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Recommendation Summary</a:t>
            </a:r>
            <a:endParaRPr lang="en-US" sz="1200" b="1" dirty="0">
              <a:latin typeface="PT Sans" panose="020B0503020203020204"/>
            </a:endParaRPr>
          </a:p>
        </p:txBody>
      </p:sp>
      <p:grpSp>
        <p:nvGrpSpPr>
          <p:cNvPr id="7" name="Group 6">
            <a:extLst>
              <a:ext uri="{FF2B5EF4-FFF2-40B4-BE49-F238E27FC236}">
                <a16:creationId xmlns:a16="http://schemas.microsoft.com/office/drawing/2014/main" id="{792DDA9B-5BB5-4D72-8431-EA92811930BC}"/>
              </a:ext>
            </a:extLst>
          </p:cNvPr>
          <p:cNvGrpSpPr>
            <a:grpSpLocks/>
          </p:cNvGrpSpPr>
          <p:nvPr/>
        </p:nvGrpSpPr>
        <p:grpSpPr bwMode="auto">
          <a:xfrm>
            <a:off x="4211960" y="2708920"/>
            <a:ext cx="3995376" cy="3646314"/>
            <a:chOff x="106575079" y="105139734"/>
            <a:chExt cx="8922434" cy="8142737"/>
          </a:xfrm>
        </p:grpSpPr>
        <p:pic>
          <p:nvPicPr>
            <p:cNvPr id="1031" name="Picture 7">
              <a:extLst>
                <a:ext uri="{FF2B5EF4-FFF2-40B4-BE49-F238E27FC236}">
                  <a16:creationId xmlns:a16="http://schemas.microsoft.com/office/drawing/2014/main" id="{F32B3D6D-3FC1-4BF2-97E4-96BF06ED9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4243" t="26730" r="28355" b="27103"/>
            <a:stretch>
              <a:fillRect/>
            </a:stretch>
          </p:blipFill>
          <p:spPr bwMode="auto">
            <a:xfrm>
              <a:off x="106575079" y="105139734"/>
              <a:ext cx="8922434" cy="81427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Freeform 8">
              <a:extLst>
                <a:ext uri="{FF2B5EF4-FFF2-40B4-BE49-F238E27FC236}">
                  <a16:creationId xmlns:a16="http://schemas.microsoft.com/office/drawing/2014/main" id="{9A0E7E97-9884-4764-ACB2-6199E4881B9D}"/>
                </a:ext>
              </a:extLst>
            </p:cNvPr>
            <p:cNvSpPr>
              <a:spLocks/>
            </p:cNvSpPr>
            <p:nvPr/>
          </p:nvSpPr>
          <p:spPr bwMode="auto">
            <a:xfrm>
              <a:off x="107420898" y="110600197"/>
              <a:ext cx="3601330" cy="2236763"/>
            </a:xfrm>
            <a:custGeom>
              <a:avLst/>
              <a:gdLst>
                <a:gd name="T0" fmla="*/ 182880 w 3601330"/>
                <a:gd name="T1" fmla="*/ 2236763 h 2236763"/>
                <a:gd name="T2" fmla="*/ 0 w 3601330"/>
                <a:gd name="T3" fmla="*/ 2082018 h 2236763"/>
                <a:gd name="T4" fmla="*/ 0 w 3601330"/>
                <a:gd name="T5" fmla="*/ 422031 h 2236763"/>
                <a:gd name="T6" fmla="*/ 436099 w 3601330"/>
                <a:gd name="T7" fmla="*/ 0 h 2236763"/>
                <a:gd name="T8" fmla="*/ 3038622 w 3601330"/>
                <a:gd name="T9" fmla="*/ 1055077 h 2236763"/>
                <a:gd name="T10" fmla="*/ 3080825 w 3601330"/>
                <a:gd name="T11" fmla="*/ 1505243 h 2236763"/>
                <a:gd name="T12" fmla="*/ 3348111 w 3601330"/>
                <a:gd name="T13" fmla="*/ 2025748 h 2236763"/>
                <a:gd name="T14" fmla="*/ 3601330 w 3601330"/>
                <a:gd name="T15" fmla="*/ 2180492 h 2236763"/>
                <a:gd name="T16" fmla="*/ 182880 w 3601330"/>
                <a:gd name="T17" fmla="*/ 2236763 h 2236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1330" h="2236763">
                  <a:moveTo>
                    <a:pt x="182880" y="2236763"/>
                  </a:moveTo>
                  <a:lnTo>
                    <a:pt x="0" y="2082018"/>
                  </a:lnTo>
                  <a:lnTo>
                    <a:pt x="0" y="422031"/>
                  </a:lnTo>
                  <a:lnTo>
                    <a:pt x="436099" y="0"/>
                  </a:lnTo>
                  <a:lnTo>
                    <a:pt x="3038622" y="1055077"/>
                  </a:lnTo>
                  <a:lnTo>
                    <a:pt x="3080825" y="1505243"/>
                  </a:lnTo>
                  <a:lnTo>
                    <a:pt x="3348111" y="2025748"/>
                  </a:lnTo>
                  <a:lnTo>
                    <a:pt x="3601330" y="2180492"/>
                  </a:lnTo>
                  <a:lnTo>
                    <a:pt x="182880" y="2236763"/>
                  </a:lnTo>
                  <a:close/>
                </a:path>
              </a:pathLst>
            </a:custGeom>
            <a:solidFill>
              <a:srgbClr val="0070C0">
                <a:alpha val="30000"/>
              </a:srgbClr>
            </a:solidFill>
            <a:ln w="25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 name="Text Box 9">
              <a:extLst>
                <a:ext uri="{FF2B5EF4-FFF2-40B4-BE49-F238E27FC236}">
                  <a16:creationId xmlns:a16="http://schemas.microsoft.com/office/drawing/2014/main" id="{46119FAB-80EA-4088-AFDA-F4A293F8EF76}"/>
                </a:ext>
              </a:extLst>
            </p:cNvPr>
            <p:cNvSpPr txBox="1">
              <a:spLocks noChangeArrowheads="1"/>
            </p:cNvSpPr>
            <p:nvPr/>
          </p:nvSpPr>
          <p:spPr bwMode="auto">
            <a:xfrm>
              <a:off x="107758522" y="112832305"/>
              <a:ext cx="1772530" cy="4501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rPr>
                <a:t>Proposed site</a:t>
              </a:r>
              <a:endParaRPr kumimoji="0" lang="en-US" altLang="en-US" sz="1000" b="0" i="0" u="none" strike="noStrike" cap="none" normalizeH="0" baseline="0">
                <a:ln>
                  <a:noFill/>
                </a:ln>
                <a:solidFill>
                  <a:schemeClr val="tx1"/>
                </a:solidFill>
                <a:effectLst/>
                <a:latin typeface="Arial" panose="020B0604020202020204" pitchFamily="34" charset="0"/>
              </a:endParaRPr>
            </a:p>
          </p:txBody>
        </p:sp>
        <p:sp>
          <p:nvSpPr>
            <p:cNvPr id="10" name="Text Box 10">
              <a:extLst>
                <a:ext uri="{FF2B5EF4-FFF2-40B4-BE49-F238E27FC236}">
                  <a16:creationId xmlns:a16="http://schemas.microsoft.com/office/drawing/2014/main" id="{779547BD-684C-4062-9985-3338AA1A65E9}"/>
                </a:ext>
              </a:extLst>
            </p:cNvPr>
            <p:cNvSpPr txBox="1">
              <a:spLocks noChangeArrowheads="1"/>
            </p:cNvSpPr>
            <p:nvPr/>
          </p:nvSpPr>
          <p:spPr bwMode="auto">
            <a:xfrm>
              <a:off x="110911445" y="109657043"/>
              <a:ext cx="4586068" cy="78779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000000"/>
                  </a:solidFill>
                  <a:effectLst/>
                  <a:latin typeface="Calibri" panose="020F0502020204030204" pitchFamily="34" charset="0"/>
                </a:rPr>
                <a:t>IEDA Certified—West Metro Rail Park</a:t>
              </a:r>
              <a:endParaRPr kumimoji="0" lang="en-US" altLang="en-US" sz="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617825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52" name="Title 10">
            <a:extLst>
              <a:ext uri="{FF2B5EF4-FFF2-40B4-BE49-F238E27FC236}">
                <a16:creationId xmlns:a16="http://schemas.microsoft.com/office/drawing/2014/main" id="{396045A5-1EF1-4DDD-ADF3-30D35BCB455A}"/>
              </a:ext>
            </a:extLst>
          </p:cNvPr>
          <p:cNvSpPr>
            <a:spLocks noGrp="1"/>
          </p:cNvSpPr>
          <p:nvPr>
            <p:ph type="title"/>
          </p:nvPr>
        </p:nvSpPr>
        <p:spPr>
          <a:xfrm>
            <a:off x="352729" y="908607"/>
            <a:ext cx="7886700" cy="792088"/>
          </a:xfrm>
        </p:spPr>
        <p:txBody>
          <a:bodyPr>
            <a:noAutofit/>
          </a:bodyPr>
          <a:lstStyle/>
          <a:p>
            <a:r>
              <a:rPr lang="en-US" sz="3400" b="1" dirty="0">
                <a:solidFill>
                  <a:schemeClr val="tx2"/>
                </a:solidFill>
              </a:rPr>
              <a:t>List of Applications Not Recommended for Award</a:t>
            </a:r>
          </a:p>
        </p:txBody>
      </p:sp>
      <p:graphicFrame>
        <p:nvGraphicFramePr>
          <p:cNvPr id="64" name="Table 63">
            <a:extLst>
              <a:ext uri="{FF2B5EF4-FFF2-40B4-BE49-F238E27FC236}">
                <a16:creationId xmlns:a16="http://schemas.microsoft.com/office/drawing/2014/main" id="{09CF8E64-2BCD-4821-9B8A-7369BB1A87D5}"/>
              </a:ext>
            </a:extLst>
          </p:cNvPr>
          <p:cNvGraphicFramePr>
            <a:graphicFrameLocks noGrp="1"/>
          </p:cNvGraphicFramePr>
          <p:nvPr>
            <p:extLst>
              <p:ext uri="{D42A27DB-BD31-4B8C-83A1-F6EECF244321}">
                <p14:modId xmlns:p14="http://schemas.microsoft.com/office/powerpoint/2010/main" val="3318342129"/>
              </p:ext>
            </p:extLst>
          </p:nvPr>
        </p:nvGraphicFramePr>
        <p:xfrm>
          <a:off x="159368" y="2845333"/>
          <a:ext cx="8799276" cy="1105573"/>
        </p:xfrm>
        <a:graphic>
          <a:graphicData uri="http://schemas.openxmlformats.org/drawingml/2006/table">
            <a:tbl>
              <a:tblPr firstRow="1" bandRow="1">
                <a:tableStyleId>{9D7B26C5-4107-4FEC-AEDC-1716B250A1EF}</a:tableStyleId>
              </a:tblPr>
              <a:tblGrid>
                <a:gridCol w="1466546">
                  <a:extLst>
                    <a:ext uri="{9D8B030D-6E8A-4147-A177-3AD203B41FA5}">
                      <a16:colId xmlns:a16="http://schemas.microsoft.com/office/drawing/2014/main" val="2346649935"/>
                    </a:ext>
                  </a:extLst>
                </a:gridCol>
                <a:gridCol w="1466546">
                  <a:extLst>
                    <a:ext uri="{9D8B030D-6E8A-4147-A177-3AD203B41FA5}">
                      <a16:colId xmlns:a16="http://schemas.microsoft.com/office/drawing/2014/main" val="736485009"/>
                    </a:ext>
                  </a:extLst>
                </a:gridCol>
                <a:gridCol w="1466546">
                  <a:extLst>
                    <a:ext uri="{9D8B030D-6E8A-4147-A177-3AD203B41FA5}">
                      <a16:colId xmlns:a16="http://schemas.microsoft.com/office/drawing/2014/main" val="321046396"/>
                    </a:ext>
                  </a:extLst>
                </a:gridCol>
                <a:gridCol w="1466546">
                  <a:extLst>
                    <a:ext uri="{9D8B030D-6E8A-4147-A177-3AD203B41FA5}">
                      <a16:colId xmlns:a16="http://schemas.microsoft.com/office/drawing/2014/main" val="718421099"/>
                    </a:ext>
                  </a:extLst>
                </a:gridCol>
                <a:gridCol w="1498776">
                  <a:extLst>
                    <a:ext uri="{9D8B030D-6E8A-4147-A177-3AD203B41FA5}">
                      <a16:colId xmlns:a16="http://schemas.microsoft.com/office/drawing/2014/main" val="2695416265"/>
                    </a:ext>
                  </a:extLst>
                </a:gridCol>
                <a:gridCol w="1434316">
                  <a:extLst>
                    <a:ext uri="{9D8B030D-6E8A-4147-A177-3AD203B41FA5}">
                      <a16:colId xmlns:a16="http://schemas.microsoft.com/office/drawing/2014/main" val="1928966016"/>
                    </a:ext>
                  </a:extLst>
                </a:gridCol>
              </a:tblGrid>
              <a:tr h="1105573">
                <a:tc>
                  <a:txBody>
                    <a:bodyPr/>
                    <a:lstStyle/>
                    <a:p>
                      <a:pPr algn="ctr"/>
                      <a:r>
                        <a:rPr lang="en-US" sz="1400" b="1" dirty="0">
                          <a:solidFill>
                            <a:srgbClr val="871721"/>
                          </a:solidFill>
                          <a:latin typeface="PT Sans" panose="020B0503020203020204" pitchFamily="34" charset="0"/>
                        </a:rPr>
                        <a:t>Pattison Sand Phase IV</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atin typeface="PT Sans" panose="020B0503020203020204" pitchFamily="34" charset="0"/>
                        </a:rPr>
                        <a:t>Pattison Sand Company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3">
                              <a:lumMod val="75000"/>
                            </a:schemeClr>
                          </a:solidFill>
                          <a:latin typeface="PT Sans" panose="020B0503020203020204" pitchFamily="34" charset="0"/>
                        </a:rPr>
                        <a:t>NA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3">
                              <a:lumMod val="75000"/>
                            </a:schemeClr>
                          </a:solidFill>
                          <a:latin typeface="PT Sans" panose="020B0503020203020204" pitchFamily="34" charset="0"/>
                        </a:rPr>
                        <a:t>(Loan only)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2060"/>
                          </a:solidFill>
                          <a:latin typeface="PT Sans" panose="020B0503020203020204" pitchFamily="34" charset="0"/>
                        </a:rPr>
                        <a:t>$3,284,000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2">
                              <a:lumMod val="75000"/>
                            </a:schemeClr>
                          </a:solidFill>
                          <a:latin typeface="PT Sans" panose="020B0503020203020204" pitchFamily="34" charset="0"/>
                        </a:rPr>
                        <a:t>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B55813"/>
                          </a:solidFill>
                          <a:latin typeface="PT Sans" panose="020B0503020203020204" pitchFamily="34" charset="0"/>
                        </a:rPr>
                        <a:t>Loan: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B55813"/>
                          </a:solidFill>
                          <a:latin typeface="PT Sans" panose="020B0503020203020204" pitchFamily="34" charset="0"/>
                        </a:rPr>
                        <a:t>2,627,200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B55813"/>
                          </a:solidFill>
                          <a:latin typeface="PT Sans" panose="020B0503020203020204" pitchFamily="34" charset="0"/>
                        </a:rPr>
                        <a:t>(80%)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00717F"/>
                          </a:solidFill>
                          <a:latin typeface="PT Sans" panose="020B0503020203020204" pitchFamily="34" charset="0"/>
                        </a:rPr>
                        <a:t>Loan:</a:t>
                      </a:r>
                    </a:p>
                    <a:p>
                      <a:pPr algn="ctr"/>
                      <a:r>
                        <a:rPr lang="en-US" sz="1400" b="1" dirty="0">
                          <a:solidFill>
                            <a:srgbClr val="00717F"/>
                          </a:solidFill>
                          <a:latin typeface="PT Sans" panose="020B0503020203020204" pitchFamily="34" charset="0"/>
                        </a:rPr>
                        <a:t>$0</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587592"/>
                  </a:ext>
                </a:extLst>
              </a:tr>
            </a:tbl>
          </a:graphicData>
        </a:graphic>
      </p:graphicFrame>
      <p:sp>
        <p:nvSpPr>
          <p:cNvPr id="2" name="TextBox 1">
            <a:extLst>
              <a:ext uri="{FF2B5EF4-FFF2-40B4-BE49-F238E27FC236}">
                <a16:creationId xmlns:a16="http://schemas.microsoft.com/office/drawing/2014/main" id="{41E16346-F2B7-4240-A20E-755657B21459}"/>
              </a:ext>
            </a:extLst>
          </p:cNvPr>
          <p:cNvSpPr txBox="1"/>
          <p:nvPr/>
        </p:nvSpPr>
        <p:spPr>
          <a:xfrm flipH="1">
            <a:off x="99932" y="6372704"/>
            <a:ext cx="3607799"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Recommendation Summary</a:t>
            </a:r>
            <a:endParaRPr lang="en-US" sz="1200" b="1" dirty="0">
              <a:latin typeface="PT Sans" panose="020B0503020203020204"/>
            </a:endParaRPr>
          </a:p>
        </p:txBody>
      </p:sp>
      <p:grpSp>
        <p:nvGrpSpPr>
          <p:cNvPr id="50" name="Group 49">
            <a:extLst>
              <a:ext uri="{FF2B5EF4-FFF2-40B4-BE49-F238E27FC236}">
                <a16:creationId xmlns:a16="http://schemas.microsoft.com/office/drawing/2014/main" id="{88CEC94C-AE1C-4E6C-B65C-F690757F5E76}"/>
              </a:ext>
            </a:extLst>
          </p:cNvPr>
          <p:cNvGrpSpPr/>
          <p:nvPr/>
        </p:nvGrpSpPr>
        <p:grpSpPr>
          <a:xfrm>
            <a:off x="172363" y="1955799"/>
            <a:ext cx="8799273" cy="940163"/>
            <a:chOff x="172363" y="1985982"/>
            <a:chExt cx="8799273" cy="940163"/>
          </a:xfrm>
        </p:grpSpPr>
        <p:grpSp>
          <p:nvGrpSpPr>
            <p:cNvPr id="65" name="Group 64">
              <a:extLst>
                <a:ext uri="{FF2B5EF4-FFF2-40B4-BE49-F238E27FC236}">
                  <a16:creationId xmlns:a16="http://schemas.microsoft.com/office/drawing/2014/main" id="{9E648101-11DE-4B95-8645-CC6DB0DE89CB}"/>
                </a:ext>
              </a:extLst>
            </p:cNvPr>
            <p:cNvGrpSpPr/>
            <p:nvPr/>
          </p:nvGrpSpPr>
          <p:grpSpPr>
            <a:xfrm>
              <a:off x="172363" y="1985982"/>
              <a:ext cx="8799273" cy="940163"/>
              <a:chOff x="173245" y="2914893"/>
              <a:chExt cx="8799273" cy="940163"/>
            </a:xfrm>
          </p:grpSpPr>
          <p:sp>
            <p:nvSpPr>
              <p:cNvPr id="68" name="Rectangle 67">
                <a:extLst>
                  <a:ext uri="{FF2B5EF4-FFF2-40B4-BE49-F238E27FC236}">
                    <a16:creationId xmlns:a16="http://schemas.microsoft.com/office/drawing/2014/main" id="{5FDA4D0C-C0BB-478A-8F0F-32428A438385}"/>
                  </a:ext>
                </a:extLst>
              </p:cNvPr>
              <p:cNvSpPr/>
              <p:nvPr/>
            </p:nvSpPr>
            <p:spPr>
              <a:xfrm>
                <a:off x="7508105"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4CF08902-DD2C-4F73-A07E-C5C17EC7E66E}"/>
                  </a:ext>
                </a:extLst>
              </p:cNvPr>
              <p:cNvSpPr txBox="1"/>
              <p:nvPr/>
            </p:nvSpPr>
            <p:spPr>
              <a:xfrm>
                <a:off x="7508105" y="2962504"/>
                <a:ext cx="1464413" cy="892552"/>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a:p>
                <a:pPr algn="ctr"/>
                <a:r>
                  <a:rPr lang="en-US" sz="1300" b="1" dirty="0">
                    <a:solidFill>
                      <a:schemeClr val="bg1"/>
                    </a:solidFill>
                    <a:latin typeface="Century Gothic" panose="020B0502020202020204" pitchFamily="34" charset="0"/>
                  </a:rPr>
                  <a:t>(% of Total Project Cost)</a:t>
                </a:r>
              </a:p>
            </p:txBody>
          </p:sp>
          <p:sp>
            <p:nvSpPr>
              <p:cNvPr id="70" name="Rectangle 69">
                <a:extLst>
                  <a:ext uri="{FF2B5EF4-FFF2-40B4-BE49-F238E27FC236}">
                    <a16:creationId xmlns:a16="http://schemas.microsoft.com/office/drawing/2014/main" id="{DBE02A0E-80CF-4FAA-B93D-4F3CA5E9FC12}"/>
                  </a:ext>
                </a:extLst>
              </p:cNvPr>
              <p:cNvSpPr/>
              <p:nvPr/>
            </p:nvSpPr>
            <p:spPr>
              <a:xfrm>
                <a:off x="173245" y="2962504"/>
                <a:ext cx="1447310"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0F4441C0-6760-4F74-AACD-079335215E13}"/>
                  </a:ext>
                </a:extLst>
              </p:cNvPr>
              <p:cNvSpPr txBox="1"/>
              <p:nvPr/>
            </p:nvSpPr>
            <p:spPr>
              <a:xfrm>
                <a:off x="173246" y="3212976"/>
                <a:ext cx="144730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72" name="Rectangle 71">
                <a:extLst>
                  <a:ext uri="{FF2B5EF4-FFF2-40B4-BE49-F238E27FC236}">
                    <a16:creationId xmlns:a16="http://schemas.microsoft.com/office/drawing/2014/main" id="{7E400442-3C4D-4F1A-BC12-20E96E767BCF}"/>
                  </a:ext>
                </a:extLst>
              </p:cNvPr>
              <p:cNvSpPr/>
              <p:nvPr/>
            </p:nvSpPr>
            <p:spPr>
              <a:xfrm>
                <a:off x="1637545" y="2962504"/>
                <a:ext cx="1443569"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17B7F784-7C2C-4BF4-AE43-2FBE63F5BA4A}"/>
                  </a:ext>
                </a:extLst>
              </p:cNvPr>
              <p:cNvSpPr/>
              <p:nvPr/>
            </p:nvSpPr>
            <p:spPr>
              <a:xfrm>
                <a:off x="6035921" y="2962833"/>
                <a:ext cx="1445437"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373E436B-BC76-4C2B-AD1A-695B5FAD2BBB}"/>
                  </a:ext>
                </a:extLst>
              </p:cNvPr>
              <p:cNvSpPr txBox="1"/>
              <p:nvPr/>
            </p:nvSpPr>
            <p:spPr>
              <a:xfrm>
                <a:off x="6145651" y="2914893"/>
                <a:ext cx="1252728" cy="892552"/>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REQUESTED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a:p>
                <a:pPr algn="ctr"/>
                <a:r>
                  <a:rPr lang="en-US" sz="1300" b="1" dirty="0">
                    <a:solidFill>
                      <a:schemeClr val="bg1"/>
                    </a:solidFill>
                    <a:latin typeface="Century Gothic" panose="020B0502020202020204" pitchFamily="34" charset="0"/>
                  </a:rPr>
                  <a:t>(% of Total Project Cost)</a:t>
                </a:r>
              </a:p>
            </p:txBody>
          </p:sp>
          <p:sp>
            <p:nvSpPr>
              <p:cNvPr id="75" name="Rectangle 74">
                <a:extLst>
                  <a:ext uri="{FF2B5EF4-FFF2-40B4-BE49-F238E27FC236}">
                    <a16:creationId xmlns:a16="http://schemas.microsoft.com/office/drawing/2014/main" id="{016A3575-4886-4788-8AE7-BB6DF979AEE0}"/>
                  </a:ext>
                </a:extLst>
              </p:cNvPr>
              <p:cNvSpPr/>
              <p:nvPr/>
            </p:nvSpPr>
            <p:spPr>
              <a:xfrm>
                <a:off x="3100697" y="2962504"/>
                <a:ext cx="1472185"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a:extLst>
                  <a:ext uri="{FF2B5EF4-FFF2-40B4-BE49-F238E27FC236}">
                    <a16:creationId xmlns:a16="http://schemas.microsoft.com/office/drawing/2014/main" id="{82EEAE4D-0C18-4A7A-B460-590ACB053B50}"/>
                  </a:ext>
                </a:extLst>
              </p:cNvPr>
              <p:cNvSpPr txBox="1"/>
              <p:nvPr/>
            </p:nvSpPr>
            <p:spPr>
              <a:xfrm>
                <a:off x="1638843" y="3214927"/>
                <a:ext cx="144356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77" name="TextBox 76">
                <a:extLst>
                  <a:ext uri="{FF2B5EF4-FFF2-40B4-BE49-F238E27FC236}">
                    <a16:creationId xmlns:a16="http://schemas.microsoft.com/office/drawing/2014/main" id="{CEB36504-53A1-4233-8CFD-298558CA6235}"/>
                  </a:ext>
                </a:extLst>
              </p:cNvPr>
              <p:cNvSpPr txBox="1"/>
              <p:nvPr/>
            </p:nvSpPr>
            <p:spPr>
              <a:xfrm>
                <a:off x="3099401" y="3222120"/>
                <a:ext cx="1473281"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SCORE</a:t>
                </a:r>
              </a:p>
            </p:txBody>
          </p:sp>
        </p:grpSp>
        <p:sp>
          <p:nvSpPr>
            <p:cNvPr id="66" name="Rectangle 65">
              <a:extLst>
                <a:ext uri="{FF2B5EF4-FFF2-40B4-BE49-F238E27FC236}">
                  <a16:creationId xmlns:a16="http://schemas.microsoft.com/office/drawing/2014/main" id="{AAE0FC28-8570-4339-A921-017D0CA02C8E}"/>
                </a:ext>
              </a:extLst>
            </p:cNvPr>
            <p:cNvSpPr/>
            <p:nvPr/>
          </p:nvSpPr>
          <p:spPr>
            <a:xfrm>
              <a:off x="4578095" y="2033593"/>
              <a:ext cx="1445437"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73F02D17-A092-4052-BE93-630CC5A53110}"/>
                </a:ext>
              </a:extLst>
            </p:cNvPr>
            <p:cNvSpPr txBox="1"/>
            <p:nvPr/>
          </p:nvSpPr>
          <p:spPr>
            <a:xfrm>
              <a:off x="4614672" y="2210420"/>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spTree>
    <p:extLst>
      <p:ext uri="{BB962C8B-B14F-4D97-AF65-F5344CB8AC3E}">
        <p14:creationId xmlns:p14="http://schemas.microsoft.com/office/powerpoint/2010/main" val="1239510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72816"/>
            <a:ext cx="7776864" cy="5085184"/>
          </a:xfrm>
          <a:prstGeom prst="rect">
            <a:avLst/>
          </a:prstGeom>
        </p:spPr>
        <p:txBody>
          <a:bodyPr vert="horz" lIns="91440" tIns="45720" rIns="91440" bIns="45720" rtlCol="0">
            <a:normAutofit/>
          </a:bodyPr>
          <a:lstStyle/>
          <a:p>
            <a:pPr lvl="0">
              <a:spcAft>
                <a:spcPts val="1200"/>
              </a:spcAft>
            </a:pPr>
            <a:r>
              <a:rPr lang="en-US" sz="2400" dirty="0">
                <a:latin typeface="PT Sans" panose="020B0503020203020204"/>
              </a:rPr>
              <a:t>Created by legislation in 2005</a:t>
            </a:r>
          </a:p>
          <a:p>
            <a:pPr>
              <a:spcAft>
                <a:spcPts val="1200"/>
              </a:spcAft>
            </a:pPr>
            <a:r>
              <a:rPr lang="en-US" sz="2400" dirty="0">
                <a:latin typeface="PT Sans" panose="020B0503020203020204"/>
              </a:rPr>
              <a:t>Purpose: </a:t>
            </a:r>
            <a:r>
              <a:rPr lang="en-US" altLang="en-US" sz="2400" dirty="0">
                <a:latin typeface="PT Sans" panose="020B0503020203020204"/>
                <a:cs typeface="Arial" panose="020B0604020202020204" pitchFamily="34" charset="0"/>
              </a:rPr>
              <a:t>To provide loans and grants for railroad related improvement projects to benefit Iowa.</a:t>
            </a:r>
          </a:p>
          <a:p>
            <a:pPr>
              <a:spcAft>
                <a:spcPts val="1200"/>
              </a:spcAft>
            </a:pPr>
            <a:r>
              <a:rPr lang="en-US" altLang="en-US" sz="2400" dirty="0">
                <a:latin typeface="PT Sans" panose="020B0503020203020204"/>
                <a:cs typeface="Arial" panose="020B0604020202020204" pitchFamily="34" charset="0"/>
              </a:rPr>
              <a:t>Funded by loan repayments and appropriations by the Iowa Legislature.  Funding is available to cities, counties, economic development organizations and other non-profit organizations through an application program.</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79512" y="1124744"/>
            <a:ext cx="8712967" cy="360040"/>
          </a:xfrm>
        </p:spPr>
        <p:txBody>
          <a:bodyPr>
            <a:noAutofit/>
          </a:bodyPr>
          <a:lstStyle/>
          <a:p>
            <a:r>
              <a:rPr lang="en-US" sz="3000" b="1" dirty="0">
                <a:solidFill>
                  <a:schemeClr val="tx2"/>
                </a:solidFill>
              </a:rPr>
              <a:t>Railroad Revolving Loan and Grant Program</a:t>
            </a:r>
          </a:p>
        </p:txBody>
      </p:sp>
    </p:spTree>
    <p:extLst>
      <p:ext uri="{BB962C8B-B14F-4D97-AF65-F5344CB8AC3E}">
        <p14:creationId xmlns:p14="http://schemas.microsoft.com/office/powerpoint/2010/main" val="162698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618034"/>
            <a:ext cx="7776864" cy="5117672"/>
          </a:xfrm>
          <a:prstGeom prst="rect">
            <a:avLst/>
          </a:prstGeom>
        </p:spPr>
        <p:txBody>
          <a:bodyPr vert="horz" lIns="91440" tIns="45720" rIns="91440" bIns="45720" rtlCol="0">
            <a:normAutofit fontScale="70000" lnSpcReduction="20000"/>
          </a:bodyPr>
          <a:lstStyle/>
          <a:p>
            <a:pPr lvl="0"/>
            <a:endParaRPr lang="en-US" sz="3100" b="1" dirty="0"/>
          </a:p>
          <a:p>
            <a:pPr lvl="0"/>
            <a:r>
              <a:rPr lang="en-US" sz="3100" b="1" dirty="0"/>
              <a:t>Available Funding:</a:t>
            </a:r>
          </a:p>
          <a:p>
            <a:pPr lvl="0"/>
            <a:endParaRPr lang="en-US" sz="500" b="1" dirty="0"/>
          </a:p>
          <a:p>
            <a:pPr marL="0" lvl="0" indent="0">
              <a:buNone/>
            </a:pPr>
            <a:endParaRPr lang="en-US" sz="600" b="1" dirty="0"/>
          </a:p>
          <a:p>
            <a:pPr lvl="1">
              <a:spcAft>
                <a:spcPts val="1200"/>
              </a:spcAft>
            </a:pPr>
            <a:r>
              <a:rPr lang="en-US" dirty="0"/>
              <a:t>FY 2021 Legislative appropriation (RIIF): $500,000</a:t>
            </a:r>
          </a:p>
          <a:p>
            <a:pPr lvl="1">
              <a:spcAft>
                <a:spcPts val="1200"/>
              </a:spcAft>
            </a:pPr>
            <a:r>
              <a:rPr lang="en-US" dirty="0"/>
              <a:t>Loan repayment: $1,674,650</a:t>
            </a:r>
          </a:p>
          <a:p>
            <a:pPr lvl="1">
              <a:spcAft>
                <a:spcPts val="1200"/>
              </a:spcAft>
            </a:pPr>
            <a:r>
              <a:rPr lang="en-US" dirty="0"/>
              <a:t>Previous Balance: $475,398</a:t>
            </a:r>
          </a:p>
          <a:p>
            <a:pPr lvl="1">
              <a:spcAft>
                <a:spcPts val="1200"/>
              </a:spcAft>
            </a:pPr>
            <a:r>
              <a:rPr lang="en-US" dirty="0"/>
              <a:t>Rescinded funds $1,449,952</a:t>
            </a:r>
          </a:p>
          <a:p>
            <a:pPr lvl="1">
              <a:spcAft>
                <a:spcPts val="1200"/>
              </a:spcAft>
            </a:pPr>
            <a:r>
              <a:rPr lang="en-US" dirty="0"/>
              <a:t>Total: $4,100,000</a:t>
            </a:r>
          </a:p>
          <a:p>
            <a:pPr marL="457200" lvl="1" indent="0">
              <a:spcAft>
                <a:spcPts val="1200"/>
              </a:spcAft>
              <a:buNone/>
            </a:pPr>
            <a:endParaRPr lang="en-US" sz="800" dirty="0"/>
          </a:p>
          <a:p>
            <a:pPr lvl="0"/>
            <a:r>
              <a:rPr lang="en-US" sz="3100" b="1" dirty="0"/>
              <a:t>Application Summary:</a:t>
            </a:r>
          </a:p>
          <a:p>
            <a:pPr marL="0" lvl="0" indent="0">
              <a:buNone/>
            </a:pPr>
            <a:endParaRPr lang="en-US" sz="600" b="1" dirty="0"/>
          </a:p>
          <a:p>
            <a:pPr lvl="1">
              <a:spcAft>
                <a:spcPts val="1200"/>
              </a:spcAft>
            </a:pPr>
            <a:r>
              <a:rPr lang="en-US" dirty="0"/>
              <a:t>Total number of projects: 7</a:t>
            </a:r>
          </a:p>
          <a:p>
            <a:pPr lvl="1">
              <a:spcAft>
                <a:spcPts val="1200"/>
              </a:spcAft>
            </a:pPr>
            <a:r>
              <a:rPr lang="en-US" dirty="0"/>
              <a:t>Total rail project costs: $15,171,664</a:t>
            </a:r>
          </a:p>
          <a:p>
            <a:pPr lvl="1">
              <a:spcAft>
                <a:spcPts val="1200"/>
              </a:spcAft>
            </a:pPr>
            <a:r>
              <a:rPr lang="en-US" dirty="0"/>
              <a:t>Total amount requested: $7,242,907</a:t>
            </a:r>
          </a:p>
          <a:p>
            <a:pPr lvl="1"/>
            <a:endParaRPr lang="en-US"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07505" y="1124744"/>
            <a:ext cx="8928991" cy="360040"/>
          </a:xfrm>
        </p:spPr>
        <p:txBody>
          <a:bodyPr>
            <a:noAutofit/>
          </a:bodyPr>
          <a:lstStyle/>
          <a:p>
            <a:r>
              <a:rPr lang="en-US" sz="3400" b="1" dirty="0">
                <a:solidFill>
                  <a:schemeClr val="tx2"/>
                </a:solidFill>
              </a:rPr>
              <a:t>Available Funding and Application Summary</a:t>
            </a:r>
          </a:p>
        </p:txBody>
      </p:sp>
    </p:spTree>
    <p:extLst>
      <p:ext uri="{BB962C8B-B14F-4D97-AF65-F5344CB8AC3E}">
        <p14:creationId xmlns:p14="http://schemas.microsoft.com/office/powerpoint/2010/main" val="1828061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1124743"/>
            <a:ext cx="7886700" cy="288033"/>
          </a:xfrm>
        </p:spPr>
        <p:txBody>
          <a:bodyPr>
            <a:noAutofit/>
          </a:bodyPr>
          <a:lstStyle/>
          <a:p>
            <a:r>
              <a:rPr lang="en-US" sz="3400" b="1" dirty="0">
                <a:solidFill>
                  <a:schemeClr val="tx2"/>
                </a:solidFill>
              </a:rPr>
              <a:t>Project Evaluation Criteria</a:t>
            </a:r>
          </a:p>
        </p:txBody>
      </p:sp>
      <p:sp>
        <p:nvSpPr>
          <p:cNvPr id="3" name="Content Placeholder 2">
            <a:extLst>
              <a:ext uri="{FF2B5EF4-FFF2-40B4-BE49-F238E27FC236}">
                <a16:creationId xmlns:a16="http://schemas.microsoft.com/office/drawing/2014/main" id="{41246E91-B069-415D-B2DE-B578CA33D50B}"/>
              </a:ext>
            </a:extLst>
          </p:cNvPr>
          <p:cNvSpPr>
            <a:spLocks noGrp="1"/>
          </p:cNvSpPr>
          <p:nvPr>
            <p:ph idx="1"/>
          </p:nvPr>
        </p:nvSpPr>
        <p:spPr>
          <a:xfrm>
            <a:off x="467544" y="1844823"/>
            <a:ext cx="7886700" cy="4824537"/>
          </a:xfrm>
        </p:spPr>
        <p:txBody>
          <a:bodyPr>
            <a:normAutofit fontScale="62500" lnSpcReduction="20000"/>
          </a:bodyPr>
          <a:lstStyle/>
          <a:p>
            <a:r>
              <a:rPr lang="en-US" b="1" dirty="0"/>
              <a:t>Targeted Job Creation Projects:</a:t>
            </a:r>
          </a:p>
          <a:p>
            <a:pPr marL="457200" lvl="1" indent="0">
              <a:buNone/>
            </a:pPr>
            <a:r>
              <a:rPr lang="en-US" dirty="0"/>
              <a:t>Hourly wage rates must meet 100% of the average county wage criteria:</a:t>
            </a:r>
          </a:p>
          <a:p>
            <a:pPr lvl="2"/>
            <a:r>
              <a:rPr lang="en-US" dirty="0"/>
              <a:t>Job leverage: 40 pts</a:t>
            </a:r>
          </a:p>
          <a:p>
            <a:pPr lvl="2"/>
            <a:r>
              <a:rPr lang="en-US" dirty="0"/>
              <a:t>Wage quality: 20 pts</a:t>
            </a:r>
          </a:p>
          <a:p>
            <a:pPr lvl="2"/>
            <a:r>
              <a:rPr lang="en-US" dirty="0"/>
              <a:t>Capital investment: 20 pts</a:t>
            </a:r>
          </a:p>
          <a:p>
            <a:pPr lvl="2"/>
            <a:r>
              <a:rPr lang="en-US" dirty="0"/>
              <a:t>Loan leverage: 20 pts</a:t>
            </a:r>
          </a:p>
          <a:p>
            <a:pPr marL="914400" lvl="2" indent="0">
              <a:buNone/>
            </a:pPr>
            <a:endParaRPr lang="en-US" dirty="0"/>
          </a:p>
          <a:p>
            <a:r>
              <a:rPr lang="en-US" b="1" dirty="0"/>
              <a:t>Rail Network Improvement Projects:</a:t>
            </a:r>
          </a:p>
          <a:p>
            <a:pPr lvl="2"/>
            <a:r>
              <a:rPr lang="en-US" dirty="0"/>
              <a:t>Project readiness</a:t>
            </a:r>
          </a:p>
          <a:p>
            <a:pPr lvl="2"/>
            <a:r>
              <a:rPr lang="en-US" dirty="0"/>
              <a:t>Rail network impact</a:t>
            </a:r>
          </a:p>
          <a:p>
            <a:pPr lvl="2"/>
            <a:r>
              <a:rPr lang="en-US" dirty="0"/>
              <a:t>Economic impact</a:t>
            </a:r>
          </a:p>
          <a:p>
            <a:pPr lvl="2"/>
            <a:r>
              <a:rPr lang="en-US" dirty="0"/>
              <a:t>Financial readiness</a:t>
            </a:r>
          </a:p>
          <a:p>
            <a:pPr marL="914400" lvl="2" indent="0">
              <a:buNone/>
            </a:pPr>
            <a:endParaRPr lang="en-US" dirty="0"/>
          </a:p>
          <a:p>
            <a:r>
              <a:rPr lang="en-US" b="1" dirty="0"/>
              <a:t>Rail Port Planning and Development Studies:</a:t>
            </a:r>
          </a:p>
          <a:p>
            <a:pPr lvl="2"/>
            <a:r>
              <a:rPr lang="en-US" dirty="0"/>
              <a:t>Existing/potential site information</a:t>
            </a:r>
          </a:p>
          <a:p>
            <a:pPr lvl="2"/>
            <a:r>
              <a:rPr lang="en-US" dirty="0"/>
              <a:t>Goals of the study</a:t>
            </a:r>
          </a:p>
          <a:p>
            <a:pPr lvl="2"/>
            <a:r>
              <a:rPr lang="en-US" dirty="0"/>
              <a:t>Organizational structure and capacity to complete the study</a:t>
            </a:r>
          </a:p>
          <a:p>
            <a:pPr lvl="2"/>
            <a:endParaRPr lang="en-US" dirty="0"/>
          </a:p>
          <a:p>
            <a:pPr lvl="2"/>
            <a:endParaRPr lang="en-US" dirty="0"/>
          </a:p>
          <a:p>
            <a:pPr lvl="2"/>
            <a:endParaRPr lang="en-US" dirty="0"/>
          </a:p>
          <a:p>
            <a:pPr marL="914400" lvl="2" indent="0">
              <a:buNone/>
            </a:pPr>
            <a:endParaRPr lang="en-US" dirty="0"/>
          </a:p>
        </p:txBody>
      </p:sp>
    </p:spTree>
    <p:extLst>
      <p:ext uri="{BB962C8B-B14F-4D97-AF65-F5344CB8AC3E}">
        <p14:creationId xmlns:p14="http://schemas.microsoft.com/office/powerpoint/2010/main" val="373714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529664"/>
            <a:ext cx="7886700" cy="834346"/>
          </a:xfrm>
        </p:spPr>
        <p:txBody>
          <a:bodyPr>
            <a:noAutofit/>
          </a:bodyPr>
          <a:lstStyle/>
          <a:p>
            <a:r>
              <a:rPr lang="en-US" sz="2500" b="1" dirty="0">
                <a:solidFill>
                  <a:schemeClr val="tx2"/>
                </a:solidFill>
              </a:rPr>
              <a:t>Applications Received &amp; Recommended Awards</a:t>
            </a:r>
          </a:p>
        </p:txBody>
      </p:sp>
      <p:graphicFrame>
        <p:nvGraphicFramePr>
          <p:cNvPr id="40" name="Table 39">
            <a:extLst>
              <a:ext uri="{FF2B5EF4-FFF2-40B4-BE49-F238E27FC236}">
                <a16:creationId xmlns:a16="http://schemas.microsoft.com/office/drawing/2014/main" id="{0DC4B9E4-9C5F-4435-9E5F-46986E280535}"/>
              </a:ext>
            </a:extLst>
          </p:cNvPr>
          <p:cNvGraphicFramePr>
            <a:graphicFrameLocks noGrp="1"/>
          </p:cNvGraphicFramePr>
          <p:nvPr>
            <p:extLst>
              <p:ext uri="{D42A27DB-BD31-4B8C-83A1-F6EECF244321}">
                <p14:modId xmlns:p14="http://schemas.microsoft.com/office/powerpoint/2010/main" val="619789550"/>
              </p:ext>
            </p:extLst>
          </p:nvPr>
        </p:nvGraphicFramePr>
        <p:xfrm>
          <a:off x="160115" y="2171682"/>
          <a:ext cx="8782552" cy="1905681"/>
        </p:xfrm>
        <a:graphic>
          <a:graphicData uri="http://schemas.openxmlformats.org/drawingml/2006/table">
            <a:tbl>
              <a:tblPr firstRow="1" bandRow="1">
                <a:tableStyleId>{9D7B26C5-4107-4FEC-AEDC-1716B250A1EF}</a:tableStyleId>
              </a:tblPr>
              <a:tblGrid>
                <a:gridCol w="1417577">
                  <a:extLst>
                    <a:ext uri="{9D8B030D-6E8A-4147-A177-3AD203B41FA5}">
                      <a16:colId xmlns:a16="http://schemas.microsoft.com/office/drawing/2014/main" val="2346649935"/>
                    </a:ext>
                  </a:extLst>
                </a:gridCol>
                <a:gridCol w="1472995">
                  <a:extLst>
                    <a:ext uri="{9D8B030D-6E8A-4147-A177-3AD203B41FA5}">
                      <a16:colId xmlns:a16="http://schemas.microsoft.com/office/drawing/2014/main" val="736485009"/>
                    </a:ext>
                  </a:extLst>
                </a:gridCol>
                <a:gridCol w="1305289">
                  <a:extLst>
                    <a:ext uri="{9D8B030D-6E8A-4147-A177-3AD203B41FA5}">
                      <a16:colId xmlns:a16="http://schemas.microsoft.com/office/drawing/2014/main" val="321046396"/>
                    </a:ext>
                  </a:extLst>
                </a:gridCol>
                <a:gridCol w="1224136">
                  <a:extLst>
                    <a:ext uri="{9D8B030D-6E8A-4147-A177-3AD203B41FA5}">
                      <a16:colId xmlns:a16="http://schemas.microsoft.com/office/drawing/2014/main" val="718421099"/>
                    </a:ext>
                  </a:extLst>
                </a:gridCol>
                <a:gridCol w="1728192">
                  <a:extLst>
                    <a:ext uri="{9D8B030D-6E8A-4147-A177-3AD203B41FA5}">
                      <a16:colId xmlns:a16="http://schemas.microsoft.com/office/drawing/2014/main" val="2695416265"/>
                    </a:ext>
                  </a:extLst>
                </a:gridCol>
                <a:gridCol w="1634363">
                  <a:extLst>
                    <a:ext uri="{9D8B030D-6E8A-4147-A177-3AD203B41FA5}">
                      <a16:colId xmlns:a16="http://schemas.microsoft.com/office/drawing/2014/main" val="1928966016"/>
                    </a:ext>
                  </a:extLst>
                </a:gridCol>
              </a:tblGrid>
              <a:tr h="7376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hlinkClick r:id="rId4" action="ppaction://hlinksldjump"/>
                        </a:rPr>
                        <a:t>CRANDIC – AW 2235</a:t>
                      </a:r>
                      <a:endParaRPr lang="en-US" sz="1400" dirty="0">
                        <a:solidFill>
                          <a:schemeClr val="tx2"/>
                        </a:solidFill>
                        <a:latin typeface="PT Sans" panose="020B0503020203020204" pitchFamily="34" charset="0"/>
                      </a:endParaRP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CRANDIC</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accent3">
                              <a:lumMod val="75000"/>
                            </a:schemeClr>
                          </a:solidFill>
                          <a:latin typeface="PT Sans" panose="020B0503020203020204" pitchFamily="34" charset="0"/>
                        </a:rPr>
                        <a:t>44.46</a:t>
                      </a:r>
                    </a:p>
                    <a:p>
                      <a:pPr algn="ctr"/>
                      <a:r>
                        <a:rPr lang="en-US" sz="1400" b="1" dirty="0">
                          <a:solidFill>
                            <a:schemeClr val="accent3">
                              <a:lumMod val="75000"/>
                            </a:schemeClr>
                          </a:solidFill>
                          <a:latin typeface="PT Sans" panose="020B0503020203020204" pitchFamily="34" charset="0"/>
                        </a:rPr>
                        <a:t>(Grant Only)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$5,400,000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Grant: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 $2,700,000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 (50%)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Grant: $2,700,000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 (50%)</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587592"/>
                  </a:ext>
                </a:extLst>
              </a:tr>
              <a:tr h="11679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2"/>
                          </a:solidFill>
                          <a:latin typeface="PT Sans" panose="020B0503020203020204" pitchFamily="34" charset="0"/>
                          <a:hlinkClick r:id="rId5" action="ppaction://hlinksldjump"/>
                        </a:rPr>
                        <a:t>BJRY Passing Track</a:t>
                      </a:r>
                      <a:endParaRPr lang="en-US" sz="1400" b="1" dirty="0">
                        <a:solidFill>
                          <a:schemeClr val="tx2"/>
                        </a:solidFill>
                        <a:latin typeface="PT Sans" panose="020B0503020203020204" pitchFamily="34" charset="0"/>
                      </a:endParaRPr>
                    </a:p>
                    <a:p>
                      <a:pPr algn="l"/>
                      <a:endParaRPr lang="en-US" sz="1400" dirty="0">
                        <a:latin typeface="PT Sans" panose="020B0503020203020204" pitchFamily="34" charset="0"/>
                      </a:endParaRP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atin typeface="PT Sans" panose="020B0503020203020204" pitchFamily="34" charset="0"/>
                        </a:rPr>
                        <a:t>BJRY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accent3">
                              <a:lumMod val="75000"/>
                            </a:schemeClr>
                          </a:solidFill>
                          <a:latin typeface="PT Sans" panose="020B0503020203020204" pitchFamily="34" charset="0"/>
                        </a:rPr>
                        <a:t>NA</a:t>
                      </a:r>
                    </a:p>
                    <a:p>
                      <a:pPr algn="ctr"/>
                      <a:r>
                        <a:rPr lang="en-US" sz="1400" b="1" dirty="0">
                          <a:solidFill>
                            <a:schemeClr val="accent3">
                              <a:lumMod val="75000"/>
                            </a:schemeClr>
                          </a:solidFill>
                          <a:latin typeface="PT Sans" panose="020B0503020203020204" pitchFamily="34" charset="0"/>
                        </a:rPr>
                        <a:t>(Loan Only)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34495E"/>
                          </a:solidFill>
                          <a:latin typeface="PT Sans" panose="020B0503020203020204" pitchFamily="34" charset="0"/>
                          <a:ea typeface="+mn-ea"/>
                          <a:cs typeface="+mn-cs"/>
                        </a:rPr>
                        <a:t>$285,259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2">
                              <a:lumMod val="75000"/>
                            </a:schemeClr>
                          </a:solidFill>
                          <a:latin typeface="PT Sans" panose="020B0503020203020204" pitchFamily="34" charset="0"/>
                          <a:ea typeface="+mn-ea"/>
                          <a:cs typeface="+mn-cs"/>
                        </a:rPr>
                        <a:t>Loan: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2">
                              <a:lumMod val="75000"/>
                            </a:schemeClr>
                          </a:solidFill>
                          <a:latin typeface="PT Sans" panose="020B0503020203020204" pitchFamily="34" charset="0"/>
                          <a:ea typeface="+mn-ea"/>
                          <a:cs typeface="+mn-cs"/>
                        </a:rPr>
                        <a:t>$228,207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2">
                              <a:lumMod val="75000"/>
                            </a:schemeClr>
                          </a:solidFill>
                          <a:latin typeface="PT Sans" panose="020B0503020203020204" pitchFamily="34" charset="0"/>
                          <a:ea typeface="+mn-ea"/>
                          <a:cs typeface="+mn-cs"/>
                        </a:rPr>
                        <a:t>(80%)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00717F"/>
                          </a:solidFill>
                          <a:latin typeface="PT Sans" panose="020B0503020203020204" pitchFamily="34" charset="0"/>
                          <a:ea typeface="+mn-ea"/>
                          <a:cs typeface="+mn-cs"/>
                        </a:rPr>
                        <a:t>Loan: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00717F"/>
                          </a:solidFill>
                          <a:latin typeface="PT Sans" panose="020B0503020203020204" pitchFamily="34" charset="0"/>
                          <a:ea typeface="+mn-ea"/>
                          <a:cs typeface="+mn-cs"/>
                        </a:rPr>
                        <a:t>$228,207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00717F"/>
                          </a:solidFill>
                          <a:latin typeface="PT Sans" panose="020B0503020203020204" pitchFamily="34" charset="0"/>
                          <a:ea typeface="+mn-ea"/>
                          <a:cs typeface="+mn-cs"/>
                        </a:rPr>
                        <a:t>(80%)</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532515"/>
                  </a:ext>
                </a:extLst>
              </a:tr>
            </a:tbl>
          </a:graphicData>
        </a:graphic>
      </p:graphicFrame>
      <p:grpSp>
        <p:nvGrpSpPr>
          <p:cNvPr id="41" name="Group 40">
            <a:extLst>
              <a:ext uri="{FF2B5EF4-FFF2-40B4-BE49-F238E27FC236}">
                <a16:creationId xmlns:a16="http://schemas.microsoft.com/office/drawing/2014/main" id="{E73D3D84-8A0C-4548-8191-65283A100ACA}"/>
              </a:ext>
            </a:extLst>
          </p:cNvPr>
          <p:cNvGrpSpPr/>
          <p:nvPr/>
        </p:nvGrpSpPr>
        <p:grpSpPr>
          <a:xfrm>
            <a:off x="160115" y="1283156"/>
            <a:ext cx="8678363" cy="929242"/>
            <a:chOff x="172363" y="1993127"/>
            <a:chExt cx="8839205" cy="929242"/>
          </a:xfrm>
        </p:grpSpPr>
        <p:grpSp>
          <p:nvGrpSpPr>
            <p:cNvPr id="42" name="Group 41">
              <a:extLst>
                <a:ext uri="{FF2B5EF4-FFF2-40B4-BE49-F238E27FC236}">
                  <a16:creationId xmlns:a16="http://schemas.microsoft.com/office/drawing/2014/main" id="{8B606E1A-6755-4CE3-ADE4-63AF353AF27D}"/>
                </a:ext>
              </a:extLst>
            </p:cNvPr>
            <p:cNvGrpSpPr/>
            <p:nvPr/>
          </p:nvGrpSpPr>
          <p:grpSpPr>
            <a:xfrm>
              <a:off x="172363" y="1993127"/>
              <a:ext cx="8839205" cy="929242"/>
              <a:chOff x="173245" y="2922038"/>
              <a:chExt cx="8839205" cy="929242"/>
            </a:xfrm>
          </p:grpSpPr>
          <p:sp>
            <p:nvSpPr>
              <p:cNvPr id="45" name="Rectangle 44">
                <a:extLst>
                  <a:ext uri="{FF2B5EF4-FFF2-40B4-BE49-F238E27FC236}">
                    <a16:creationId xmlns:a16="http://schemas.microsoft.com/office/drawing/2014/main" id="{EAECB6B8-43CD-4E29-B2B9-8E9FFC30B6C0}"/>
                  </a:ext>
                </a:extLst>
              </p:cNvPr>
              <p:cNvSpPr/>
              <p:nvPr/>
            </p:nvSpPr>
            <p:spPr>
              <a:xfrm>
                <a:off x="7453916" y="2962504"/>
                <a:ext cx="1518602"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7663A7C2-2CC7-450F-B897-4DFBE2DAC8F8}"/>
                  </a:ext>
                </a:extLst>
              </p:cNvPr>
              <p:cNvSpPr txBox="1"/>
              <p:nvPr/>
            </p:nvSpPr>
            <p:spPr>
              <a:xfrm>
                <a:off x="7401984" y="2958728"/>
                <a:ext cx="1610466" cy="892552"/>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a:p>
                <a:pPr algn="ctr"/>
                <a:r>
                  <a:rPr lang="en-US" sz="1300" b="1" dirty="0">
                    <a:solidFill>
                      <a:schemeClr val="bg1"/>
                    </a:solidFill>
                    <a:latin typeface="Century Gothic" panose="020B0502020202020204" pitchFamily="34" charset="0"/>
                  </a:rPr>
                  <a:t>(% of Total Project Cost)</a:t>
                </a:r>
              </a:p>
            </p:txBody>
          </p:sp>
          <p:sp>
            <p:nvSpPr>
              <p:cNvPr id="47" name="Rectangle 46">
                <a:extLst>
                  <a:ext uri="{FF2B5EF4-FFF2-40B4-BE49-F238E27FC236}">
                    <a16:creationId xmlns:a16="http://schemas.microsoft.com/office/drawing/2014/main" id="{EE6B6DD9-3974-4EA7-9DA2-E18883A6A704}"/>
                  </a:ext>
                </a:extLst>
              </p:cNvPr>
              <p:cNvSpPr/>
              <p:nvPr/>
            </p:nvSpPr>
            <p:spPr>
              <a:xfrm>
                <a:off x="173245" y="2962504"/>
                <a:ext cx="1447310"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418AF576-6CE6-4813-ABB5-93B7219FC795}"/>
                  </a:ext>
                </a:extLst>
              </p:cNvPr>
              <p:cNvSpPr txBox="1"/>
              <p:nvPr/>
            </p:nvSpPr>
            <p:spPr>
              <a:xfrm>
                <a:off x="173246" y="3212976"/>
                <a:ext cx="144730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49" name="Rectangle 48">
                <a:extLst>
                  <a:ext uri="{FF2B5EF4-FFF2-40B4-BE49-F238E27FC236}">
                    <a16:creationId xmlns:a16="http://schemas.microsoft.com/office/drawing/2014/main" id="{37154010-751C-4B0C-8C76-9BE96E75AB70}"/>
                  </a:ext>
                </a:extLst>
              </p:cNvPr>
              <p:cNvSpPr/>
              <p:nvPr/>
            </p:nvSpPr>
            <p:spPr>
              <a:xfrm>
                <a:off x="1637545" y="2962504"/>
                <a:ext cx="1443569"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614E0DA6-023C-4CE4-9ADE-332E169A452B}"/>
                  </a:ext>
                </a:extLst>
              </p:cNvPr>
              <p:cNvSpPr/>
              <p:nvPr/>
            </p:nvSpPr>
            <p:spPr>
              <a:xfrm>
                <a:off x="5685655" y="2962833"/>
                <a:ext cx="1768261"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CFA76900-557B-48F5-8F26-62217602126D}"/>
                  </a:ext>
                </a:extLst>
              </p:cNvPr>
              <p:cNvSpPr txBox="1"/>
              <p:nvPr/>
            </p:nvSpPr>
            <p:spPr>
              <a:xfrm>
                <a:off x="5970515" y="2922038"/>
                <a:ext cx="1252728" cy="892552"/>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REQUESTED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a:p>
                <a:pPr algn="ctr"/>
                <a:r>
                  <a:rPr lang="en-US" sz="1300" b="1" dirty="0">
                    <a:solidFill>
                      <a:schemeClr val="bg1"/>
                    </a:solidFill>
                    <a:latin typeface="Century Gothic" panose="020B0502020202020204" pitchFamily="34" charset="0"/>
                  </a:rPr>
                  <a:t>(% of Total Project Cost)</a:t>
                </a:r>
              </a:p>
            </p:txBody>
          </p:sp>
          <p:sp>
            <p:nvSpPr>
              <p:cNvPr id="52" name="Rectangle 51">
                <a:extLst>
                  <a:ext uri="{FF2B5EF4-FFF2-40B4-BE49-F238E27FC236}">
                    <a16:creationId xmlns:a16="http://schemas.microsoft.com/office/drawing/2014/main" id="{60D03A09-73F8-41EA-8329-045B2D43436B}"/>
                  </a:ext>
                </a:extLst>
              </p:cNvPr>
              <p:cNvSpPr/>
              <p:nvPr/>
            </p:nvSpPr>
            <p:spPr>
              <a:xfrm>
                <a:off x="3100697" y="2962504"/>
                <a:ext cx="1332229"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AF5D5810-496F-41F4-A4AF-BF1D1FC7B058}"/>
                  </a:ext>
                </a:extLst>
              </p:cNvPr>
              <p:cNvSpPr txBox="1"/>
              <p:nvPr/>
            </p:nvSpPr>
            <p:spPr>
              <a:xfrm>
                <a:off x="1638843" y="3214927"/>
                <a:ext cx="144356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54" name="TextBox 53">
                <a:extLst>
                  <a:ext uri="{FF2B5EF4-FFF2-40B4-BE49-F238E27FC236}">
                    <a16:creationId xmlns:a16="http://schemas.microsoft.com/office/drawing/2014/main" id="{1D86F087-3B7E-4BD9-B8A7-09CCB8685617}"/>
                  </a:ext>
                </a:extLst>
              </p:cNvPr>
              <p:cNvSpPr txBox="1"/>
              <p:nvPr/>
            </p:nvSpPr>
            <p:spPr>
              <a:xfrm>
                <a:off x="3099401" y="3222120"/>
                <a:ext cx="1473281"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SCORE</a:t>
                </a:r>
              </a:p>
            </p:txBody>
          </p:sp>
        </p:grpSp>
        <p:sp>
          <p:nvSpPr>
            <p:cNvPr id="43" name="Rectangle 42">
              <a:extLst>
                <a:ext uri="{FF2B5EF4-FFF2-40B4-BE49-F238E27FC236}">
                  <a16:creationId xmlns:a16="http://schemas.microsoft.com/office/drawing/2014/main" id="{F98B5425-AD17-4F05-84D1-BE208B8F96A4}"/>
                </a:ext>
              </a:extLst>
            </p:cNvPr>
            <p:cNvSpPr/>
            <p:nvPr/>
          </p:nvSpPr>
          <p:spPr>
            <a:xfrm>
              <a:off x="4432044" y="2033593"/>
              <a:ext cx="1252728"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340A6006-DEB6-4BAD-A35C-C792B91712D8}"/>
                </a:ext>
              </a:extLst>
            </p:cNvPr>
            <p:cNvSpPr txBox="1"/>
            <p:nvPr/>
          </p:nvSpPr>
          <p:spPr>
            <a:xfrm>
              <a:off x="4614672" y="2110393"/>
              <a:ext cx="987122" cy="692497"/>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graphicFrame>
        <p:nvGraphicFramePr>
          <p:cNvPr id="55" name="Table 54">
            <a:extLst>
              <a:ext uri="{FF2B5EF4-FFF2-40B4-BE49-F238E27FC236}">
                <a16:creationId xmlns:a16="http://schemas.microsoft.com/office/drawing/2014/main" id="{23F944E5-C269-4498-AB11-0C17783735C1}"/>
              </a:ext>
            </a:extLst>
          </p:cNvPr>
          <p:cNvGraphicFramePr>
            <a:graphicFrameLocks noGrp="1"/>
          </p:cNvGraphicFramePr>
          <p:nvPr>
            <p:extLst>
              <p:ext uri="{D42A27DB-BD31-4B8C-83A1-F6EECF244321}">
                <p14:modId xmlns:p14="http://schemas.microsoft.com/office/powerpoint/2010/main" val="2036878409"/>
              </p:ext>
            </p:extLst>
          </p:nvPr>
        </p:nvGraphicFramePr>
        <p:xfrm>
          <a:off x="160115" y="4077363"/>
          <a:ext cx="8955604" cy="1917483"/>
        </p:xfrm>
        <a:graphic>
          <a:graphicData uri="http://schemas.openxmlformats.org/drawingml/2006/table">
            <a:tbl>
              <a:tblPr firstRow="1" bandRow="1">
                <a:tableStyleId>{9D7B26C5-4107-4FEC-AEDC-1716B250A1EF}</a:tableStyleId>
              </a:tblPr>
              <a:tblGrid>
                <a:gridCol w="1417577">
                  <a:extLst>
                    <a:ext uri="{9D8B030D-6E8A-4147-A177-3AD203B41FA5}">
                      <a16:colId xmlns:a16="http://schemas.microsoft.com/office/drawing/2014/main" val="2346649935"/>
                    </a:ext>
                  </a:extLst>
                </a:gridCol>
                <a:gridCol w="1482140">
                  <a:extLst>
                    <a:ext uri="{9D8B030D-6E8A-4147-A177-3AD203B41FA5}">
                      <a16:colId xmlns:a16="http://schemas.microsoft.com/office/drawing/2014/main" val="736485009"/>
                    </a:ext>
                  </a:extLst>
                </a:gridCol>
                <a:gridCol w="1296144">
                  <a:extLst>
                    <a:ext uri="{9D8B030D-6E8A-4147-A177-3AD203B41FA5}">
                      <a16:colId xmlns:a16="http://schemas.microsoft.com/office/drawing/2014/main" val="321046396"/>
                    </a:ext>
                  </a:extLst>
                </a:gridCol>
                <a:gridCol w="1224136">
                  <a:extLst>
                    <a:ext uri="{9D8B030D-6E8A-4147-A177-3AD203B41FA5}">
                      <a16:colId xmlns:a16="http://schemas.microsoft.com/office/drawing/2014/main" val="718421099"/>
                    </a:ext>
                  </a:extLst>
                </a:gridCol>
                <a:gridCol w="1728192">
                  <a:extLst>
                    <a:ext uri="{9D8B030D-6E8A-4147-A177-3AD203B41FA5}">
                      <a16:colId xmlns:a16="http://schemas.microsoft.com/office/drawing/2014/main" val="2695416265"/>
                    </a:ext>
                  </a:extLst>
                </a:gridCol>
                <a:gridCol w="1807415">
                  <a:extLst>
                    <a:ext uri="{9D8B030D-6E8A-4147-A177-3AD203B41FA5}">
                      <a16:colId xmlns:a16="http://schemas.microsoft.com/office/drawing/2014/main" val="1928966016"/>
                    </a:ext>
                  </a:extLst>
                </a:gridCol>
              </a:tblGrid>
              <a:tr h="7376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chemeClr val="tx2"/>
                        </a:solidFill>
                        <a:latin typeface="PT Sans" panose="020B0503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chemeClr val="tx2"/>
                        </a:solidFill>
                        <a:latin typeface="PT Sans" panose="020B0503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chemeClr val="tx2"/>
                        </a:solidFill>
                        <a:latin typeface="PT Sans" panose="020B0503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chemeClr val="tx2"/>
                        </a:solidFill>
                        <a:latin typeface="PT Sans" panose="020B0503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chemeClr val="tx2"/>
                        </a:solidFill>
                        <a:latin typeface="PT Sans" panose="020B0503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chemeClr val="tx2"/>
                        </a:solidFill>
                        <a:latin typeface="PT Sans" panose="020B0503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chemeClr val="tx2"/>
                        </a:solidFill>
                        <a:latin typeface="PT Sans" panose="020B0503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chemeClr val="tx2"/>
                        </a:solidFill>
                        <a:latin typeface="PT Sans" panose="020B0503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chemeClr val="tx2"/>
                        </a:solidFill>
                        <a:latin typeface="PT Sans" panose="020B0503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chemeClr val="tx2"/>
                        </a:solidFill>
                        <a:latin typeface="PT Sans" panose="020B0503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chemeClr val="tx2"/>
                        </a:solidFill>
                        <a:latin typeface="PT Sans" panose="020B0503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chemeClr val="tx2"/>
                        </a:solidFill>
                        <a:latin typeface="PT Sans" panose="020B0503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chemeClr val="tx2"/>
                        </a:solidFill>
                        <a:latin typeface="PT Sans" panose="020B0503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chemeClr val="tx2"/>
                        </a:solidFill>
                        <a:latin typeface="PT Sans" panose="020B0503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 b="1" dirty="0">
                        <a:solidFill>
                          <a:schemeClr val="tx2"/>
                        </a:solidFill>
                        <a:latin typeface="PT Sans" panose="020B05030202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2"/>
                          </a:solidFill>
                          <a:latin typeface="PT Sans" panose="020B0503020203020204" pitchFamily="34" charset="0"/>
                          <a:hlinkClick r:id="rId6" action="ppaction://hlinksldjump"/>
                        </a:rPr>
                        <a:t>IANR Bridge Replacement </a:t>
                      </a:r>
                      <a:endParaRPr lang="en-US" sz="1400" b="1" dirty="0">
                        <a:solidFill>
                          <a:schemeClr val="tx2"/>
                        </a:solidFill>
                        <a:latin typeface="PT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2"/>
                        </a:solidFill>
                        <a:latin typeface="PT Sans" panose="020B0503020203020204" pitchFamily="34" charset="0"/>
                      </a:endParaRP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IANR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NA</a:t>
                      </a:r>
                    </a:p>
                    <a:p>
                      <a:pPr algn="ctr"/>
                      <a:r>
                        <a:rPr lang="en-US" sz="1400" dirty="0">
                          <a:solidFill>
                            <a:schemeClr val="accent3">
                              <a:lumMod val="75000"/>
                            </a:schemeClr>
                          </a:solidFill>
                          <a:latin typeface="PT Sans" panose="020B0503020203020204" pitchFamily="34" charset="0"/>
                        </a:rPr>
                        <a:t>(Loan Only)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$1,300,000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Loan: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$487,500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 (37.5%)</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Loan: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$487,500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 (37.5%)</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587592"/>
                  </a:ext>
                </a:extLst>
              </a:tr>
              <a:tr h="957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2"/>
                          </a:solidFill>
                          <a:latin typeface="PT Sans" panose="020B0503020203020204" pitchFamily="34" charset="0"/>
                          <a:hlinkClick r:id="rId7" action="ppaction://hlinksldjump"/>
                        </a:rPr>
                        <a:t>Western Iowa Energy Rail Expansion</a:t>
                      </a:r>
                      <a:endParaRPr lang="en-US" sz="1400" b="1" dirty="0">
                        <a:solidFill>
                          <a:schemeClr val="tx2"/>
                        </a:solidFill>
                        <a:latin typeface="PT Sans" panose="020B0503020203020204" pitchFamily="34" charset="0"/>
                      </a:endParaRP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Western Iowa Energy LLC</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accent3">
                              <a:lumMod val="75000"/>
                            </a:schemeClr>
                          </a:solidFill>
                          <a:latin typeface="PT Sans" panose="020B0503020203020204" pitchFamily="34" charset="0"/>
                        </a:rPr>
                        <a:t>NA</a:t>
                      </a:r>
                    </a:p>
                    <a:p>
                      <a:pPr algn="ctr"/>
                      <a:r>
                        <a:rPr lang="en-US" sz="1400" b="1" dirty="0">
                          <a:solidFill>
                            <a:schemeClr val="accent3">
                              <a:lumMod val="75000"/>
                            </a:schemeClr>
                          </a:solidFill>
                          <a:latin typeface="PT Sans" panose="020B0503020203020204" pitchFamily="34" charset="0"/>
                        </a:rPr>
                        <a:t>(Loan Only)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34495E"/>
                          </a:solidFill>
                          <a:latin typeface="PT Sans" panose="020B0503020203020204" pitchFamily="34" charset="0"/>
                        </a:rPr>
                        <a:t>$4,677,405</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2">
                              <a:lumMod val="75000"/>
                            </a:schemeClr>
                          </a:solidFill>
                          <a:latin typeface="PT Sans" panose="020B0503020203020204" pitchFamily="34" charset="0"/>
                        </a:rPr>
                        <a:t>Loan: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2">
                              <a:lumMod val="75000"/>
                            </a:schemeClr>
                          </a:solidFill>
                          <a:latin typeface="PT Sans" panose="020B0503020203020204" pitchFamily="34" charset="0"/>
                        </a:rPr>
                        <a:t>$1,000,000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2">
                              <a:lumMod val="75000"/>
                            </a:schemeClr>
                          </a:solidFill>
                          <a:latin typeface="PT Sans" panose="020B0503020203020204" pitchFamily="34" charset="0"/>
                        </a:rPr>
                        <a:t> (21.3%)</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717F"/>
                          </a:solidFill>
                          <a:latin typeface="PT Sans" panose="020B0503020203020204" pitchFamily="34" charset="0"/>
                        </a:rPr>
                        <a:t>Loan: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717F"/>
                          </a:solidFill>
                          <a:latin typeface="PT Sans" panose="020B0503020203020204" pitchFamily="34" charset="0"/>
                        </a:rPr>
                        <a:t>$500,000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00717F"/>
                          </a:solidFill>
                          <a:latin typeface="PT Sans" panose="020B0503020203020204" pitchFamily="34" charset="0"/>
                        </a:rPr>
                        <a:t> (10.6%)</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532515"/>
                  </a:ext>
                </a:extLst>
              </a:tr>
            </a:tbl>
          </a:graphicData>
        </a:graphic>
      </p:graphicFrame>
      <p:sp>
        <p:nvSpPr>
          <p:cNvPr id="6" name="Rectangle 5">
            <a:extLst>
              <a:ext uri="{FF2B5EF4-FFF2-40B4-BE49-F238E27FC236}">
                <a16:creationId xmlns:a16="http://schemas.microsoft.com/office/drawing/2014/main" id="{3941FE39-9F95-460D-B5C6-A01CAE6E628B}"/>
              </a:ext>
            </a:extLst>
          </p:cNvPr>
          <p:cNvSpPr/>
          <p:nvPr/>
        </p:nvSpPr>
        <p:spPr>
          <a:xfrm>
            <a:off x="40541" y="6481330"/>
            <a:ext cx="6732240" cy="307777"/>
          </a:xfrm>
          <a:prstGeom prst="rect">
            <a:avLst/>
          </a:prstGeom>
        </p:spPr>
        <p:txBody>
          <a:bodyPr wrap="square">
            <a:spAutoFit/>
          </a:bodyPr>
          <a:lstStyle/>
          <a:p>
            <a:r>
              <a:rPr lang="en-US" sz="1400" b="1" dirty="0">
                <a:hlinkClick r:id="rId8" action="ppaction://hlinksldjump"/>
              </a:rPr>
              <a:t>Jump to applications not recommended for funding</a:t>
            </a:r>
            <a:endParaRPr lang="en-US" sz="1400" b="1" dirty="0"/>
          </a:p>
        </p:txBody>
      </p:sp>
    </p:spTree>
    <p:extLst>
      <p:ext uri="{BB962C8B-B14F-4D97-AF65-F5344CB8AC3E}">
        <p14:creationId xmlns:p14="http://schemas.microsoft.com/office/powerpoint/2010/main" val="1407965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0">
            <a:extLst>
              <a:ext uri="{FF2B5EF4-FFF2-40B4-BE49-F238E27FC236}">
                <a16:creationId xmlns:a16="http://schemas.microsoft.com/office/drawing/2014/main" id="{8B76B552-FC52-41BF-B4B9-C9B5F0D2C244}"/>
              </a:ext>
            </a:extLst>
          </p:cNvPr>
          <p:cNvSpPr>
            <a:spLocks noGrp="1"/>
          </p:cNvSpPr>
          <p:nvPr>
            <p:ph type="title"/>
          </p:nvPr>
        </p:nvSpPr>
        <p:spPr>
          <a:xfrm>
            <a:off x="628650" y="529664"/>
            <a:ext cx="7886700" cy="834346"/>
          </a:xfrm>
        </p:spPr>
        <p:txBody>
          <a:bodyPr>
            <a:noAutofit/>
          </a:bodyPr>
          <a:lstStyle/>
          <a:p>
            <a:r>
              <a:rPr lang="en-US" sz="2300" b="1" dirty="0">
                <a:solidFill>
                  <a:schemeClr val="tx2"/>
                </a:solidFill>
              </a:rPr>
              <a:t>Applications Received &amp; Recommended Awards Contd.</a:t>
            </a:r>
          </a:p>
        </p:txBody>
      </p:sp>
      <p:graphicFrame>
        <p:nvGraphicFramePr>
          <p:cNvPr id="40" name="Table 39">
            <a:extLst>
              <a:ext uri="{FF2B5EF4-FFF2-40B4-BE49-F238E27FC236}">
                <a16:creationId xmlns:a16="http://schemas.microsoft.com/office/drawing/2014/main" id="{2D354F17-AF5E-4826-B8C5-8706D90957AA}"/>
              </a:ext>
            </a:extLst>
          </p:cNvPr>
          <p:cNvGraphicFramePr>
            <a:graphicFrameLocks noGrp="1"/>
          </p:cNvGraphicFramePr>
          <p:nvPr>
            <p:extLst>
              <p:ext uri="{D42A27DB-BD31-4B8C-83A1-F6EECF244321}">
                <p14:modId xmlns:p14="http://schemas.microsoft.com/office/powerpoint/2010/main" val="1281561133"/>
              </p:ext>
            </p:extLst>
          </p:nvPr>
        </p:nvGraphicFramePr>
        <p:xfrm>
          <a:off x="160115" y="2171682"/>
          <a:ext cx="8782552" cy="2078803"/>
        </p:xfrm>
        <a:graphic>
          <a:graphicData uri="http://schemas.openxmlformats.org/drawingml/2006/table">
            <a:tbl>
              <a:tblPr firstRow="1" bandRow="1">
                <a:tableStyleId>{9D7B26C5-4107-4FEC-AEDC-1716B250A1EF}</a:tableStyleId>
              </a:tblPr>
              <a:tblGrid>
                <a:gridCol w="1417577">
                  <a:extLst>
                    <a:ext uri="{9D8B030D-6E8A-4147-A177-3AD203B41FA5}">
                      <a16:colId xmlns:a16="http://schemas.microsoft.com/office/drawing/2014/main" val="2346649935"/>
                    </a:ext>
                  </a:extLst>
                </a:gridCol>
                <a:gridCol w="1472995">
                  <a:extLst>
                    <a:ext uri="{9D8B030D-6E8A-4147-A177-3AD203B41FA5}">
                      <a16:colId xmlns:a16="http://schemas.microsoft.com/office/drawing/2014/main" val="736485009"/>
                    </a:ext>
                  </a:extLst>
                </a:gridCol>
                <a:gridCol w="1305289">
                  <a:extLst>
                    <a:ext uri="{9D8B030D-6E8A-4147-A177-3AD203B41FA5}">
                      <a16:colId xmlns:a16="http://schemas.microsoft.com/office/drawing/2014/main" val="321046396"/>
                    </a:ext>
                  </a:extLst>
                </a:gridCol>
                <a:gridCol w="1224136">
                  <a:extLst>
                    <a:ext uri="{9D8B030D-6E8A-4147-A177-3AD203B41FA5}">
                      <a16:colId xmlns:a16="http://schemas.microsoft.com/office/drawing/2014/main" val="718421099"/>
                    </a:ext>
                  </a:extLst>
                </a:gridCol>
                <a:gridCol w="1728192">
                  <a:extLst>
                    <a:ext uri="{9D8B030D-6E8A-4147-A177-3AD203B41FA5}">
                      <a16:colId xmlns:a16="http://schemas.microsoft.com/office/drawing/2014/main" val="2695416265"/>
                    </a:ext>
                  </a:extLst>
                </a:gridCol>
                <a:gridCol w="1634363">
                  <a:extLst>
                    <a:ext uri="{9D8B030D-6E8A-4147-A177-3AD203B41FA5}">
                      <a16:colId xmlns:a16="http://schemas.microsoft.com/office/drawing/2014/main" val="1928966016"/>
                    </a:ext>
                  </a:extLst>
                </a:gridCol>
              </a:tblGrid>
              <a:tr h="7376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hlinkClick r:id="rId3" action="ppaction://hlinksldjump"/>
                        </a:rPr>
                        <a:t>River Cities Business Park Rail Spur</a:t>
                      </a:r>
                      <a:endParaRPr lang="en-US" sz="1400" dirty="0">
                        <a:solidFill>
                          <a:schemeClr val="tx2"/>
                        </a:solidFill>
                        <a:latin typeface="PT Sans" panose="020B0503020203020204" pitchFamily="34" charset="0"/>
                      </a:endParaRP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River Cities Management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accent3">
                              <a:lumMod val="75000"/>
                            </a:schemeClr>
                          </a:solidFill>
                          <a:latin typeface="PT Sans" panose="020B0503020203020204" pitchFamily="34" charset="0"/>
                        </a:rPr>
                        <a:t>NA</a:t>
                      </a:r>
                    </a:p>
                    <a:p>
                      <a:pPr algn="ctr"/>
                      <a:r>
                        <a:rPr lang="en-US" sz="1400" b="1" dirty="0">
                          <a:solidFill>
                            <a:schemeClr val="accent3">
                              <a:lumMod val="75000"/>
                            </a:schemeClr>
                          </a:solidFill>
                          <a:latin typeface="PT Sans" panose="020B0503020203020204" pitchFamily="34" charset="0"/>
                        </a:rPr>
                        <a:t>(Planning Grant)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$100,000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Grant: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 $80,000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 (80%)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Grant: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 $80,000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 (80%)</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587592"/>
                  </a:ext>
                </a:extLst>
              </a:tr>
              <a:tr h="11679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1" dirty="0">
                        <a:solidFill>
                          <a:srgbClr val="871721"/>
                        </a:solidFill>
                        <a:latin typeface="PT Sans" panose="020B0503020203020204" pitchFamily="34" charset="0"/>
                        <a:hlinkClick r:id="rId4" action="ppaction://hlinksldjump"/>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1" dirty="0">
                        <a:solidFill>
                          <a:srgbClr val="871721"/>
                        </a:solidFill>
                        <a:latin typeface="PT Sans" panose="020B0503020203020204" pitchFamily="34" charset="0"/>
                        <a:hlinkClick r:id="rId4" action="ppaction://hlinksldjump"/>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1" dirty="0">
                        <a:solidFill>
                          <a:srgbClr val="871721"/>
                        </a:solidFill>
                        <a:latin typeface="PT Sans" panose="020B0503020203020204" pitchFamily="34" charset="0"/>
                        <a:hlinkClick r:id="rId4" action="ppaction://hlinksldjump"/>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 b="1" dirty="0">
                        <a:solidFill>
                          <a:srgbClr val="871721"/>
                        </a:solidFill>
                        <a:latin typeface="PT Sans" panose="020B0503020203020204" pitchFamily="34" charset="0"/>
                        <a:hlinkClick r:id="rId4" action="ppaction://hlinksldjump"/>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871721"/>
                          </a:solidFill>
                          <a:latin typeface="PT Sans" panose="020B0503020203020204" pitchFamily="34" charset="0"/>
                          <a:hlinkClick r:id="rId5" action="ppaction://hlinksldjump"/>
                        </a:rPr>
                        <a:t>Dallas County/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871721"/>
                          </a:solidFill>
                          <a:latin typeface="PT Sans" panose="020B0503020203020204" pitchFamily="34" charset="0"/>
                          <a:hlinkClick r:id="rId5" action="ppaction://hlinksldjump"/>
                        </a:rPr>
                        <a:t>Dexter </a:t>
                      </a:r>
                      <a:r>
                        <a:rPr lang="en-US" sz="1400" b="1" dirty="0" err="1">
                          <a:solidFill>
                            <a:srgbClr val="871721"/>
                          </a:solidFill>
                          <a:latin typeface="PT Sans" panose="020B0503020203020204" pitchFamily="34" charset="0"/>
                          <a:hlinkClick r:id="rId5" action="ppaction://hlinksldjump"/>
                        </a:rPr>
                        <a:t>Railport</a:t>
                      </a:r>
                      <a:endParaRPr lang="en-US" sz="1400" b="1" dirty="0">
                        <a:solidFill>
                          <a:srgbClr val="871721"/>
                        </a:solidFill>
                        <a:latin typeface="PT Sans" panose="020B0503020203020204" pitchFamily="34" charset="0"/>
                        <a:hlinkClick r:id="rId5" action="ppaction://hlinksldjump"/>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871721"/>
                          </a:solidFill>
                          <a:latin typeface="PT Sans" panose="020B0503020203020204" pitchFamily="34" charset="0"/>
                          <a:hlinkClick r:id="rId5" action="ppaction://hlinksldjump"/>
                        </a:rPr>
                        <a:t>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871721"/>
                          </a:solidFill>
                          <a:latin typeface="PT Sans" panose="020B0503020203020204" pitchFamily="34" charset="0"/>
                          <a:hlinkClick r:id="rId5" action="ppaction://hlinksldjump"/>
                        </a:rPr>
                        <a:t>Study</a:t>
                      </a:r>
                      <a:endParaRPr lang="en-US" sz="1400" b="1" dirty="0">
                        <a:solidFill>
                          <a:srgbClr val="871721"/>
                        </a:solidFill>
                        <a:latin typeface="PT Sans" panose="020B0503020203020204" pitchFamily="34" charset="0"/>
                      </a:endParaRPr>
                    </a:p>
                  </a:txBody>
                  <a:tcPr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latin typeface="PT Sans" panose="020B0503020203020204" pitchFamily="34" charset="0"/>
                        </a:rPr>
                        <a:t>Ten D/Merchants Distribution Co.</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kern="1200" dirty="0">
                          <a:solidFill>
                            <a:schemeClr val="accent3">
                              <a:lumMod val="75000"/>
                            </a:schemeClr>
                          </a:solidFill>
                          <a:latin typeface="PT Sans" panose="020B0503020203020204" pitchFamily="34" charset="0"/>
                          <a:ea typeface="+mn-ea"/>
                          <a:cs typeface="+mn-cs"/>
                        </a:rPr>
                        <a:t>NA</a:t>
                      </a:r>
                    </a:p>
                    <a:p>
                      <a:pPr algn="ctr"/>
                      <a:r>
                        <a:rPr lang="en-US" sz="1400" b="1" kern="1200" dirty="0">
                          <a:solidFill>
                            <a:schemeClr val="accent3">
                              <a:lumMod val="75000"/>
                            </a:schemeClr>
                          </a:solidFill>
                          <a:latin typeface="PT Sans" panose="020B0503020203020204" pitchFamily="34" charset="0"/>
                          <a:ea typeface="+mn-ea"/>
                          <a:cs typeface="+mn-cs"/>
                        </a:rPr>
                        <a:t>(Planning Grant)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34495E"/>
                          </a:solidFill>
                          <a:latin typeface="PT Sans" panose="020B0503020203020204" pitchFamily="34" charset="0"/>
                          <a:ea typeface="+mn-ea"/>
                          <a:cs typeface="+mn-cs"/>
                        </a:rPr>
                        <a:t>$125,000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2">
                              <a:lumMod val="75000"/>
                            </a:schemeClr>
                          </a:solidFill>
                          <a:latin typeface="PT Sans" panose="020B0503020203020204" pitchFamily="34" charset="0"/>
                          <a:ea typeface="+mn-ea"/>
                          <a:cs typeface="+mn-cs"/>
                        </a:rPr>
                        <a:t>Grant: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2">
                              <a:lumMod val="75000"/>
                            </a:schemeClr>
                          </a:solidFill>
                          <a:latin typeface="PT Sans" panose="020B0503020203020204" pitchFamily="34" charset="0"/>
                          <a:ea typeface="+mn-ea"/>
                          <a:cs typeface="+mn-cs"/>
                        </a:rPr>
                        <a:t> $100,000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2">
                              <a:lumMod val="75000"/>
                            </a:schemeClr>
                          </a:solidFill>
                          <a:latin typeface="PT Sans" panose="020B0503020203020204" pitchFamily="34" charset="0"/>
                          <a:ea typeface="+mn-ea"/>
                          <a:cs typeface="+mn-cs"/>
                        </a:rPr>
                        <a:t>(80%)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00717F"/>
                          </a:solidFill>
                          <a:latin typeface="PT Sans" panose="020B0503020203020204" pitchFamily="34" charset="0"/>
                          <a:ea typeface="+mn-ea"/>
                          <a:cs typeface="+mn-cs"/>
                        </a:rPr>
                        <a:t>Grant: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00717F"/>
                          </a:solidFill>
                          <a:latin typeface="PT Sans" panose="020B0503020203020204" pitchFamily="34" charset="0"/>
                          <a:ea typeface="+mn-ea"/>
                          <a:cs typeface="+mn-cs"/>
                        </a:rPr>
                        <a:t>$100,000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00717F"/>
                          </a:solidFill>
                          <a:latin typeface="PT Sans" panose="020B0503020203020204" pitchFamily="34" charset="0"/>
                          <a:ea typeface="+mn-ea"/>
                          <a:cs typeface="+mn-cs"/>
                        </a:rPr>
                        <a:t>(80%)</a:t>
                      </a:r>
                    </a:p>
                  </a:txBody>
                  <a:tcPr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532515"/>
                  </a:ext>
                </a:extLst>
              </a:tr>
            </a:tbl>
          </a:graphicData>
        </a:graphic>
      </p:graphicFrame>
      <p:grpSp>
        <p:nvGrpSpPr>
          <p:cNvPr id="41" name="Group 40">
            <a:extLst>
              <a:ext uri="{FF2B5EF4-FFF2-40B4-BE49-F238E27FC236}">
                <a16:creationId xmlns:a16="http://schemas.microsoft.com/office/drawing/2014/main" id="{8D9875ED-9B7F-4641-8DCD-AA3827B047F2}"/>
              </a:ext>
            </a:extLst>
          </p:cNvPr>
          <p:cNvGrpSpPr/>
          <p:nvPr/>
        </p:nvGrpSpPr>
        <p:grpSpPr>
          <a:xfrm>
            <a:off x="160115" y="1283156"/>
            <a:ext cx="8678363" cy="929242"/>
            <a:chOff x="172363" y="1993127"/>
            <a:chExt cx="8839205" cy="929242"/>
          </a:xfrm>
        </p:grpSpPr>
        <p:grpSp>
          <p:nvGrpSpPr>
            <p:cNvPr id="42" name="Group 41">
              <a:extLst>
                <a:ext uri="{FF2B5EF4-FFF2-40B4-BE49-F238E27FC236}">
                  <a16:creationId xmlns:a16="http://schemas.microsoft.com/office/drawing/2014/main" id="{6602FE2D-312A-4B7F-9046-6DB31112C27E}"/>
                </a:ext>
              </a:extLst>
            </p:cNvPr>
            <p:cNvGrpSpPr/>
            <p:nvPr/>
          </p:nvGrpSpPr>
          <p:grpSpPr>
            <a:xfrm>
              <a:off x="172363" y="1993127"/>
              <a:ext cx="8839205" cy="929242"/>
              <a:chOff x="173245" y="2922038"/>
              <a:chExt cx="8839205" cy="929242"/>
            </a:xfrm>
          </p:grpSpPr>
          <p:sp>
            <p:nvSpPr>
              <p:cNvPr id="45" name="Rectangle 44">
                <a:extLst>
                  <a:ext uri="{FF2B5EF4-FFF2-40B4-BE49-F238E27FC236}">
                    <a16:creationId xmlns:a16="http://schemas.microsoft.com/office/drawing/2014/main" id="{3C5AF7A5-5A2B-439F-A70D-6ED461F55CD7}"/>
                  </a:ext>
                </a:extLst>
              </p:cNvPr>
              <p:cNvSpPr/>
              <p:nvPr/>
            </p:nvSpPr>
            <p:spPr>
              <a:xfrm>
                <a:off x="7453916" y="2962504"/>
                <a:ext cx="1518602"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169EEAD2-DAE9-423A-8765-94BC57FF9F38}"/>
                  </a:ext>
                </a:extLst>
              </p:cNvPr>
              <p:cNvSpPr txBox="1"/>
              <p:nvPr/>
            </p:nvSpPr>
            <p:spPr>
              <a:xfrm>
                <a:off x="7401984" y="2958728"/>
                <a:ext cx="1610466" cy="892552"/>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a:p>
                <a:pPr algn="ctr"/>
                <a:r>
                  <a:rPr lang="en-US" sz="1300" b="1" dirty="0">
                    <a:solidFill>
                      <a:schemeClr val="bg1"/>
                    </a:solidFill>
                    <a:latin typeface="Century Gothic" panose="020B0502020202020204" pitchFamily="34" charset="0"/>
                  </a:rPr>
                  <a:t>(% of Total Project Cost)</a:t>
                </a:r>
              </a:p>
            </p:txBody>
          </p:sp>
          <p:sp>
            <p:nvSpPr>
              <p:cNvPr id="47" name="Rectangle 46">
                <a:extLst>
                  <a:ext uri="{FF2B5EF4-FFF2-40B4-BE49-F238E27FC236}">
                    <a16:creationId xmlns:a16="http://schemas.microsoft.com/office/drawing/2014/main" id="{F45011E3-9A77-40C7-88CA-F423F538B083}"/>
                  </a:ext>
                </a:extLst>
              </p:cNvPr>
              <p:cNvSpPr/>
              <p:nvPr/>
            </p:nvSpPr>
            <p:spPr>
              <a:xfrm>
                <a:off x="173245" y="2962504"/>
                <a:ext cx="1447310"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D51AFD13-1D01-4AFC-A220-F22FA4DE9D5B}"/>
                  </a:ext>
                </a:extLst>
              </p:cNvPr>
              <p:cNvSpPr txBox="1"/>
              <p:nvPr/>
            </p:nvSpPr>
            <p:spPr>
              <a:xfrm>
                <a:off x="173246" y="3212976"/>
                <a:ext cx="144730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49" name="Rectangle 48">
                <a:extLst>
                  <a:ext uri="{FF2B5EF4-FFF2-40B4-BE49-F238E27FC236}">
                    <a16:creationId xmlns:a16="http://schemas.microsoft.com/office/drawing/2014/main" id="{51BB37E4-2048-483C-99DE-E78012DC8C78}"/>
                  </a:ext>
                </a:extLst>
              </p:cNvPr>
              <p:cNvSpPr/>
              <p:nvPr/>
            </p:nvSpPr>
            <p:spPr>
              <a:xfrm>
                <a:off x="1637545" y="2962504"/>
                <a:ext cx="1443569"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EE09F0D6-6DD6-44DD-8BDE-BE6EA4D7DD64}"/>
                  </a:ext>
                </a:extLst>
              </p:cNvPr>
              <p:cNvSpPr/>
              <p:nvPr/>
            </p:nvSpPr>
            <p:spPr>
              <a:xfrm>
                <a:off x="5685655" y="2962833"/>
                <a:ext cx="1768261"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BFDD50CD-BC44-40CF-BD47-7901F600F6E0}"/>
                  </a:ext>
                </a:extLst>
              </p:cNvPr>
              <p:cNvSpPr txBox="1"/>
              <p:nvPr/>
            </p:nvSpPr>
            <p:spPr>
              <a:xfrm>
                <a:off x="5970515" y="2922038"/>
                <a:ext cx="1252728" cy="892552"/>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REQUESTED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a:p>
                <a:pPr algn="ctr"/>
                <a:r>
                  <a:rPr lang="en-US" sz="1300" b="1" dirty="0">
                    <a:solidFill>
                      <a:schemeClr val="bg1"/>
                    </a:solidFill>
                    <a:latin typeface="Century Gothic" panose="020B0502020202020204" pitchFamily="34" charset="0"/>
                  </a:rPr>
                  <a:t>(% of Total Project Cost)</a:t>
                </a:r>
              </a:p>
            </p:txBody>
          </p:sp>
          <p:sp>
            <p:nvSpPr>
              <p:cNvPr id="52" name="Rectangle 51">
                <a:extLst>
                  <a:ext uri="{FF2B5EF4-FFF2-40B4-BE49-F238E27FC236}">
                    <a16:creationId xmlns:a16="http://schemas.microsoft.com/office/drawing/2014/main" id="{C3D4FDA1-43C2-4605-9795-F898ED5318BF}"/>
                  </a:ext>
                </a:extLst>
              </p:cNvPr>
              <p:cNvSpPr/>
              <p:nvPr/>
            </p:nvSpPr>
            <p:spPr>
              <a:xfrm>
                <a:off x="3100697" y="2962504"/>
                <a:ext cx="1332229"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ACE8D3DD-00AE-40FD-A2DB-3EBC0CDD69F8}"/>
                  </a:ext>
                </a:extLst>
              </p:cNvPr>
              <p:cNvSpPr txBox="1"/>
              <p:nvPr/>
            </p:nvSpPr>
            <p:spPr>
              <a:xfrm>
                <a:off x="1638843" y="3214927"/>
                <a:ext cx="144356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54" name="TextBox 53">
                <a:extLst>
                  <a:ext uri="{FF2B5EF4-FFF2-40B4-BE49-F238E27FC236}">
                    <a16:creationId xmlns:a16="http://schemas.microsoft.com/office/drawing/2014/main" id="{CD197BE4-F2A5-4115-A697-0768EB0C15A3}"/>
                  </a:ext>
                </a:extLst>
              </p:cNvPr>
              <p:cNvSpPr txBox="1"/>
              <p:nvPr/>
            </p:nvSpPr>
            <p:spPr>
              <a:xfrm>
                <a:off x="3099401" y="3222120"/>
                <a:ext cx="1473281"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SCORE</a:t>
                </a:r>
              </a:p>
            </p:txBody>
          </p:sp>
        </p:grpSp>
        <p:sp>
          <p:nvSpPr>
            <p:cNvPr id="43" name="Rectangle 42">
              <a:extLst>
                <a:ext uri="{FF2B5EF4-FFF2-40B4-BE49-F238E27FC236}">
                  <a16:creationId xmlns:a16="http://schemas.microsoft.com/office/drawing/2014/main" id="{7BEBB835-F2D5-40CF-9F61-B1A8C3C9EB29}"/>
                </a:ext>
              </a:extLst>
            </p:cNvPr>
            <p:cNvSpPr/>
            <p:nvPr/>
          </p:nvSpPr>
          <p:spPr>
            <a:xfrm>
              <a:off x="4432044" y="2033593"/>
              <a:ext cx="1252728"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51818914-626E-4762-8689-1048D6EEEDA8}"/>
                </a:ext>
              </a:extLst>
            </p:cNvPr>
            <p:cNvSpPr txBox="1"/>
            <p:nvPr/>
          </p:nvSpPr>
          <p:spPr>
            <a:xfrm>
              <a:off x="4614672" y="2110393"/>
              <a:ext cx="987122" cy="692497"/>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sp>
        <p:nvSpPr>
          <p:cNvPr id="56" name="Rectangle 55">
            <a:extLst>
              <a:ext uri="{FF2B5EF4-FFF2-40B4-BE49-F238E27FC236}">
                <a16:creationId xmlns:a16="http://schemas.microsoft.com/office/drawing/2014/main" id="{90CFD285-024E-476A-8298-5226804592FA}"/>
              </a:ext>
            </a:extLst>
          </p:cNvPr>
          <p:cNvSpPr/>
          <p:nvPr/>
        </p:nvSpPr>
        <p:spPr>
          <a:xfrm>
            <a:off x="40541" y="6481330"/>
            <a:ext cx="6732240" cy="307777"/>
          </a:xfrm>
          <a:prstGeom prst="rect">
            <a:avLst/>
          </a:prstGeom>
        </p:spPr>
        <p:txBody>
          <a:bodyPr wrap="square">
            <a:spAutoFit/>
          </a:bodyPr>
          <a:lstStyle/>
          <a:p>
            <a:r>
              <a:rPr lang="en-US" sz="1400" b="1" dirty="0">
                <a:hlinkClick r:id="rId6" action="ppaction://hlinksldjump"/>
              </a:rPr>
              <a:t>Jump to applications not recommended for funding</a:t>
            </a:r>
            <a:endParaRPr lang="en-US" sz="1400" b="1" dirty="0"/>
          </a:p>
        </p:txBody>
      </p:sp>
      <p:pic>
        <p:nvPicPr>
          <p:cNvPr id="57" name="Picture 56">
            <a:extLst>
              <a:ext uri="{FF2B5EF4-FFF2-40B4-BE49-F238E27FC236}">
                <a16:creationId xmlns:a16="http://schemas.microsoft.com/office/drawing/2014/main" id="{82E3FFBC-0198-4101-A5D7-2A199328B6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2" name="TextBox 1">
            <a:extLst>
              <a:ext uri="{FF2B5EF4-FFF2-40B4-BE49-F238E27FC236}">
                <a16:creationId xmlns:a16="http://schemas.microsoft.com/office/drawing/2014/main" id="{E458E6D3-D0F3-4FFF-AC01-2D620586EEAD}"/>
              </a:ext>
            </a:extLst>
          </p:cNvPr>
          <p:cNvSpPr txBox="1"/>
          <p:nvPr/>
        </p:nvSpPr>
        <p:spPr>
          <a:xfrm>
            <a:off x="5851895" y="4365104"/>
            <a:ext cx="3212570" cy="369332"/>
          </a:xfrm>
          <a:prstGeom prst="rect">
            <a:avLst/>
          </a:prstGeom>
          <a:noFill/>
        </p:spPr>
        <p:txBody>
          <a:bodyPr wrap="square" rtlCol="0">
            <a:spAutoFit/>
          </a:bodyPr>
          <a:lstStyle/>
          <a:p>
            <a:r>
              <a:rPr lang="en-US" b="1" dirty="0"/>
              <a:t>Total Awards: $4,095,707</a:t>
            </a:r>
          </a:p>
        </p:txBody>
      </p:sp>
    </p:spTree>
    <p:extLst>
      <p:ext uri="{BB962C8B-B14F-4D97-AF65-F5344CB8AC3E}">
        <p14:creationId xmlns:p14="http://schemas.microsoft.com/office/powerpoint/2010/main" val="3684402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 y="668017"/>
            <a:ext cx="8964486" cy="965523"/>
          </a:xfrm>
        </p:spPr>
        <p:txBody>
          <a:bodyPr>
            <a:noAutofit/>
          </a:bodyPr>
          <a:lstStyle/>
          <a:p>
            <a:r>
              <a:rPr lang="en-US" sz="2700" b="1" dirty="0">
                <a:solidFill>
                  <a:schemeClr val="tx2"/>
                </a:solidFill>
              </a:rPr>
              <a:t>Map of Applications Received</a:t>
            </a:r>
          </a:p>
        </p:txBody>
      </p:sp>
      <p:pic>
        <p:nvPicPr>
          <p:cNvPr id="4" name="Picture 3">
            <a:extLst>
              <a:ext uri="{FF2B5EF4-FFF2-40B4-BE49-F238E27FC236}">
                <a16:creationId xmlns:a16="http://schemas.microsoft.com/office/drawing/2014/main" id="{8BF588C8-87D6-4249-B623-E554E281D5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129" y="1616454"/>
            <a:ext cx="7471742" cy="5093965"/>
          </a:xfrm>
          <a:prstGeom prst="rect">
            <a:avLst/>
          </a:prstGeom>
        </p:spPr>
      </p:pic>
      <p:sp>
        <p:nvSpPr>
          <p:cNvPr id="5" name="Oval 4">
            <a:extLst>
              <a:ext uri="{FF2B5EF4-FFF2-40B4-BE49-F238E27FC236}">
                <a16:creationId xmlns:a16="http://schemas.microsoft.com/office/drawing/2014/main" id="{6B64F1E3-08E2-49E3-84AD-A58F4E3BE01C}"/>
              </a:ext>
            </a:extLst>
          </p:cNvPr>
          <p:cNvSpPr/>
          <p:nvPr/>
        </p:nvSpPr>
        <p:spPr>
          <a:xfrm>
            <a:off x="6732240" y="2780928"/>
            <a:ext cx="155079" cy="160824"/>
          </a:xfrm>
          <a:prstGeom prst="ellipse">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1721"/>
              </a:solidFill>
            </a:endParaRPr>
          </a:p>
        </p:txBody>
      </p:sp>
      <p:sp>
        <p:nvSpPr>
          <p:cNvPr id="6" name="Oval 5">
            <a:extLst>
              <a:ext uri="{FF2B5EF4-FFF2-40B4-BE49-F238E27FC236}">
                <a16:creationId xmlns:a16="http://schemas.microsoft.com/office/drawing/2014/main" id="{780E9EC5-C851-4CAB-B166-8ABC3FED958B}"/>
              </a:ext>
            </a:extLst>
          </p:cNvPr>
          <p:cNvSpPr/>
          <p:nvPr/>
        </p:nvSpPr>
        <p:spPr>
          <a:xfrm>
            <a:off x="6918304" y="5733256"/>
            <a:ext cx="155079" cy="160824"/>
          </a:xfrm>
          <a:prstGeom prst="ellipse">
            <a:avLst/>
          </a:prstGeom>
          <a:solidFill>
            <a:srgbClr val="871721">
              <a:alpha val="90000"/>
            </a:srgbClr>
          </a:soli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1721"/>
              </a:solidFill>
            </a:endParaRPr>
          </a:p>
        </p:txBody>
      </p:sp>
      <p:sp>
        <p:nvSpPr>
          <p:cNvPr id="7" name="Oval 6">
            <a:extLst>
              <a:ext uri="{FF2B5EF4-FFF2-40B4-BE49-F238E27FC236}">
                <a16:creationId xmlns:a16="http://schemas.microsoft.com/office/drawing/2014/main" id="{BA31AE52-1A71-4ACA-B6F6-76D6DAE93EAD}"/>
              </a:ext>
            </a:extLst>
          </p:cNvPr>
          <p:cNvSpPr/>
          <p:nvPr/>
        </p:nvSpPr>
        <p:spPr>
          <a:xfrm>
            <a:off x="3690668" y="4550637"/>
            <a:ext cx="155079" cy="160824"/>
          </a:xfrm>
          <a:prstGeom prst="ellipse">
            <a:avLst/>
          </a:prstGeom>
          <a:solidFill>
            <a:srgbClr val="871721">
              <a:alpha val="90000"/>
            </a:srgbClr>
          </a:soli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1721"/>
              </a:solidFill>
            </a:endParaRPr>
          </a:p>
        </p:txBody>
      </p:sp>
      <p:sp>
        <p:nvSpPr>
          <p:cNvPr id="8" name="Oval 7">
            <a:extLst>
              <a:ext uri="{FF2B5EF4-FFF2-40B4-BE49-F238E27FC236}">
                <a16:creationId xmlns:a16="http://schemas.microsoft.com/office/drawing/2014/main" id="{C7045028-8BC2-4CA0-A25D-DE10A1F9E4DB}"/>
              </a:ext>
            </a:extLst>
          </p:cNvPr>
          <p:cNvSpPr/>
          <p:nvPr/>
        </p:nvSpPr>
        <p:spPr>
          <a:xfrm>
            <a:off x="5646588" y="3382593"/>
            <a:ext cx="155079" cy="160824"/>
          </a:xfrm>
          <a:prstGeom prst="ellipse">
            <a:avLst/>
          </a:prstGeom>
          <a:solidFill>
            <a:srgbClr val="871721">
              <a:alpha val="90000"/>
            </a:srgbClr>
          </a:soli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1721"/>
              </a:solidFill>
            </a:endParaRPr>
          </a:p>
        </p:txBody>
      </p:sp>
      <p:sp>
        <p:nvSpPr>
          <p:cNvPr id="9" name="Oval 8">
            <a:extLst>
              <a:ext uri="{FF2B5EF4-FFF2-40B4-BE49-F238E27FC236}">
                <a16:creationId xmlns:a16="http://schemas.microsoft.com/office/drawing/2014/main" id="{18F7D38C-15AD-400E-B201-02A3437F8B43}"/>
              </a:ext>
            </a:extLst>
          </p:cNvPr>
          <p:cNvSpPr/>
          <p:nvPr/>
        </p:nvSpPr>
        <p:spPr>
          <a:xfrm>
            <a:off x="6444208" y="3930743"/>
            <a:ext cx="155079" cy="160824"/>
          </a:xfrm>
          <a:prstGeom prst="ellipse">
            <a:avLst/>
          </a:prstGeom>
          <a:solidFill>
            <a:srgbClr val="871721">
              <a:alpha val="90000"/>
            </a:srgbClr>
          </a:soli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1721"/>
              </a:solidFill>
            </a:endParaRPr>
          </a:p>
        </p:txBody>
      </p:sp>
      <p:sp>
        <p:nvSpPr>
          <p:cNvPr id="12" name="Oval 11">
            <a:extLst>
              <a:ext uri="{FF2B5EF4-FFF2-40B4-BE49-F238E27FC236}">
                <a16:creationId xmlns:a16="http://schemas.microsoft.com/office/drawing/2014/main" id="{77B439D1-36C8-4C08-9618-84F8C3CC73D6}"/>
              </a:ext>
            </a:extLst>
          </p:cNvPr>
          <p:cNvSpPr/>
          <p:nvPr/>
        </p:nvSpPr>
        <p:spPr>
          <a:xfrm>
            <a:off x="7740352" y="4542207"/>
            <a:ext cx="155079" cy="160824"/>
          </a:xfrm>
          <a:prstGeom prst="ellipse">
            <a:avLst/>
          </a:prstGeom>
          <a:solidFill>
            <a:srgbClr val="871721">
              <a:alpha val="90000"/>
            </a:srgbClr>
          </a:soli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1721"/>
              </a:solidFill>
            </a:endParaRPr>
          </a:p>
        </p:txBody>
      </p:sp>
      <p:sp>
        <p:nvSpPr>
          <p:cNvPr id="13" name="Oval 12">
            <a:extLst>
              <a:ext uri="{FF2B5EF4-FFF2-40B4-BE49-F238E27FC236}">
                <a16:creationId xmlns:a16="http://schemas.microsoft.com/office/drawing/2014/main" id="{20450D35-CB9F-4FE2-83A8-164D590781FC}"/>
              </a:ext>
            </a:extLst>
          </p:cNvPr>
          <p:cNvSpPr/>
          <p:nvPr/>
        </p:nvSpPr>
        <p:spPr>
          <a:xfrm>
            <a:off x="2555776" y="3522574"/>
            <a:ext cx="155079" cy="160824"/>
          </a:xfrm>
          <a:prstGeom prst="ellipse">
            <a:avLst/>
          </a:prstGeom>
          <a:solidFill>
            <a:srgbClr val="871721">
              <a:alpha val="90000"/>
            </a:srgbClr>
          </a:soli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1721"/>
              </a:solidFill>
            </a:endParaRPr>
          </a:p>
        </p:txBody>
      </p:sp>
    </p:spTree>
    <p:extLst>
      <p:ext uri="{BB962C8B-B14F-4D97-AF65-F5344CB8AC3E}">
        <p14:creationId xmlns:p14="http://schemas.microsoft.com/office/powerpoint/2010/main" val="3288910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330624" y="5504792"/>
            <a:ext cx="4320480" cy="738664"/>
          </a:xfrm>
          <a:prstGeom prst="rect">
            <a:avLst/>
          </a:prstGeom>
          <a:noFill/>
        </p:spPr>
        <p:txBody>
          <a:bodyPr wrap="square" rtlCol="0">
            <a:spAutoFit/>
          </a:bodyPr>
          <a:lstStyle/>
          <a:p>
            <a:r>
              <a:rPr lang="en-US" sz="1400" b="1" dirty="0">
                <a:solidFill>
                  <a:schemeClr val="bg1">
                    <a:lumMod val="50000"/>
                  </a:schemeClr>
                </a:solidFill>
                <a:latin typeface="Century Gothic" panose="020B0502020202020204" pitchFamily="34" charset="0"/>
                <a:cs typeface="Arial" panose="020B0604020202020204" pitchFamily="34" charset="0"/>
              </a:rPr>
              <a:t>Laura Hutzell, Rail Transportation Bureau</a:t>
            </a:r>
          </a:p>
          <a:p>
            <a:r>
              <a:rPr lang="en-US" sz="1400" b="1" dirty="0">
                <a:solidFill>
                  <a:schemeClr val="bg1">
                    <a:lumMod val="50000"/>
                  </a:schemeClr>
                </a:solidFill>
                <a:latin typeface="Century Gothic" panose="020B0502020202020204" pitchFamily="34" charset="0"/>
                <a:cs typeface="Arial" panose="020B0604020202020204" pitchFamily="34" charset="0"/>
                <a:hlinkClick r:id="rId3"/>
              </a:rPr>
              <a:t>Laura.Hutzell@iowadot.us</a:t>
            </a:r>
            <a:endParaRPr lang="en-US" sz="1400" b="1" dirty="0">
              <a:solidFill>
                <a:schemeClr val="bg1">
                  <a:lumMod val="50000"/>
                </a:schemeClr>
              </a:solidFill>
              <a:latin typeface="Century Gothic" panose="020B0502020202020204" pitchFamily="34" charset="0"/>
              <a:cs typeface="Arial" panose="020B0604020202020204" pitchFamily="34" charset="0"/>
            </a:endParaRPr>
          </a:p>
          <a:p>
            <a:r>
              <a:rPr lang="en-US" sz="1400" b="1" dirty="0">
                <a:solidFill>
                  <a:schemeClr val="bg1">
                    <a:lumMod val="50000"/>
                  </a:schemeClr>
                </a:solidFill>
                <a:latin typeface="Century Gothic" panose="020B0502020202020204" pitchFamily="34" charset="0"/>
                <a:cs typeface="Arial" panose="020B0604020202020204" pitchFamily="34" charset="0"/>
              </a:rPr>
              <a:t>515-239-1066</a:t>
            </a:r>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Tree>
    <p:extLst>
      <p:ext uri="{BB962C8B-B14F-4D97-AF65-F5344CB8AC3E}">
        <p14:creationId xmlns:p14="http://schemas.microsoft.com/office/powerpoint/2010/main" val="3398219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CRANDIC – AW 2235</a:t>
            </a:r>
          </a:p>
          <a:p>
            <a:pPr marL="0" indent="0">
              <a:buNone/>
            </a:pPr>
            <a:endParaRPr lang="en-US" sz="2400" b="1" dirty="0">
              <a:latin typeface="PT Sans" panose="020B0503020203020204"/>
              <a:cs typeface="Arial" pitchFamily="34" charset="0"/>
            </a:endParaRPr>
          </a:p>
          <a:p>
            <a:pPr marL="0" indent="0">
              <a:buNone/>
            </a:pPr>
            <a:r>
              <a:rPr lang="en-US" sz="1800" dirty="0">
                <a:latin typeface="PT Sans" panose="020B0503020203020204"/>
              </a:rPr>
              <a:t>The proposed project is for construction of industry lead tracks and industry tracks to support the competitive shipment </a:t>
            </a:r>
            <a:r>
              <a:rPr lang="en-US" sz="1800">
                <a:latin typeface="PT Sans" panose="020B0503020203020204"/>
              </a:rPr>
              <a:t>of product </a:t>
            </a:r>
            <a:r>
              <a:rPr lang="en-US" sz="1800" dirty="0">
                <a:latin typeface="PT Sans" panose="020B0503020203020204"/>
              </a:rPr>
              <a:t>in the Cedar Rapids area.  Rail service will be for one of the largest economic development prospects in the history of the state.  The project will create approximately 385 new jobs.</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$5,400,000</a:t>
            </a:r>
          </a:p>
          <a:p>
            <a:pPr marL="0" indent="0">
              <a:spcBef>
                <a:spcPts val="0"/>
              </a:spcBef>
              <a:buClr>
                <a:schemeClr val="tx1"/>
              </a:buClr>
              <a:buNone/>
              <a:defRPr/>
            </a:pPr>
            <a:r>
              <a:rPr lang="en-US" sz="1800" dirty="0">
                <a:latin typeface="PT Sans" panose="020B0503020203020204"/>
                <a:cs typeface="Arial" pitchFamily="34" charset="0"/>
              </a:rPr>
              <a:t>Requested:   $2,700,000 (50%)</a:t>
            </a:r>
          </a:p>
          <a:p>
            <a:pPr marL="0" indent="0">
              <a:spcBef>
                <a:spcPts val="0"/>
              </a:spcBef>
              <a:buClr>
                <a:schemeClr val="tx1"/>
              </a:buClr>
              <a:buNone/>
              <a:defRPr/>
            </a:pPr>
            <a:endParaRPr lang="en-US" sz="24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527E2041-2701-4B04-9BD1-309743F583BA}"/>
              </a:ext>
            </a:extLst>
          </p:cNvPr>
          <p:cNvSpPr txBox="1"/>
          <p:nvPr/>
        </p:nvSpPr>
        <p:spPr>
          <a:xfrm>
            <a:off x="222226" y="6088107"/>
            <a:ext cx="3188421"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Recommendation Summary</a:t>
            </a:r>
            <a:endParaRPr lang="en-US" sz="1200" b="1" dirty="0">
              <a:latin typeface="PT Sans" panose="020B0503020203020204"/>
            </a:endParaRPr>
          </a:p>
        </p:txBody>
      </p:sp>
      <p:pic>
        <p:nvPicPr>
          <p:cNvPr id="2" name="Picture 1">
            <a:extLst>
              <a:ext uri="{FF2B5EF4-FFF2-40B4-BE49-F238E27FC236}">
                <a16:creationId xmlns:a16="http://schemas.microsoft.com/office/drawing/2014/main" id="{2BD962FD-DACA-4C27-934F-FEA82860D80D}"/>
              </a:ext>
            </a:extLst>
          </p:cNvPr>
          <p:cNvPicPr>
            <a:picLocks noChangeAspect="1"/>
          </p:cNvPicPr>
          <p:nvPr/>
        </p:nvPicPr>
        <p:blipFill rotWithShape="1">
          <a:blip r:embed="rId4"/>
          <a:srcRect l="14563" t="18016" r="27162" b="4931"/>
          <a:stretch/>
        </p:blipFill>
        <p:spPr>
          <a:xfrm>
            <a:off x="3923928" y="2420888"/>
            <a:ext cx="4865977" cy="3485092"/>
          </a:xfrm>
          <a:prstGeom prst="rect">
            <a:avLst/>
          </a:prstGeom>
        </p:spPr>
      </p:pic>
      <p:pic>
        <p:nvPicPr>
          <p:cNvPr id="3" name="Picture 2">
            <a:extLst>
              <a:ext uri="{FF2B5EF4-FFF2-40B4-BE49-F238E27FC236}">
                <a16:creationId xmlns:a16="http://schemas.microsoft.com/office/drawing/2014/main" id="{EB0927AF-FC0A-47B1-A021-448A437E52EA}"/>
              </a:ext>
            </a:extLst>
          </p:cNvPr>
          <p:cNvPicPr>
            <a:picLocks noChangeAspect="1"/>
          </p:cNvPicPr>
          <p:nvPr/>
        </p:nvPicPr>
        <p:blipFill rotWithShape="1">
          <a:blip r:embed="rId5"/>
          <a:srcRect l="12988" t="29637" r="42125" b="7839"/>
          <a:stretch/>
        </p:blipFill>
        <p:spPr>
          <a:xfrm>
            <a:off x="446291" y="3722416"/>
            <a:ext cx="2880320" cy="2173210"/>
          </a:xfrm>
          <a:prstGeom prst="rect">
            <a:avLst/>
          </a:prstGeom>
        </p:spPr>
      </p:pic>
      <p:cxnSp>
        <p:nvCxnSpPr>
          <p:cNvPr id="5" name="Straight Connector 4">
            <a:extLst>
              <a:ext uri="{FF2B5EF4-FFF2-40B4-BE49-F238E27FC236}">
                <a16:creationId xmlns:a16="http://schemas.microsoft.com/office/drawing/2014/main" id="{B103EA49-3583-408C-85AF-BD953994F47C}"/>
              </a:ext>
            </a:extLst>
          </p:cNvPr>
          <p:cNvCxnSpPr>
            <a:cxnSpLocks/>
          </p:cNvCxnSpPr>
          <p:nvPr/>
        </p:nvCxnSpPr>
        <p:spPr>
          <a:xfrm flipV="1">
            <a:off x="3353565" y="3722416"/>
            <a:ext cx="2658595" cy="930722"/>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8F80031-8A9B-4532-82EA-055E14FB3C7C}"/>
              </a:ext>
            </a:extLst>
          </p:cNvPr>
          <p:cNvCxnSpPr>
            <a:cxnSpLocks/>
          </p:cNvCxnSpPr>
          <p:nvPr/>
        </p:nvCxnSpPr>
        <p:spPr>
          <a:xfrm flipV="1">
            <a:off x="3353565" y="4005064"/>
            <a:ext cx="2874619" cy="63328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38207999"/>
      </p:ext>
    </p:extLst>
  </p:cSld>
  <p:clrMapOvr>
    <a:masterClrMapping/>
  </p:clrMapOvr>
</p:sld>
</file>

<file path=ppt/theme/theme1.xml><?xml version="1.0" encoding="utf-8"?>
<a:theme xmlns:a="http://schemas.openxmlformats.org/drawingml/2006/main" name="Office Theme">
  <a:themeElements>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17153</TotalTime>
  <Words>1787</Words>
  <Application>Microsoft Office PowerPoint</Application>
  <PresentationFormat>On-screen Show (4:3)</PresentationFormat>
  <Paragraphs>284</Paragraphs>
  <Slides>15</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PT Sans</vt:lpstr>
      <vt:lpstr>Office Theme</vt:lpstr>
      <vt:lpstr>PowerPoint Presentation</vt:lpstr>
      <vt:lpstr>Railroad Revolving Loan and Grant Program</vt:lpstr>
      <vt:lpstr>Available Funding and Application Summary</vt:lpstr>
      <vt:lpstr>Project Evaluation Criteria</vt:lpstr>
      <vt:lpstr>Applications Received &amp; Recommended Awards</vt:lpstr>
      <vt:lpstr>Applications Received &amp; Recommended Awards Contd.</vt:lpstr>
      <vt:lpstr>Map of Applications Received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 of Applications Not Recommended for Award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Anderson, Stuart</cp:lastModifiedBy>
  <cp:revision>220</cp:revision>
  <cp:lastPrinted>2020-08-03T16:03:22Z</cp:lastPrinted>
  <dcterms:created xsi:type="dcterms:W3CDTF">2014-05-10T08:44:16Z</dcterms:created>
  <dcterms:modified xsi:type="dcterms:W3CDTF">2020-08-03T16:03:53Z</dcterms:modified>
</cp:coreProperties>
</file>