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7" r:id="rId2"/>
    <p:sldId id="339" r:id="rId3"/>
    <p:sldId id="338" r:id="rId4"/>
    <p:sldId id="337" r:id="rId5"/>
    <p:sldId id="340" r:id="rId6"/>
    <p:sldId id="287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3565A"/>
    <a:srgbClr val="69686D"/>
    <a:srgbClr val="34495E"/>
    <a:srgbClr val="00717F"/>
    <a:srgbClr val="B55813"/>
    <a:srgbClr val="B1B3B3"/>
    <a:srgbClr val="871721"/>
    <a:srgbClr val="FF9966"/>
    <a:srgbClr val="FF0066"/>
    <a:srgbClr val="C34B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810" autoAdjust="0"/>
    <p:restoredTop sz="95574" autoAdjust="0"/>
  </p:normalViewPr>
  <p:slideViewPr>
    <p:cSldViewPr>
      <p:cViewPr varScale="1">
        <p:scale>
          <a:sx n="75" d="100"/>
          <a:sy n="75" d="100"/>
        </p:scale>
        <p:origin x="223" y="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2994"/>
    </p:cViewPr>
  </p:sorterViewPr>
  <p:notesViewPr>
    <p:cSldViewPr>
      <p:cViewPr varScale="1">
        <p:scale>
          <a:sx n="62" d="100"/>
          <a:sy n="62" d="100"/>
        </p:scale>
        <p:origin x="3125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D162EEB-4B10-49FF-8F2C-0AA227A2A94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3AD052-4091-41F6-9925-0069266F787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2985F6-270D-4F70-9E10-FCBAC348023D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B7B3A6-7390-4E05-81C4-8E18BFF7F30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5ACC3E-4800-4F15-A6CB-63B3241B1A5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6B4AA4-C194-4822-91D4-B4FECE21A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0340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BA43C6D-E55F-4BE5-8554-C22BB859EDE9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0B73208-77F4-453B-8852-C4844F8BB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623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B73208-77F4-453B-8852-C4844F8BB3D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9483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B73208-77F4-453B-8852-C4844F8BB3D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289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2F3753E7-0F11-4D0E-8960-9E1C8FCC4C52}"/>
              </a:ext>
            </a:extLst>
          </p:cNvPr>
          <p:cNvSpPr/>
          <p:nvPr userDrawn="1"/>
        </p:nvSpPr>
        <p:spPr>
          <a:xfrm>
            <a:off x="0" y="0"/>
            <a:ext cx="9144000" cy="9533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  <a:shade val="67500"/>
                  <a:satMod val="115000"/>
                </a:schemeClr>
              </a:gs>
              <a:gs pos="52000">
                <a:schemeClr val="bg1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5C18299-3EBF-4651-B028-9D1F61A7FE89}"/>
              </a:ext>
            </a:extLst>
          </p:cNvPr>
          <p:cNvSpPr/>
          <p:nvPr userDrawn="1"/>
        </p:nvSpPr>
        <p:spPr>
          <a:xfrm>
            <a:off x="0" y="953344"/>
            <a:ext cx="9144000" cy="45719"/>
          </a:xfrm>
          <a:prstGeom prst="rect">
            <a:avLst/>
          </a:prstGeom>
          <a:solidFill>
            <a:schemeClr val="tx1">
              <a:lumMod val="95000"/>
              <a:lumOff val="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2933723-4C4E-4953-9B73-759969B5897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5742" y="147581"/>
            <a:ext cx="2488746" cy="68913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D07DB7A-A277-47F1-B420-6EB252894AE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8273" y="4651364"/>
            <a:ext cx="3427833" cy="165795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C9ED19C-16BB-4E11-A2E2-5E3DE3CF1B1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0" y="4651364"/>
            <a:ext cx="5758220" cy="1657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984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11940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CE0F805B-ABC8-4A8B-B9D4-5845341EB6C9}"/>
              </a:ext>
            </a:extLst>
          </p:cNvPr>
          <p:cNvSpPr txBox="1"/>
          <p:nvPr userDrawn="1"/>
        </p:nvSpPr>
        <p:spPr>
          <a:xfrm>
            <a:off x="827584" y="667435"/>
            <a:ext cx="37385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Revitalize Iowa’s Sound Economy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45A3183-73DB-40B2-B6C8-E0DE1DE1D6DB}"/>
              </a:ext>
            </a:extLst>
          </p:cNvPr>
          <p:cNvSpPr/>
          <p:nvPr userDrawn="1"/>
        </p:nvSpPr>
        <p:spPr>
          <a:xfrm>
            <a:off x="0" y="764704"/>
            <a:ext cx="792088" cy="4571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36ABBA2-AA3C-4D81-BF82-C5B05E586B69}"/>
              </a:ext>
            </a:extLst>
          </p:cNvPr>
          <p:cNvSpPr/>
          <p:nvPr userDrawn="1"/>
        </p:nvSpPr>
        <p:spPr>
          <a:xfrm>
            <a:off x="0" y="836712"/>
            <a:ext cx="792088" cy="4571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2792F5-6345-4BA3-96B5-3BBA9D667573}"/>
              </a:ext>
            </a:extLst>
          </p:cNvPr>
          <p:cNvSpPr/>
          <p:nvPr userDrawn="1"/>
        </p:nvSpPr>
        <p:spPr>
          <a:xfrm>
            <a:off x="0" y="908720"/>
            <a:ext cx="792088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87D8D79-94B8-46B0-BEA5-ADFB594F66F5}"/>
              </a:ext>
            </a:extLst>
          </p:cNvPr>
          <p:cNvSpPr txBox="1"/>
          <p:nvPr userDrawn="1"/>
        </p:nvSpPr>
        <p:spPr>
          <a:xfrm>
            <a:off x="8460432" y="645789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5EF72394-20AE-4583-8A01-A144B1C77253}" type="slidenum">
              <a:rPr lang="en-US" sz="1800">
                <a:solidFill>
                  <a:schemeClr val="bg2"/>
                </a:solidFill>
                <a:latin typeface="PT Sans" panose="020B0503020203020204" pitchFamily="34" charset="0"/>
              </a:rPr>
              <a:pPr algn="ctr"/>
              <a:t>‹#›</a:t>
            </a:fld>
            <a:endParaRPr lang="en-US" sz="2000" dirty="0">
              <a:solidFill>
                <a:schemeClr val="bg2"/>
              </a:solidFill>
              <a:latin typeface="PT Sans" panose="020B050302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8281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CE0F805B-ABC8-4A8B-B9D4-5845341EB6C9}"/>
              </a:ext>
            </a:extLst>
          </p:cNvPr>
          <p:cNvSpPr txBox="1"/>
          <p:nvPr userDrawn="1"/>
        </p:nvSpPr>
        <p:spPr>
          <a:xfrm>
            <a:off x="827584" y="260648"/>
            <a:ext cx="37385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Revitalize Iowa’s Sound Economy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45A3183-73DB-40B2-B6C8-E0DE1DE1D6DB}"/>
              </a:ext>
            </a:extLst>
          </p:cNvPr>
          <p:cNvSpPr/>
          <p:nvPr userDrawn="1"/>
        </p:nvSpPr>
        <p:spPr>
          <a:xfrm>
            <a:off x="0" y="357917"/>
            <a:ext cx="792088" cy="4571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36ABBA2-AA3C-4D81-BF82-C5B05E586B69}"/>
              </a:ext>
            </a:extLst>
          </p:cNvPr>
          <p:cNvSpPr/>
          <p:nvPr userDrawn="1"/>
        </p:nvSpPr>
        <p:spPr>
          <a:xfrm>
            <a:off x="0" y="429925"/>
            <a:ext cx="792088" cy="4571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2792F5-6345-4BA3-96B5-3BBA9D667573}"/>
              </a:ext>
            </a:extLst>
          </p:cNvPr>
          <p:cNvSpPr/>
          <p:nvPr userDrawn="1"/>
        </p:nvSpPr>
        <p:spPr>
          <a:xfrm>
            <a:off x="0" y="501933"/>
            <a:ext cx="792088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C9BAE6B-4BEF-472C-8DFA-A9B7788CA52B}"/>
              </a:ext>
            </a:extLst>
          </p:cNvPr>
          <p:cNvSpPr txBox="1"/>
          <p:nvPr userDrawn="1"/>
        </p:nvSpPr>
        <p:spPr>
          <a:xfrm>
            <a:off x="8460432" y="645789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5EF72394-20AE-4583-8A01-A144B1C77253}" type="slidenum">
              <a:rPr lang="en-US" sz="1800">
                <a:solidFill>
                  <a:schemeClr val="bg2"/>
                </a:solidFill>
                <a:latin typeface="PT Sans" panose="020B0503020203020204" pitchFamily="34" charset="0"/>
              </a:rPr>
              <a:pPr algn="ctr"/>
              <a:t>‹#›</a:t>
            </a:fld>
            <a:endParaRPr lang="en-US" sz="2000" dirty="0">
              <a:solidFill>
                <a:schemeClr val="bg2"/>
              </a:solidFill>
              <a:latin typeface="PT Sans" panose="020B0503020203020204" pitchFamily="34" charset="0"/>
            </a:endParaRPr>
          </a:p>
        </p:txBody>
      </p:sp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54EF32B2-C520-493E-859D-A9D077D08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1340768"/>
            <a:ext cx="7886700" cy="9655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latin typeface="PT Sans" panose="020B05030202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BFB340FD-E5C8-40FB-8FFA-E3B74A3978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2441228"/>
            <a:ext cx="7886700" cy="42281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latin typeface="PT Sans" panose="020B0503020203020204" pitchFamily="34" charset="0"/>
              </a:defRPr>
            </a:lvl1pPr>
            <a:lvl2pPr>
              <a:defRPr>
                <a:latin typeface="PT Sans" panose="020B0503020203020204" pitchFamily="34" charset="0"/>
              </a:defRPr>
            </a:lvl2pPr>
            <a:lvl3pPr>
              <a:defRPr>
                <a:latin typeface="PT Sans" panose="020B0503020203020204" pitchFamily="34" charset="0"/>
              </a:defRPr>
            </a:lvl3pPr>
            <a:lvl4pPr>
              <a:defRPr>
                <a:latin typeface="PT Sans" panose="020B0503020203020204" pitchFamily="34" charset="0"/>
              </a:defRPr>
            </a:lvl4pPr>
            <a:lvl5pPr>
              <a:defRPr>
                <a:latin typeface="PT Sans" panose="020B0503020203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9641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7253131-A3D1-4BD2-B372-CE94B7CC9DC2}"/>
              </a:ext>
            </a:extLst>
          </p:cNvPr>
          <p:cNvSpPr/>
          <p:nvPr userDrawn="1"/>
        </p:nvSpPr>
        <p:spPr>
          <a:xfrm>
            <a:off x="0" y="0"/>
            <a:ext cx="4716016" cy="6858000"/>
          </a:xfrm>
          <a:prstGeom prst="rect">
            <a:avLst/>
          </a:prstGeom>
          <a:solidFill>
            <a:srgbClr val="871721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763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7253131-A3D1-4BD2-B372-CE94B7CC9DC2}"/>
              </a:ext>
            </a:extLst>
          </p:cNvPr>
          <p:cNvSpPr/>
          <p:nvPr userDrawn="1"/>
        </p:nvSpPr>
        <p:spPr>
          <a:xfrm>
            <a:off x="0" y="0"/>
            <a:ext cx="4716016" cy="6858000"/>
          </a:xfrm>
          <a:prstGeom prst="rect">
            <a:avLst/>
          </a:prstGeom>
          <a:solidFill>
            <a:schemeClr val="tx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007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7253131-A3D1-4BD2-B372-CE94B7CC9DC2}"/>
              </a:ext>
            </a:extLst>
          </p:cNvPr>
          <p:cNvSpPr/>
          <p:nvPr userDrawn="1"/>
        </p:nvSpPr>
        <p:spPr>
          <a:xfrm>
            <a:off x="0" y="0"/>
            <a:ext cx="4716016" cy="6858000"/>
          </a:xfrm>
          <a:prstGeom prst="rect">
            <a:avLst/>
          </a:prstGeom>
          <a:solidFill>
            <a:schemeClr val="bg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667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7253131-A3D1-4BD2-B372-CE94B7CC9DC2}"/>
              </a:ext>
            </a:extLst>
          </p:cNvPr>
          <p:cNvSpPr/>
          <p:nvPr userDrawn="1"/>
        </p:nvSpPr>
        <p:spPr>
          <a:xfrm>
            <a:off x="0" y="0"/>
            <a:ext cx="4716016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221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7253131-A3D1-4BD2-B372-CE94B7CC9DC2}"/>
              </a:ext>
            </a:extLst>
          </p:cNvPr>
          <p:cNvSpPr/>
          <p:nvPr userDrawn="1"/>
        </p:nvSpPr>
        <p:spPr>
          <a:xfrm>
            <a:off x="0" y="0"/>
            <a:ext cx="4716016" cy="6858000"/>
          </a:xfrm>
          <a:prstGeom prst="rect">
            <a:avLst/>
          </a:prstGeom>
          <a:solidFill>
            <a:schemeClr val="accent2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078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7253131-A3D1-4BD2-B372-CE94B7CC9DC2}"/>
              </a:ext>
            </a:extLst>
          </p:cNvPr>
          <p:cNvSpPr/>
          <p:nvPr userDrawn="1"/>
        </p:nvSpPr>
        <p:spPr>
          <a:xfrm>
            <a:off x="0" y="0"/>
            <a:ext cx="4716016" cy="6858000"/>
          </a:xfrm>
          <a:prstGeom prst="rect">
            <a:avLst/>
          </a:prstGeom>
          <a:solidFill>
            <a:schemeClr val="accent5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359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7218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7" r:id="rId3"/>
    <p:sldLayoutId id="2147483651" r:id="rId4"/>
    <p:sldLayoutId id="2147483654" r:id="rId5"/>
    <p:sldLayoutId id="2147483655" r:id="rId6"/>
    <p:sldLayoutId id="2147483652" r:id="rId7"/>
    <p:sldLayoutId id="2147483653" r:id="rId8"/>
    <p:sldLayoutId id="2147483656" r:id="rId9"/>
    <p:sldLayoutId id="2147483658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craig.markley@iowadot.u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9144000" cy="9533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  <a:shade val="67500"/>
                  <a:satMod val="115000"/>
                </a:schemeClr>
              </a:gs>
              <a:gs pos="52000">
                <a:schemeClr val="bg1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5742" y="147581"/>
            <a:ext cx="2488746" cy="68913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EEEC4D6-EA04-4B21-A205-B47603995269}"/>
              </a:ext>
            </a:extLst>
          </p:cNvPr>
          <p:cNvSpPr txBox="1"/>
          <p:nvPr/>
        </p:nvSpPr>
        <p:spPr>
          <a:xfrm>
            <a:off x="-7392" y="4797152"/>
            <a:ext cx="84969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PT Sans" panose="020B0503020203020204" pitchFamily="34" charset="0"/>
              </a:rPr>
              <a:t>Revitalize Iowa’s Sound Economy Program</a:t>
            </a:r>
          </a:p>
          <a:p>
            <a:r>
              <a:rPr lang="en-US" sz="2000" b="1" dirty="0">
                <a:solidFill>
                  <a:schemeClr val="bg1"/>
                </a:solidFill>
                <a:latin typeface="PT Sans" panose="020B0503020203020204" pitchFamily="34" charset="0"/>
              </a:rPr>
              <a:t>Iowa Transportation Commission Workshop</a:t>
            </a:r>
          </a:p>
          <a:p>
            <a:r>
              <a:rPr lang="en-US" sz="2000" b="1" dirty="0">
                <a:solidFill>
                  <a:schemeClr val="bg1"/>
                </a:solidFill>
                <a:latin typeface="PT Sans" panose="020B0503020203020204" pitchFamily="34" charset="0"/>
              </a:rPr>
              <a:t>Workforce Housing Element RISE Policy</a:t>
            </a:r>
          </a:p>
          <a:p>
            <a:r>
              <a:rPr lang="en-US" sz="2000" b="1" dirty="0">
                <a:solidFill>
                  <a:schemeClr val="bg1"/>
                </a:solidFill>
                <a:latin typeface="PT Sans" panose="020B0503020203020204" pitchFamily="34" charset="0"/>
              </a:rPr>
              <a:t>September 14, 2021</a:t>
            </a:r>
            <a:endParaRPr lang="en-US" sz="2000" dirty="0">
              <a:solidFill>
                <a:schemeClr val="bg1"/>
              </a:solidFill>
              <a:latin typeface="PT Sans" panose="020B050302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5147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>
            <a:extLst>
              <a:ext uri="{FF2B5EF4-FFF2-40B4-BE49-F238E27FC236}">
                <a16:creationId xmlns:a16="http://schemas.microsoft.com/office/drawing/2014/main" id="{4F7A35D9-C957-4396-BEAF-37B42858842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5844" y="147581"/>
            <a:ext cx="1968643" cy="545115"/>
          </a:xfrm>
          <a:prstGeom prst="rect">
            <a:avLst/>
          </a:prstGeom>
        </p:spPr>
      </p:pic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7EFB17E1-6237-4C5B-90C1-F0860AAD46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556792"/>
            <a:ext cx="8712967" cy="5085184"/>
          </a:xfrm>
          <a:prstGeom prst="rect">
            <a:avLst/>
          </a:prstGeom>
        </p:spPr>
        <p:txBody>
          <a:bodyPr vert="horz" lIns="91440" tIns="91440" rIns="91440" bIns="0" rtlCol="0">
            <a:normAutofit fontScale="92500" lnSpcReduction="20000"/>
          </a:bodyPr>
          <a:lstStyle/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FontTx/>
              <a:buChar char="•"/>
              <a:defRPr/>
            </a:pPr>
            <a:r>
              <a:rPr lang="en-US" sz="2600" b="1" dirty="0">
                <a:cs typeface="Arial" pitchFamily="34" charset="0"/>
              </a:rPr>
              <a:t>Site #1:</a:t>
            </a:r>
          </a:p>
          <a:p>
            <a:pPr marL="857250" lvl="1" indent="-45720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FontTx/>
              <a:buChar char="•"/>
              <a:defRPr/>
            </a:pPr>
            <a:r>
              <a:rPr lang="en-US" sz="2000" dirty="0">
                <a:cs typeface="Arial" pitchFamily="34" charset="0"/>
              </a:rPr>
              <a:t>Population approximately 500;</a:t>
            </a:r>
          </a:p>
          <a:p>
            <a:pPr marL="857250" lvl="1" indent="-45720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FontTx/>
              <a:buChar char="•"/>
              <a:defRPr/>
            </a:pPr>
            <a:r>
              <a:rPr lang="en-US" sz="2000" dirty="0">
                <a:cs typeface="Arial" pitchFamily="34" charset="0"/>
              </a:rPr>
              <a:t>16 proposed lots (8 – 0.35 acres each and 8 – 0.71 acres each);</a:t>
            </a:r>
          </a:p>
          <a:p>
            <a:pPr marL="857250" lvl="1" indent="-45720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FontTx/>
              <a:buChar char="•"/>
              <a:defRPr/>
            </a:pPr>
            <a:r>
              <a:rPr lang="en-US" sz="2000" dirty="0">
                <a:cs typeface="Arial" pitchFamily="34" charset="0"/>
              </a:rPr>
              <a:t>Projected development cost is $870,000 of which $325,000 is related to city street expenses;</a:t>
            </a:r>
          </a:p>
          <a:p>
            <a:pPr marL="857250" lvl="1" indent="-45720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FontTx/>
              <a:buChar char="•"/>
              <a:defRPr/>
            </a:pPr>
            <a:r>
              <a:rPr lang="en-US" sz="2000" dirty="0">
                <a:cs typeface="Arial" pitchFamily="34" charset="0"/>
              </a:rPr>
              <a:t>Street construction bidding possibly early in 2022.</a:t>
            </a:r>
          </a:p>
          <a:p>
            <a:pPr marL="457200" lvl="1" indent="-45720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US" sz="2600" b="1" dirty="0">
                <a:cs typeface="Arial" pitchFamily="34" charset="0"/>
              </a:rPr>
              <a:t>Site #2:</a:t>
            </a:r>
          </a:p>
          <a:p>
            <a:pPr marL="857250" lvl="1" indent="-45720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FontTx/>
              <a:buChar char="•"/>
              <a:defRPr/>
            </a:pPr>
            <a:r>
              <a:rPr lang="en-US" sz="2000" dirty="0">
                <a:cs typeface="Arial" pitchFamily="34" charset="0"/>
              </a:rPr>
              <a:t>Population approximately 1,100;</a:t>
            </a:r>
          </a:p>
          <a:p>
            <a:pPr marL="857250" lvl="1" indent="-45720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FontTx/>
              <a:buChar char="•"/>
              <a:defRPr/>
            </a:pPr>
            <a:r>
              <a:rPr lang="en-US" sz="2000" dirty="0">
                <a:cs typeface="Arial" pitchFamily="34" charset="0"/>
              </a:rPr>
              <a:t>15 proposed lots;</a:t>
            </a:r>
          </a:p>
          <a:p>
            <a:pPr marL="857250" lvl="1" indent="-45720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FontTx/>
              <a:buChar char="•"/>
              <a:defRPr/>
            </a:pPr>
            <a:r>
              <a:rPr lang="en-US" sz="2000" dirty="0">
                <a:cs typeface="Arial" pitchFamily="34" charset="0"/>
              </a:rPr>
              <a:t>Projected development cost is $800,000 of which $550,000 is related to city street expenses;</a:t>
            </a:r>
          </a:p>
          <a:p>
            <a:pPr marL="857250" lvl="1" indent="-45720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FontTx/>
              <a:buChar char="•"/>
              <a:defRPr/>
            </a:pPr>
            <a:r>
              <a:rPr lang="en-US" sz="2000" dirty="0">
                <a:cs typeface="Arial" pitchFamily="34" charset="0"/>
              </a:rPr>
              <a:t>Street construction bidding possibly early in 2022. </a:t>
            </a:r>
          </a:p>
          <a:p>
            <a:pPr marL="0" indent="0">
              <a:spcBef>
                <a:spcPts val="0"/>
              </a:spcBef>
              <a:buClr>
                <a:schemeClr val="tx1"/>
              </a:buClr>
              <a:buNone/>
              <a:defRPr/>
            </a:pPr>
            <a:r>
              <a:rPr lang="en-US" sz="2000" dirty="0">
                <a:cs typeface="Arial" pitchFamily="34" charset="0"/>
              </a:rPr>
              <a:t>	</a:t>
            </a:r>
          </a:p>
          <a:p>
            <a:pPr marL="0" indent="0">
              <a:spcBef>
                <a:spcPts val="0"/>
              </a:spcBef>
              <a:buClr>
                <a:schemeClr val="tx1"/>
              </a:buClr>
              <a:buNone/>
              <a:defRPr/>
            </a:pPr>
            <a:endParaRPr lang="en-US" sz="2400" dirty="0"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>
                <a:schemeClr val="tx1"/>
              </a:buClr>
              <a:buNone/>
              <a:defRPr/>
            </a:pPr>
            <a:endParaRPr lang="en-US" sz="2400" dirty="0">
              <a:cs typeface="Arial" pitchFamily="34" charset="0"/>
            </a:endParaRP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529AD376-841A-42E0-A075-63651BC99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818881"/>
            <a:ext cx="8928992" cy="432050"/>
          </a:xfrm>
        </p:spPr>
        <p:txBody>
          <a:bodyPr>
            <a:noAutofit/>
          </a:bodyPr>
          <a:lstStyle/>
          <a:p>
            <a:pPr algn="l"/>
            <a:r>
              <a:rPr lang="en-US" sz="3400" b="1" dirty="0">
                <a:solidFill>
                  <a:schemeClr val="tx2"/>
                </a:solidFill>
              </a:rPr>
              <a:t>Summary of Potential Projects in RPA 12</a:t>
            </a:r>
          </a:p>
        </p:txBody>
      </p:sp>
    </p:spTree>
    <p:extLst>
      <p:ext uri="{BB962C8B-B14F-4D97-AF65-F5344CB8AC3E}">
        <p14:creationId xmlns:p14="http://schemas.microsoft.com/office/powerpoint/2010/main" val="3504135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>
            <a:extLst>
              <a:ext uri="{FF2B5EF4-FFF2-40B4-BE49-F238E27FC236}">
                <a16:creationId xmlns:a16="http://schemas.microsoft.com/office/drawing/2014/main" id="{4F7A35D9-C957-4396-BEAF-37B42858842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5844" y="147581"/>
            <a:ext cx="1968643" cy="545115"/>
          </a:xfrm>
          <a:prstGeom prst="rect">
            <a:avLst/>
          </a:prstGeom>
        </p:spPr>
      </p:pic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7EFB17E1-6237-4C5B-90C1-F0860AAD46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516" y="1844824"/>
            <a:ext cx="8712967" cy="5085184"/>
          </a:xfrm>
          <a:prstGeom prst="rect">
            <a:avLst/>
          </a:prstGeom>
        </p:spPr>
        <p:txBody>
          <a:bodyPr vert="horz" lIns="91440" tIns="91440" rIns="91440" bIns="0" rtlCol="0">
            <a:normAutofit fontScale="92500" lnSpcReduction="20000"/>
          </a:bodyPr>
          <a:lstStyle/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FontTx/>
              <a:buChar char="•"/>
              <a:defRPr/>
            </a:pPr>
            <a:r>
              <a:rPr lang="en-US" sz="2400" b="1" dirty="0">
                <a:cs typeface="Arial" pitchFamily="34" charset="0"/>
              </a:rPr>
              <a:t>Two homes built by a local contractor:</a:t>
            </a:r>
          </a:p>
          <a:p>
            <a:pPr marL="857250" lvl="1" indent="-45720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FontTx/>
              <a:buChar char="•"/>
              <a:defRPr/>
            </a:pPr>
            <a:r>
              <a:rPr lang="en-US" sz="2000" dirty="0">
                <a:cs typeface="Arial" pitchFamily="34" charset="0"/>
              </a:rPr>
              <a:t>2 bedroom/2 bath – 1,000 square feet – 20’ x 20’ attached garage – full unfinished basement – 1 egress window – plumbing stubbed in basement for future bathroom;</a:t>
            </a:r>
          </a:p>
          <a:p>
            <a:pPr marL="857250" lvl="1" indent="-45720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FontTx/>
              <a:buChar char="•"/>
              <a:defRPr/>
            </a:pPr>
            <a:r>
              <a:rPr lang="en-US" sz="2000" dirty="0">
                <a:cs typeface="Arial" pitchFamily="34" charset="0"/>
              </a:rPr>
              <a:t>Sold for $175,000 each;</a:t>
            </a:r>
          </a:p>
          <a:p>
            <a:pPr marL="857250" lvl="1" indent="-45720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FontTx/>
              <a:buChar char="•"/>
              <a:defRPr/>
            </a:pPr>
            <a:r>
              <a:rPr lang="en-US" sz="2000" dirty="0">
                <a:cs typeface="Arial" pitchFamily="34" charset="0"/>
              </a:rPr>
              <a:t>City provided free lots, all funding for sidewalks, utility hookups and waived all construction permit fees.</a:t>
            </a:r>
          </a:p>
          <a:p>
            <a:pPr marL="512763" lvl="1" indent="-512763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US" sz="2400" b="1" dirty="0">
                <a:cs typeface="Arial" pitchFamily="34" charset="0"/>
              </a:rPr>
              <a:t>Two homes from “Homes for Iowa”:</a:t>
            </a:r>
          </a:p>
          <a:p>
            <a:pPr marL="857250" lvl="1" indent="-45720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FontTx/>
              <a:buChar char="•"/>
              <a:defRPr/>
            </a:pPr>
            <a:r>
              <a:rPr lang="en-US" sz="2000" dirty="0">
                <a:cs typeface="Arial" pitchFamily="34" charset="0"/>
              </a:rPr>
              <a:t>3 bedroom/2 bath – 1,200 square feet – 24’ x 24’ attached garage - full unfinished basement – two egress windows – plumbing stubbed in the basement for future bathroom;</a:t>
            </a:r>
          </a:p>
          <a:p>
            <a:pPr marL="857250" lvl="1" indent="-45720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FontTx/>
              <a:buChar char="•"/>
              <a:defRPr/>
            </a:pPr>
            <a:r>
              <a:rPr lang="en-US" sz="2000" dirty="0">
                <a:cs typeface="Arial" pitchFamily="34" charset="0"/>
              </a:rPr>
              <a:t>Sold for $190,000 each;</a:t>
            </a:r>
          </a:p>
          <a:p>
            <a:pPr marL="857250" lvl="1" indent="-45720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FontTx/>
              <a:buChar char="•"/>
              <a:defRPr/>
            </a:pPr>
            <a:r>
              <a:rPr lang="en-US" sz="2000" dirty="0">
                <a:cs typeface="Arial" pitchFamily="34" charset="0"/>
              </a:rPr>
              <a:t>City provided all funding for sidewalks, utility hookups and lot maintenance.</a:t>
            </a:r>
          </a:p>
          <a:p>
            <a:pPr marL="0" indent="0">
              <a:spcBef>
                <a:spcPts val="0"/>
              </a:spcBef>
              <a:buClr>
                <a:schemeClr val="tx1"/>
              </a:buClr>
              <a:buNone/>
              <a:defRPr/>
            </a:pPr>
            <a:r>
              <a:rPr lang="en-US" sz="2000" dirty="0">
                <a:cs typeface="Arial" pitchFamily="34" charset="0"/>
              </a:rPr>
              <a:t>	</a:t>
            </a:r>
          </a:p>
          <a:p>
            <a:pPr marL="0" indent="0">
              <a:spcBef>
                <a:spcPts val="0"/>
              </a:spcBef>
              <a:buClr>
                <a:schemeClr val="tx1"/>
              </a:buClr>
              <a:buNone/>
              <a:defRPr/>
            </a:pPr>
            <a:endParaRPr lang="en-US" sz="2400" dirty="0"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>
                <a:schemeClr val="tx1"/>
              </a:buClr>
              <a:buNone/>
              <a:defRPr/>
            </a:pPr>
            <a:endParaRPr lang="en-US" sz="2400" dirty="0">
              <a:cs typeface="Arial" pitchFamily="34" charset="0"/>
            </a:endParaRP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529AD376-841A-42E0-A075-63651BC99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860" y="908720"/>
            <a:ext cx="8820980" cy="360040"/>
          </a:xfrm>
        </p:spPr>
        <p:txBody>
          <a:bodyPr>
            <a:noAutofit/>
          </a:bodyPr>
          <a:lstStyle/>
          <a:p>
            <a:pPr algn="l"/>
            <a:r>
              <a:rPr lang="en-US" sz="3400" b="1" dirty="0">
                <a:solidFill>
                  <a:schemeClr val="tx2"/>
                </a:solidFill>
              </a:rPr>
              <a:t>Summary of a Recently Completed Project in an RPA 12 city of about 4,500 </a:t>
            </a:r>
          </a:p>
        </p:txBody>
      </p:sp>
    </p:spTree>
    <p:extLst>
      <p:ext uri="{BB962C8B-B14F-4D97-AF65-F5344CB8AC3E}">
        <p14:creationId xmlns:p14="http://schemas.microsoft.com/office/powerpoint/2010/main" val="1658518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>
            <a:extLst>
              <a:ext uri="{FF2B5EF4-FFF2-40B4-BE49-F238E27FC236}">
                <a16:creationId xmlns:a16="http://schemas.microsoft.com/office/drawing/2014/main" id="{4F7A35D9-C957-4396-BEAF-37B42858842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5844" y="147581"/>
            <a:ext cx="1968643" cy="545115"/>
          </a:xfrm>
          <a:prstGeom prst="rect">
            <a:avLst/>
          </a:prstGeom>
        </p:spPr>
      </p:pic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7EFB17E1-6237-4C5B-90C1-F0860AAD46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625235"/>
            <a:ext cx="8712967" cy="5085184"/>
          </a:xfrm>
          <a:prstGeom prst="rect">
            <a:avLst/>
          </a:prstGeom>
        </p:spPr>
        <p:txBody>
          <a:bodyPr vert="horz" lIns="91440" tIns="91440" rIns="91440" bIns="0" rtlCol="0">
            <a:normAutofit/>
          </a:bodyPr>
          <a:lstStyle/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FontTx/>
              <a:buChar char="•"/>
              <a:defRPr/>
            </a:pPr>
            <a:r>
              <a:rPr lang="en-US" sz="2400" dirty="0">
                <a:cs typeface="Arial" pitchFamily="34" charset="0"/>
              </a:rPr>
              <a:t>Support rural/small city workforce housing;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FontTx/>
              <a:buChar char="•"/>
              <a:defRPr/>
            </a:pPr>
            <a:r>
              <a:rPr lang="en-US" sz="2400" dirty="0">
                <a:cs typeface="Arial" pitchFamily="34" charset="0"/>
              </a:rPr>
              <a:t>Priority for in-fill workforce housing in areas with a housing shortage but also allow applications for new subdivision development;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FontTx/>
              <a:buChar char="•"/>
              <a:defRPr/>
            </a:pPr>
            <a:r>
              <a:rPr lang="en-US" sz="2400" dirty="0">
                <a:cs typeface="Arial" pitchFamily="34" charset="0"/>
              </a:rPr>
              <a:t>Must provide sidewalks, water/sewer/other utility hookups;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FontTx/>
              <a:buChar char="•"/>
              <a:defRPr/>
            </a:pPr>
            <a:r>
              <a:rPr lang="en-US" sz="2400" dirty="0">
                <a:cs typeface="Arial" pitchFamily="34" charset="0"/>
              </a:rPr>
              <a:t>Leverage local funding including their use of TIF/CDBG/</a:t>
            </a:r>
            <a:r>
              <a:rPr lang="en-US" sz="2400" dirty="0" err="1">
                <a:cs typeface="Arial" pitchFamily="34" charset="0"/>
              </a:rPr>
              <a:t>etc</a:t>
            </a:r>
            <a:r>
              <a:rPr lang="en-US" sz="2400" dirty="0">
                <a:cs typeface="Arial" pitchFamily="34" charset="0"/>
              </a:rPr>
              <a:t>;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FontTx/>
              <a:buChar char="•"/>
              <a:defRPr/>
            </a:pPr>
            <a:r>
              <a:rPr lang="en-US" sz="2400" dirty="0">
                <a:cs typeface="Arial" pitchFamily="34" charset="0"/>
              </a:rPr>
              <a:t>Collaborate with Iowa Economic Development Authority and Regional Planning Affiliations to identify a small number of pilot communities to submit funding applications for future Transportation Commission approval at a maximum 70% RISE participation rate;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FontTx/>
              <a:buChar char="•"/>
              <a:defRPr/>
            </a:pPr>
            <a:endParaRPr lang="en-US" sz="2400" dirty="0"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>
                <a:schemeClr val="tx1"/>
              </a:buClr>
              <a:buNone/>
              <a:defRPr/>
            </a:pPr>
            <a:endParaRPr lang="en-US" sz="2400" dirty="0"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>
                <a:schemeClr val="tx1"/>
              </a:buClr>
              <a:buNone/>
              <a:defRPr/>
            </a:pPr>
            <a:endParaRPr lang="en-US" sz="2400" dirty="0">
              <a:cs typeface="Arial" pitchFamily="34" charset="0"/>
            </a:endParaRP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529AD376-841A-42E0-A075-63651BC99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908720"/>
            <a:ext cx="7685007" cy="432050"/>
          </a:xfrm>
        </p:spPr>
        <p:txBody>
          <a:bodyPr>
            <a:noAutofit/>
          </a:bodyPr>
          <a:lstStyle/>
          <a:p>
            <a:pPr algn="l"/>
            <a:r>
              <a:rPr lang="en-US" sz="3400" b="1" dirty="0">
                <a:solidFill>
                  <a:schemeClr val="tx2"/>
                </a:solidFill>
              </a:rPr>
              <a:t>Interim Workforce Housing Element RISE Policy Requirements</a:t>
            </a:r>
          </a:p>
        </p:txBody>
      </p:sp>
    </p:spTree>
    <p:extLst>
      <p:ext uri="{BB962C8B-B14F-4D97-AF65-F5344CB8AC3E}">
        <p14:creationId xmlns:p14="http://schemas.microsoft.com/office/powerpoint/2010/main" val="2608830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>
            <a:extLst>
              <a:ext uri="{FF2B5EF4-FFF2-40B4-BE49-F238E27FC236}">
                <a16:creationId xmlns:a16="http://schemas.microsoft.com/office/drawing/2014/main" id="{4F7A35D9-C957-4396-BEAF-37B42858842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5844" y="147581"/>
            <a:ext cx="1968643" cy="545115"/>
          </a:xfrm>
          <a:prstGeom prst="rect">
            <a:avLst/>
          </a:prstGeom>
        </p:spPr>
      </p:pic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7EFB17E1-6237-4C5B-90C1-F0860AAD46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625235"/>
            <a:ext cx="8712967" cy="5085184"/>
          </a:xfrm>
          <a:prstGeom prst="rect">
            <a:avLst/>
          </a:prstGeom>
        </p:spPr>
        <p:txBody>
          <a:bodyPr vert="horz" lIns="91440" tIns="91440" rIns="91440" bIns="0" rtlCol="0">
            <a:normAutofit/>
          </a:bodyPr>
          <a:lstStyle/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FontTx/>
              <a:buChar char="•"/>
              <a:defRPr/>
            </a:pPr>
            <a:r>
              <a:rPr lang="en-US" sz="2400" dirty="0">
                <a:cs typeface="Arial" pitchFamily="34" charset="0"/>
              </a:rPr>
              <a:t>Set-aside a maximum of $2,000,000 in RISE funding for all initial pilot projects;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FontTx/>
              <a:buChar char="•"/>
              <a:defRPr/>
            </a:pPr>
            <a:r>
              <a:rPr lang="en-US" sz="2400" dirty="0">
                <a:cs typeface="Arial" pitchFamily="34" charset="0"/>
              </a:rPr>
              <a:t>Applications due early spring of 2022;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FontTx/>
              <a:buChar char="•"/>
              <a:defRPr/>
            </a:pPr>
            <a:r>
              <a:rPr lang="en-US" sz="2400" dirty="0">
                <a:cs typeface="Arial" pitchFamily="34" charset="0"/>
              </a:rPr>
              <a:t>Review applications with Transportation Commission late spring or early summer;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FontTx/>
              <a:buChar char="•"/>
              <a:defRPr/>
            </a:pPr>
            <a:r>
              <a:rPr lang="en-US" sz="2400" dirty="0">
                <a:cs typeface="Arial" pitchFamily="34" charset="0"/>
              </a:rPr>
              <a:t>Following this review</a:t>
            </a:r>
            <a:r>
              <a:rPr lang="en-US" sz="2400">
                <a:cs typeface="Arial" pitchFamily="34" charset="0"/>
              </a:rPr>
              <a:t>, seek </a:t>
            </a:r>
            <a:r>
              <a:rPr lang="en-US" sz="2400" dirty="0">
                <a:cs typeface="Arial" pitchFamily="34" charset="0"/>
              </a:rPr>
              <a:t>Transportation Commission approval of any applications meeting intent of the new Workforce </a:t>
            </a:r>
            <a:r>
              <a:rPr lang="en-US" sz="2400">
                <a:cs typeface="Arial" pitchFamily="34" charset="0"/>
              </a:rPr>
              <a:t>Housing policy.</a:t>
            </a:r>
            <a:endParaRPr lang="en-US" sz="2400" dirty="0"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>
                <a:schemeClr val="tx1"/>
              </a:buClr>
              <a:buNone/>
              <a:defRPr/>
            </a:pPr>
            <a:endParaRPr lang="en-US" sz="2400" dirty="0"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>
                <a:schemeClr val="tx1"/>
              </a:buClr>
              <a:buNone/>
              <a:defRPr/>
            </a:pPr>
            <a:endParaRPr lang="en-US" sz="2400" dirty="0">
              <a:cs typeface="Arial" pitchFamily="34" charset="0"/>
            </a:endParaRP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529AD376-841A-42E0-A075-63651BC99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908720"/>
            <a:ext cx="7685007" cy="432050"/>
          </a:xfrm>
        </p:spPr>
        <p:txBody>
          <a:bodyPr>
            <a:noAutofit/>
          </a:bodyPr>
          <a:lstStyle/>
          <a:p>
            <a:pPr algn="l"/>
            <a:r>
              <a:rPr lang="en-US" sz="3400" b="1" dirty="0">
                <a:solidFill>
                  <a:schemeClr val="tx2"/>
                </a:solidFill>
              </a:rPr>
              <a:t>Recommended Next Steps</a:t>
            </a:r>
          </a:p>
        </p:txBody>
      </p:sp>
    </p:spTree>
    <p:extLst>
      <p:ext uri="{BB962C8B-B14F-4D97-AF65-F5344CB8AC3E}">
        <p14:creationId xmlns:p14="http://schemas.microsoft.com/office/powerpoint/2010/main" val="4082668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61864" y="4066456"/>
            <a:ext cx="2286000" cy="370656"/>
          </a:xfrm>
          <a:prstGeom prst="rect">
            <a:avLst/>
          </a:prstGeom>
          <a:solidFill>
            <a:schemeClr val="tx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347864" y="4066456"/>
            <a:ext cx="2286000" cy="370656"/>
          </a:xfrm>
          <a:prstGeom prst="rect">
            <a:avLst/>
          </a:prstGeom>
          <a:solidFill>
            <a:schemeClr val="bg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633864" y="4066456"/>
            <a:ext cx="2286000" cy="370656"/>
          </a:xfrm>
          <a:prstGeom prst="rect">
            <a:avLst/>
          </a:prstGeom>
          <a:solidFill>
            <a:schemeClr val="tx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483768" y="5445224"/>
            <a:ext cx="43204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Craig Markley, Systems Planning Bureau</a:t>
            </a:r>
          </a:p>
          <a:p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  <a:hlinkClick r:id="rId3"/>
              </a:rPr>
              <a:t>craig.markley@iowadot.us</a:t>
            </a:r>
            <a:endParaRPr lang="en-US" sz="14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515-239-1027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0B11247-CDAF-4DD5-BE81-B56FBF4D67D9}"/>
              </a:ext>
            </a:extLst>
          </p:cNvPr>
          <p:cNvSpPr txBox="1"/>
          <p:nvPr/>
        </p:nvSpPr>
        <p:spPr>
          <a:xfrm>
            <a:off x="107504" y="3573016"/>
            <a:ext cx="9036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entury Gothic" panose="020B0502020202020204" pitchFamily="34" charset="0"/>
                <a:cs typeface="Arial" panose="020B0604020202020204" pitchFamily="34" charset="0"/>
              </a:rPr>
              <a:t>QUESTIONS?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0A748D6-E5EE-44F0-BED6-59197E46CA2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5293" y="983876"/>
            <a:ext cx="2471142" cy="2021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82197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5">
      <a:dk1>
        <a:srgbClr val="53565A"/>
      </a:dk1>
      <a:lt1>
        <a:sysClr val="window" lastClr="FFFFFF"/>
      </a:lt1>
      <a:dk2>
        <a:srgbClr val="7C2529"/>
      </a:dk2>
      <a:lt2>
        <a:srgbClr val="B1B3B3"/>
      </a:lt2>
      <a:accent1>
        <a:srgbClr val="0097A9"/>
      </a:accent1>
      <a:accent2>
        <a:srgbClr val="E87722"/>
      </a:accent2>
      <a:accent3>
        <a:srgbClr val="FFC72C"/>
      </a:accent3>
      <a:accent4>
        <a:srgbClr val="5E366E"/>
      </a:accent4>
      <a:accent5>
        <a:srgbClr val="719949"/>
      </a:accent5>
      <a:accent6>
        <a:srgbClr val="4698CB"/>
      </a:accent6>
      <a:hlink>
        <a:srgbClr val="2C739F"/>
      </a:hlink>
      <a:folHlink>
        <a:srgbClr val="53565A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>
            <a:lumMod val="95000"/>
            <a:lumOff val="5000"/>
            <a:alpha val="90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14616</TotalTime>
  <Words>426</Words>
  <Application>Microsoft Office PowerPoint</Application>
  <PresentationFormat>On-screen Show (4:3)</PresentationFormat>
  <Paragraphs>44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Gothic</vt:lpstr>
      <vt:lpstr>PT Sans</vt:lpstr>
      <vt:lpstr>Office Theme</vt:lpstr>
      <vt:lpstr>PowerPoint Presentation</vt:lpstr>
      <vt:lpstr>Summary of Potential Projects in RPA 12</vt:lpstr>
      <vt:lpstr>Summary of a Recently Completed Project in an RPA 12 city of about 4,500 </vt:lpstr>
      <vt:lpstr>Interim Workforce Housing Element RISE Policy Requirements</vt:lpstr>
      <vt:lpstr>Recommended Next Steps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Mihalchev</dc:creator>
  <cp:lastModifiedBy>Markley, Craig</cp:lastModifiedBy>
  <cp:revision>213</cp:revision>
  <cp:lastPrinted>2021-06-29T10:29:27Z</cp:lastPrinted>
  <dcterms:created xsi:type="dcterms:W3CDTF">2014-05-10T08:44:16Z</dcterms:created>
  <dcterms:modified xsi:type="dcterms:W3CDTF">2021-09-07T13:23:57Z</dcterms:modified>
</cp:coreProperties>
</file>