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339" r:id="rId3"/>
    <p:sldId id="338" r:id="rId4"/>
    <p:sldId id="337" r:id="rId5"/>
    <p:sldId id="340" r:id="rId6"/>
    <p:sldId id="287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565A"/>
    <a:srgbClr val="69686D"/>
    <a:srgbClr val="34495E"/>
    <a:srgbClr val="00717F"/>
    <a:srgbClr val="B55813"/>
    <a:srgbClr val="B1B3B3"/>
    <a:srgbClr val="871721"/>
    <a:srgbClr val="FF9966"/>
    <a:srgbClr val="FF0066"/>
    <a:srgbClr val="C34B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10" autoAdjust="0"/>
    <p:restoredTop sz="95574" autoAdjust="0"/>
  </p:normalViewPr>
  <p:slideViewPr>
    <p:cSldViewPr>
      <p:cViewPr varScale="1">
        <p:scale>
          <a:sx n="75" d="100"/>
          <a:sy n="75" d="100"/>
        </p:scale>
        <p:origin x="223" y="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2994"/>
    </p:cViewPr>
  </p:sorterViewPr>
  <p:notesViewPr>
    <p:cSldViewPr>
      <p:cViewPr varScale="1">
        <p:scale>
          <a:sx n="62" d="100"/>
          <a:sy n="62" d="100"/>
        </p:scale>
        <p:origin x="312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162EEB-4B10-49FF-8F2C-0AA227A2A9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3AD052-4091-41F6-9925-0069266F78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985F6-270D-4F70-9E10-FCBAC348023D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B7B3A6-7390-4E05-81C4-8E18BFF7F3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5ACC3E-4800-4F15-A6CB-63B3241B1A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B4AA4-C194-4822-91D4-B4FECE21A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34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BA43C6D-E55F-4BE5-8554-C22BB859EDE9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0B73208-77F4-453B-8852-C4844F8B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8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89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33723-4C4E-4953-9B73-759969B589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94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Revitalize Iowa’s Sound Economy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7D8D79-94B8-46B0-BEA5-ADFB594F66F5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260648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Revitalize Iowa’s Sound Economy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357917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50193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PT Sans" panose="020B050302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PT Sans" panose="020B0503020203020204" pitchFamily="34" charset="0"/>
              </a:defRPr>
            </a:lvl1pPr>
            <a:lvl2pPr>
              <a:defRPr>
                <a:latin typeface="PT Sans" panose="020B0503020203020204" pitchFamily="34" charset="0"/>
              </a:defRPr>
            </a:lvl2pPr>
            <a:lvl3pPr>
              <a:defRPr>
                <a:latin typeface="PT Sans" panose="020B0503020203020204" pitchFamily="34" charset="0"/>
              </a:defRPr>
            </a:lvl3pPr>
            <a:lvl4pPr>
              <a:defRPr>
                <a:latin typeface="PT Sans" panose="020B0503020203020204" pitchFamily="34" charset="0"/>
              </a:defRPr>
            </a:lvl4pPr>
            <a:lvl5pPr>
              <a:defRPr>
                <a:latin typeface="PT Sans" panose="020B05030202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6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6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00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6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2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5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1" r:id="rId4"/>
    <p:sldLayoutId id="2147483654" r:id="rId5"/>
    <p:sldLayoutId id="2147483655" r:id="rId6"/>
    <p:sldLayoutId id="2147483652" r:id="rId7"/>
    <p:sldLayoutId id="2147483653" r:id="rId8"/>
    <p:sldLayoutId id="2147483656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raig.markley@iowadot.u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EEC4D6-EA04-4B21-A205-B47603995269}"/>
              </a:ext>
            </a:extLst>
          </p:cNvPr>
          <p:cNvSpPr txBox="1"/>
          <p:nvPr/>
        </p:nvSpPr>
        <p:spPr>
          <a:xfrm>
            <a:off x="-7392" y="4797152"/>
            <a:ext cx="84969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PT Sans" panose="020B0503020203020204" pitchFamily="34" charset="0"/>
              </a:rPr>
              <a:t>Revitalize Iowa’s Sound Economy Program</a:t>
            </a:r>
          </a:p>
          <a:p>
            <a:r>
              <a:rPr lang="en-US" sz="2000" b="1" dirty="0">
                <a:solidFill>
                  <a:schemeClr val="bg1"/>
                </a:solidFill>
                <a:latin typeface="PT Sans" panose="020B0503020203020204" pitchFamily="34" charset="0"/>
              </a:rPr>
              <a:t>Iowa Transportation Commission Workshop</a:t>
            </a:r>
          </a:p>
          <a:p>
            <a:r>
              <a:rPr lang="en-US" sz="2000" b="1" dirty="0">
                <a:solidFill>
                  <a:schemeClr val="bg1"/>
                </a:solidFill>
                <a:latin typeface="PT Sans" panose="020B0503020203020204" pitchFamily="34" charset="0"/>
              </a:rPr>
              <a:t>Workforce Housing Element RISE Policy</a:t>
            </a:r>
          </a:p>
          <a:p>
            <a:r>
              <a:rPr lang="en-US" sz="2000" b="1" dirty="0">
                <a:solidFill>
                  <a:schemeClr val="bg1"/>
                </a:solidFill>
                <a:latin typeface="PT Sans" panose="020B0503020203020204" pitchFamily="34" charset="0"/>
              </a:rPr>
              <a:t>September 14, 2021</a:t>
            </a:r>
            <a:endParaRPr lang="en-US" sz="2000" dirty="0">
              <a:solidFill>
                <a:schemeClr val="bg1"/>
              </a:solidFill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14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556792"/>
            <a:ext cx="8712967" cy="5085184"/>
          </a:xfrm>
          <a:prstGeom prst="rect">
            <a:avLst/>
          </a:prstGeom>
        </p:spPr>
        <p:txBody>
          <a:bodyPr vert="horz" lIns="91440" tIns="91440" rIns="91440" bIns="0" rtlCol="0">
            <a:normAutofit fontScale="925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600" b="1" dirty="0">
                <a:cs typeface="Arial" pitchFamily="34" charset="0"/>
              </a:rPr>
              <a:t>Site #1: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Population approximately 500;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16 proposed lots (8 – 0.35 acres each and 8 – 0.71 acres each);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Projected development cost is $870,000 of which $325,000 is related to city street expenses;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Street construction bidding possibly early in 2022.</a:t>
            </a:r>
          </a:p>
          <a:p>
            <a:pPr marL="45720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600" b="1" dirty="0">
                <a:cs typeface="Arial" pitchFamily="34" charset="0"/>
              </a:rPr>
              <a:t>Site #2: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Population approximately 1,100;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15 proposed lots;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Projected development cost is $800,000 of which $550,000 is related to city street expenses;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Street construction bidding possibly early in 2022. </a:t>
            </a: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defRPr/>
            </a:pPr>
            <a:r>
              <a:rPr lang="en-US" sz="2000" dirty="0">
                <a:cs typeface="Arial" pitchFamily="34" charset="0"/>
              </a:rPr>
              <a:t>	</a:t>
            </a: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US" sz="2400" dirty="0">
              <a:cs typeface="Arial" pitchFamily="34" charset="0"/>
            </a:endParaRP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US" sz="2400" dirty="0">
              <a:cs typeface="Arial" pitchFamily="34" charset="0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818881"/>
            <a:ext cx="8928992" cy="432050"/>
          </a:xfrm>
        </p:spPr>
        <p:txBody>
          <a:bodyPr>
            <a:noAutofit/>
          </a:bodyPr>
          <a:lstStyle/>
          <a:p>
            <a:pPr algn="l"/>
            <a:r>
              <a:rPr lang="en-US" sz="3400" b="1" dirty="0">
                <a:solidFill>
                  <a:schemeClr val="tx2"/>
                </a:solidFill>
              </a:rPr>
              <a:t>Summary of Potential Projects in RPA 12</a:t>
            </a:r>
          </a:p>
        </p:txBody>
      </p:sp>
    </p:spTree>
    <p:extLst>
      <p:ext uri="{BB962C8B-B14F-4D97-AF65-F5344CB8AC3E}">
        <p14:creationId xmlns:p14="http://schemas.microsoft.com/office/powerpoint/2010/main" val="3504135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516" y="1844824"/>
            <a:ext cx="8712967" cy="5085184"/>
          </a:xfrm>
          <a:prstGeom prst="rect">
            <a:avLst/>
          </a:prstGeom>
        </p:spPr>
        <p:txBody>
          <a:bodyPr vert="horz" lIns="91440" tIns="91440" rIns="91440" bIns="0" rtlCol="0">
            <a:normAutofit fontScale="925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b="1" dirty="0">
                <a:cs typeface="Arial" pitchFamily="34" charset="0"/>
              </a:rPr>
              <a:t>Two homes built by a local contractor: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2 bedroom/2 bath – 1,000 square feet – 20’ x 20’ attached garage – full unfinished basement – 1 egress window – plumbing stubbed in basement for future bathroom;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Sold for $175,000 each;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City provided free lots, all funding for sidewalks, utility hookups and waived all construction permit fees.</a:t>
            </a:r>
          </a:p>
          <a:p>
            <a:pPr marL="512763" lvl="1" indent="-512763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cs typeface="Arial" pitchFamily="34" charset="0"/>
              </a:rPr>
              <a:t>Two homes from “Homes for Iowa”: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3 bedroom/2 bath – 1,200 square feet – 24’ x 24’ attached garage - full unfinished basement – two egress windows – plumbing stubbed in the basement for future bathroom;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Sold for $190,000 each;</a:t>
            </a:r>
          </a:p>
          <a:p>
            <a:pPr marL="857250" lvl="1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000" dirty="0">
                <a:cs typeface="Arial" pitchFamily="34" charset="0"/>
              </a:rPr>
              <a:t>City provided all funding for sidewalks, utility hookups and lot maintenance.</a:t>
            </a: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defRPr/>
            </a:pPr>
            <a:r>
              <a:rPr lang="en-US" sz="2000" dirty="0">
                <a:cs typeface="Arial" pitchFamily="34" charset="0"/>
              </a:rPr>
              <a:t>	</a:t>
            </a: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US" sz="2400" dirty="0">
              <a:cs typeface="Arial" pitchFamily="34" charset="0"/>
            </a:endParaRP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US" sz="2400" dirty="0">
              <a:cs typeface="Arial" pitchFamily="34" charset="0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860" y="908720"/>
            <a:ext cx="8820980" cy="360040"/>
          </a:xfrm>
        </p:spPr>
        <p:txBody>
          <a:bodyPr>
            <a:noAutofit/>
          </a:bodyPr>
          <a:lstStyle/>
          <a:p>
            <a:pPr algn="l"/>
            <a:r>
              <a:rPr lang="en-US" sz="3400" b="1" dirty="0">
                <a:solidFill>
                  <a:schemeClr val="tx2"/>
                </a:solidFill>
              </a:rPr>
              <a:t>Summary of a Recently Completed Project in an RPA 12 city of about 4,500 </a:t>
            </a:r>
          </a:p>
        </p:txBody>
      </p:sp>
    </p:spTree>
    <p:extLst>
      <p:ext uri="{BB962C8B-B14F-4D97-AF65-F5344CB8AC3E}">
        <p14:creationId xmlns:p14="http://schemas.microsoft.com/office/powerpoint/2010/main" val="1658518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25235"/>
            <a:ext cx="8712967" cy="5085184"/>
          </a:xfrm>
          <a:prstGeom prst="rect">
            <a:avLst/>
          </a:prstGeom>
        </p:spPr>
        <p:txBody>
          <a:bodyPr vert="horz" lIns="91440" tIns="91440" rIns="91440" bIns="0" rtlCol="0"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Support rural/small city workforce housing;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Priority for in-fill workforce housing in areas with a housing shortage but also allow applications for new subdivision development;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Must provide sidewalks, water/sewer/other utility hookups;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Leverage local funding including their use of TIF/CDBG/</a:t>
            </a:r>
            <a:r>
              <a:rPr lang="en-US" sz="2400" dirty="0" err="1">
                <a:cs typeface="Arial" pitchFamily="34" charset="0"/>
              </a:rPr>
              <a:t>etc</a:t>
            </a:r>
            <a:r>
              <a:rPr lang="en-US" sz="2400" dirty="0">
                <a:cs typeface="Arial" pitchFamily="34" charset="0"/>
              </a:rPr>
              <a:t>;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Collaborate with Iowa Economic Development Authority and Regional Planning Affiliations to identify a small number of pilot communities to submit funding applications for future Transportation Commission approval at a maximum 70% RISE participation rate;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endParaRPr lang="en-US" sz="2400" dirty="0">
              <a:cs typeface="Arial" pitchFamily="34" charset="0"/>
            </a:endParaRP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US" sz="2400" dirty="0">
              <a:cs typeface="Arial" pitchFamily="34" charset="0"/>
            </a:endParaRP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US" sz="2400" dirty="0">
              <a:cs typeface="Arial" pitchFamily="34" charset="0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908720"/>
            <a:ext cx="7685007" cy="432050"/>
          </a:xfrm>
        </p:spPr>
        <p:txBody>
          <a:bodyPr>
            <a:noAutofit/>
          </a:bodyPr>
          <a:lstStyle/>
          <a:p>
            <a:pPr algn="l"/>
            <a:r>
              <a:rPr lang="en-US" sz="3400" b="1" dirty="0">
                <a:solidFill>
                  <a:schemeClr val="tx2"/>
                </a:solidFill>
              </a:rPr>
              <a:t>Interim Workforce Housing Element RISE Policy Requirements</a:t>
            </a:r>
          </a:p>
        </p:txBody>
      </p:sp>
    </p:spTree>
    <p:extLst>
      <p:ext uri="{BB962C8B-B14F-4D97-AF65-F5344CB8AC3E}">
        <p14:creationId xmlns:p14="http://schemas.microsoft.com/office/powerpoint/2010/main" val="2608830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25235"/>
            <a:ext cx="8712967" cy="5085184"/>
          </a:xfrm>
          <a:prstGeom prst="rect">
            <a:avLst/>
          </a:prstGeom>
        </p:spPr>
        <p:txBody>
          <a:bodyPr vert="horz" lIns="91440" tIns="91440" rIns="91440" bIns="0" rtlCol="0"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Set-aside a maximum of $2,000,000 in RISE funding for all initial pilot projects;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Applications due early spring of 2022;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Review applications with Transportation Commission late spring or early summer;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Following this review</a:t>
            </a:r>
            <a:r>
              <a:rPr lang="en-US" sz="2400">
                <a:cs typeface="Arial" pitchFamily="34" charset="0"/>
              </a:rPr>
              <a:t>, seek </a:t>
            </a:r>
            <a:r>
              <a:rPr lang="en-US" sz="2400" dirty="0">
                <a:cs typeface="Arial" pitchFamily="34" charset="0"/>
              </a:rPr>
              <a:t>Transportation Commission approval of any applications meeting intent of the new Workforce </a:t>
            </a:r>
            <a:r>
              <a:rPr lang="en-US" sz="2400">
                <a:cs typeface="Arial" pitchFamily="34" charset="0"/>
              </a:rPr>
              <a:t>Housing policy.</a:t>
            </a:r>
            <a:endParaRPr lang="en-US" sz="2400" dirty="0">
              <a:cs typeface="Arial" pitchFamily="34" charset="0"/>
            </a:endParaRP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US" sz="2400" dirty="0">
              <a:cs typeface="Arial" pitchFamily="34" charset="0"/>
            </a:endParaRPr>
          </a:p>
          <a:p>
            <a:pPr marL="0" indent="0">
              <a:spcBef>
                <a:spcPts val="0"/>
              </a:spcBef>
              <a:buClr>
                <a:schemeClr val="tx1"/>
              </a:buClr>
              <a:buNone/>
              <a:defRPr/>
            </a:pPr>
            <a:endParaRPr lang="en-US" sz="2400" dirty="0">
              <a:cs typeface="Arial" pitchFamily="34" charset="0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908720"/>
            <a:ext cx="7685007" cy="432050"/>
          </a:xfrm>
        </p:spPr>
        <p:txBody>
          <a:bodyPr>
            <a:noAutofit/>
          </a:bodyPr>
          <a:lstStyle/>
          <a:p>
            <a:pPr algn="l"/>
            <a:r>
              <a:rPr lang="en-US" sz="3400" b="1" dirty="0">
                <a:solidFill>
                  <a:schemeClr val="tx2"/>
                </a:solidFill>
              </a:rPr>
              <a:t>Recommended Next Steps</a:t>
            </a:r>
          </a:p>
        </p:txBody>
      </p:sp>
    </p:spTree>
    <p:extLst>
      <p:ext uri="{BB962C8B-B14F-4D97-AF65-F5344CB8AC3E}">
        <p14:creationId xmlns:p14="http://schemas.microsoft.com/office/powerpoint/2010/main" val="4082668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61864" y="4066456"/>
            <a:ext cx="2286000" cy="370656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47864" y="4066456"/>
            <a:ext cx="2286000" cy="37065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3864" y="4066456"/>
            <a:ext cx="2286000" cy="370656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483768" y="5445224"/>
            <a:ext cx="4320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Craig Markley, Systems Planning Bureau</a:t>
            </a:r>
          </a:p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craig.markley@iowadot.us</a:t>
            </a:r>
            <a:endParaRPr lang="en-US" sz="14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515-239-1027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B11247-CDAF-4DD5-BE81-B56FBF4D67D9}"/>
              </a:ext>
            </a:extLst>
          </p:cNvPr>
          <p:cNvSpPr txBox="1"/>
          <p:nvPr/>
        </p:nvSpPr>
        <p:spPr>
          <a:xfrm>
            <a:off x="107504" y="3573016"/>
            <a:ext cx="90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A748D6-E5EE-44F0-BED6-59197E46CA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293" y="983876"/>
            <a:ext cx="2471142" cy="202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219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14616</TotalTime>
  <Words>426</Words>
  <Application>Microsoft Office PowerPoint</Application>
  <PresentationFormat>On-screen Show (4:3)</PresentationFormat>
  <Paragraphs>44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PT Sans</vt:lpstr>
      <vt:lpstr>Office Theme</vt:lpstr>
      <vt:lpstr>PowerPoint Presentation</vt:lpstr>
      <vt:lpstr>Summary of Potential Projects in RPA 12</vt:lpstr>
      <vt:lpstr>Summary of a Recently Completed Project in an RPA 12 city of about 4,500 </vt:lpstr>
      <vt:lpstr>Interim Workforce Housing Element RISE Policy Requirements</vt:lpstr>
      <vt:lpstr>Recommended 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Mihalchev</dc:creator>
  <cp:lastModifiedBy>Markley, Craig</cp:lastModifiedBy>
  <cp:revision>213</cp:revision>
  <cp:lastPrinted>2021-06-29T10:29:27Z</cp:lastPrinted>
  <dcterms:created xsi:type="dcterms:W3CDTF">2014-05-10T08:44:16Z</dcterms:created>
  <dcterms:modified xsi:type="dcterms:W3CDTF">2021-09-07T13:23:57Z</dcterms:modified>
</cp:coreProperties>
</file>