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7" r:id="rId2"/>
    <p:sldId id="332" r:id="rId3"/>
    <p:sldId id="347" r:id="rId4"/>
    <p:sldId id="349" r:id="rId5"/>
    <p:sldId id="356" r:id="rId6"/>
    <p:sldId id="397" r:id="rId7"/>
    <p:sldId id="336" r:id="rId8"/>
    <p:sldId id="287" r:id="rId9"/>
    <p:sldId id="389" r:id="rId10"/>
    <p:sldId id="383" r:id="rId11"/>
    <p:sldId id="393" r:id="rId12"/>
    <p:sldId id="380" r:id="rId13"/>
    <p:sldId id="338" r:id="rId14"/>
    <p:sldId id="367" r:id="rId15"/>
    <p:sldId id="394" r:id="rId16"/>
    <p:sldId id="399" r:id="rId17"/>
    <p:sldId id="400" r:id="rId18"/>
    <p:sldId id="401"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7F"/>
    <a:srgbClr val="B55813"/>
    <a:srgbClr val="B1B3B3"/>
    <a:srgbClr val="53565A"/>
    <a:srgbClr val="871721"/>
    <a:srgbClr val="FF9966"/>
    <a:srgbClr val="FF0066"/>
    <a:srgbClr val="69686D"/>
    <a:srgbClr val="34495E"/>
    <a:srgbClr val="C34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0" autoAdjust="0"/>
    <p:restoredTop sz="95550" autoAdjust="0"/>
  </p:normalViewPr>
  <p:slideViewPr>
    <p:cSldViewPr>
      <p:cViewPr varScale="1">
        <p:scale>
          <a:sx n="75" d="100"/>
          <a:sy n="75" d="100"/>
        </p:scale>
        <p:origin x="547" y="2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332"/>
    </p:cViewPr>
  </p:sorterViewPr>
  <p:notesViewPr>
    <p:cSldViewPr>
      <p:cViewPr varScale="1">
        <p:scale>
          <a:sx n="69" d="100"/>
          <a:sy n="69" d="100"/>
        </p:scale>
        <p:origin x="2568" y="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034BA2-5CE7-4D46-8F81-A9B4D2AEC0BC}"/>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45A99080-ECDE-4908-9B04-9EF1BE4341A8}"/>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2AF0D92-C13E-4B57-A9F0-A3F78B3206AC}" type="datetimeFigureOut">
              <a:rPr lang="en-US" smtClean="0"/>
              <a:t>9/2/2021</a:t>
            </a:fld>
            <a:endParaRPr lang="en-US"/>
          </a:p>
        </p:txBody>
      </p:sp>
      <p:sp>
        <p:nvSpPr>
          <p:cNvPr id="4" name="Footer Placeholder 3">
            <a:extLst>
              <a:ext uri="{FF2B5EF4-FFF2-40B4-BE49-F238E27FC236}">
                <a16:creationId xmlns:a16="http://schemas.microsoft.com/office/drawing/2014/main" id="{07953F25-355F-4DAB-8A69-BDD40B495C63}"/>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F44EC62-BF51-4A3D-A774-71F009050B27}"/>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509D243-A71A-4DAD-91D8-A1C6DC90CDC6}" type="slidenum">
              <a:rPr lang="en-US" smtClean="0"/>
              <a:t>‹#›</a:t>
            </a:fld>
            <a:endParaRPr lang="en-US"/>
          </a:p>
        </p:txBody>
      </p:sp>
    </p:spTree>
    <p:extLst>
      <p:ext uri="{BB962C8B-B14F-4D97-AF65-F5344CB8AC3E}">
        <p14:creationId xmlns:p14="http://schemas.microsoft.com/office/powerpoint/2010/main" val="2222112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BA43C6D-E55F-4BE5-8554-C22BB859EDE9}" type="datetimeFigureOut">
              <a:rPr lang="en-US" smtClean="0"/>
              <a:t>9/2/2021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0B73208-77F4-453B-8852-C4844F8BB3D9}" type="slidenum">
              <a:rPr lang="en-US" smtClean="0"/>
              <a:t>‹#›</a:t>
            </a:fld>
            <a:endParaRPr lang="en-US"/>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a:p>
        </p:txBody>
      </p:sp>
    </p:spTree>
    <p:extLst>
      <p:ext uri="{BB962C8B-B14F-4D97-AF65-F5344CB8AC3E}">
        <p14:creationId xmlns:p14="http://schemas.microsoft.com/office/powerpoint/2010/main" val="381294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8</a:t>
            </a:fld>
            <a:endParaRPr lang="en-US"/>
          </a:p>
        </p:txBody>
      </p:sp>
    </p:spTree>
    <p:extLst>
      <p:ext uri="{BB962C8B-B14F-4D97-AF65-F5344CB8AC3E}">
        <p14:creationId xmlns:p14="http://schemas.microsoft.com/office/powerpoint/2010/main" val="2742652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2933723-4C4E-4953-9B73-759969B589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5472608"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State Recreational Trails Program</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124744"/>
            <a:ext cx="7886700" cy="360040"/>
          </a:xfrm>
          <a:prstGeom prst="rect">
            <a:avLst/>
          </a:prstGeom>
        </p:spPr>
        <p:txBody>
          <a:bodyPr vert="horz" lIns="91440" tIns="45720" rIns="91440" bIns="45720" rtlCol="0" anchor="ctr">
            <a:normAutofit/>
          </a:bodyPr>
          <a:lstStyle>
            <a:lvl1pPr>
              <a:defRPr sz="3400" b="1">
                <a:solidFill>
                  <a:schemeClr val="tx2"/>
                </a:solidFill>
                <a:latin typeface="PT Sans" panose="020B0503020203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p:nvPr>
        </p:nvSpPr>
        <p:spPr>
          <a:xfrm>
            <a:off x="467544" y="1844824"/>
            <a:ext cx="7886700" cy="4228132"/>
          </a:xfrm>
          <a:prstGeom prst="rect">
            <a:avLst/>
          </a:prstGeom>
        </p:spPr>
        <p:txBody>
          <a:bodyPr vert="horz" lIns="91440" tIns="45720" rIns="91440" bIns="45720" rtlCol="0">
            <a:normAutofit/>
          </a:bodyPr>
          <a:lstStyle>
            <a:lvl1pPr>
              <a:spcAft>
                <a:spcPts val="1200"/>
              </a:spcAft>
              <a:defRPr sz="2600" b="1">
                <a:latin typeface="PT Sans" panose="020B0503020203020204" pitchFamily="34" charset="0"/>
              </a:defRPr>
            </a:lvl1pPr>
            <a:lvl2pPr>
              <a:spcAft>
                <a:spcPts val="1200"/>
              </a:spcAft>
              <a:defRPr sz="2400">
                <a:latin typeface="PT Sans" panose="020B0503020203020204" pitchFamily="34" charset="0"/>
              </a:defRPr>
            </a:lvl2pPr>
            <a:lvl3pPr>
              <a:spcAft>
                <a:spcPts val="1200"/>
              </a:spcAft>
              <a:defRPr sz="2000">
                <a:latin typeface="PT Sans" panose="020B0503020203020204" pitchFamily="34" charset="0"/>
              </a:defRPr>
            </a:lvl3pPr>
            <a:lvl4pPr>
              <a:spcAft>
                <a:spcPts val="1200"/>
              </a:spcAft>
              <a:defRPr sz="1800">
                <a:latin typeface="PT Sans" panose="020B0503020203020204" pitchFamily="34" charset="0"/>
              </a:defRPr>
            </a:lvl4pPr>
            <a:lvl5pPr>
              <a:spcAft>
                <a:spcPts val="1200"/>
              </a:spcAft>
              <a:defRPr sz="1800">
                <a:latin typeface="PT Sans" panose="020B0503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641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rgbClr val="8717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2763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0007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7667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2221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078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5">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3359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940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1" r:id="rId3"/>
    <p:sldLayoutId id="2147483654" r:id="rId4"/>
    <p:sldLayoutId id="2147483655" r:id="rId5"/>
    <p:sldLayoutId id="2147483652" r:id="rId6"/>
    <p:sldLayoutId id="2147483653" r:id="rId7"/>
    <p:sldLayoutId id="2147483656" r:id="rId8"/>
    <p:sldLayoutId id="2147483658"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slide" Target="slide6.xml"/></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1.xml"/><Relationship Id="rId4" Type="http://schemas.openxmlformats.org/officeDocument/2006/relationships/slide" Target="slide10.xml"/></Relationships>
</file>

<file path=ppt/slides/_rels/slide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hyperlink" Target="mailto:craig.markley@iowadot.us" TargetMode="External"/></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sp>
        <p:nvSpPr>
          <p:cNvPr id="6" name="TextBox 5">
            <a:extLst>
              <a:ext uri="{FF2B5EF4-FFF2-40B4-BE49-F238E27FC236}">
                <a16:creationId xmlns:a16="http://schemas.microsoft.com/office/drawing/2014/main" id="{CB023F2D-63D7-4790-8BDE-2DFA6C8EF409}"/>
              </a:ext>
            </a:extLst>
          </p:cNvPr>
          <p:cNvSpPr txBox="1"/>
          <p:nvPr/>
        </p:nvSpPr>
        <p:spPr>
          <a:xfrm>
            <a:off x="323528" y="5301208"/>
            <a:ext cx="8496944" cy="646331"/>
          </a:xfrm>
          <a:prstGeom prst="rect">
            <a:avLst/>
          </a:prstGeom>
          <a:noFill/>
        </p:spPr>
        <p:txBody>
          <a:bodyPr wrap="square" rtlCol="0">
            <a:spAutoFit/>
          </a:bodyPr>
          <a:lstStyle/>
          <a:p>
            <a:r>
              <a:rPr lang="en-US" sz="3600" b="1" dirty="0">
                <a:solidFill>
                  <a:schemeClr val="bg1"/>
                </a:solidFill>
                <a:latin typeface="PT Sans" panose="020B0503020203020204" pitchFamily="34" charset="0"/>
              </a:rPr>
              <a:t>Funding Recommendation</a:t>
            </a:r>
          </a:p>
        </p:txBody>
      </p:sp>
      <p:sp>
        <p:nvSpPr>
          <p:cNvPr id="7" name="TextBox 6">
            <a:extLst>
              <a:ext uri="{FF2B5EF4-FFF2-40B4-BE49-F238E27FC236}">
                <a16:creationId xmlns:a16="http://schemas.microsoft.com/office/drawing/2014/main" id="{9EEEC4D6-EA04-4B21-A205-B47603995269}"/>
              </a:ext>
            </a:extLst>
          </p:cNvPr>
          <p:cNvSpPr txBox="1"/>
          <p:nvPr/>
        </p:nvSpPr>
        <p:spPr>
          <a:xfrm>
            <a:off x="323528" y="4941168"/>
            <a:ext cx="8712968" cy="523220"/>
          </a:xfrm>
          <a:prstGeom prst="rect">
            <a:avLst/>
          </a:prstGeom>
          <a:noFill/>
        </p:spPr>
        <p:txBody>
          <a:bodyPr wrap="square" rtlCol="0">
            <a:spAutoFit/>
          </a:bodyPr>
          <a:lstStyle/>
          <a:p>
            <a:r>
              <a:rPr lang="en-US" sz="2800" dirty="0">
                <a:solidFill>
                  <a:schemeClr val="bg1"/>
                </a:solidFill>
                <a:latin typeface="PT Sans" panose="020B0503020203020204" pitchFamily="34" charset="0"/>
              </a:rPr>
              <a:t>State Recreational Trails Program</a:t>
            </a:r>
          </a:p>
        </p:txBody>
      </p:sp>
    </p:spTree>
    <p:extLst>
      <p:ext uri="{BB962C8B-B14F-4D97-AF65-F5344CB8AC3E}">
        <p14:creationId xmlns:p14="http://schemas.microsoft.com/office/powerpoint/2010/main" val="2135147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6" name="Text Placeholder 2">
            <a:extLst>
              <a:ext uri="{FF2B5EF4-FFF2-40B4-BE49-F238E27FC236}">
                <a16:creationId xmlns:a16="http://schemas.microsoft.com/office/drawing/2014/main" id="{8774E2DA-7066-4594-97F8-472FD30B3495}"/>
              </a:ext>
            </a:extLst>
          </p:cNvPr>
          <p:cNvSpPr txBox="1">
            <a:spLocks/>
          </p:cNvSpPr>
          <p:nvPr/>
        </p:nvSpPr>
        <p:spPr>
          <a:xfrm>
            <a:off x="179514" y="764704"/>
            <a:ext cx="3312366" cy="5013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cs typeface="Arial" pitchFamily="34" charset="0"/>
              </a:rPr>
              <a:t>Raccoon River Valley Trail to High Trestle Trail Connector: S Avenue to Iowa 210</a:t>
            </a:r>
          </a:p>
          <a:p>
            <a:pPr marL="0" indent="0">
              <a:spcBef>
                <a:spcPts val="0"/>
              </a:spcBef>
              <a:buClr>
                <a:schemeClr val="tx1"/>
              </a:buClr>
              <a:buNone/>
              <a:defRPr/>
            </a:pPr>
            <a:r>
              <a:rPr lang="en-US" sz="1800" b="1" dirty="0">
                <a:latin typeface="PT Sans" panose="020B0503020203020204"/>
                <a:cs typeface="Arial" pitchFamily="34" charset="0"/>
              </a:rPr>
              <a:t>(Woodward)</a:t>
            </a:r>
          </a:p>
          <a:p>
            <a:pPr marL="0" indent="0">
              <a:spcBef>
                <a:spcPts val="0"/>
              </a:spcBef>
              <a:buClr>
                <a:schemeClr val="tx1"/>
              </a:buClr>
              <a:buNone/>
              <a:defRPr/>
            </a:pPr>
            <a:endParaRPr lang="en-US" sz="1800" b="1" dirty="0">
              <a:latin typeface="PT Sans" panose="020B0503020203020204"/>
              <a:cs typeface="Arial" pitchFamily="34" charset="0"/>
            </a:endParaRPr>
          </a:p>
          <a:p>
            <a:pPr marL="0" indent="0">
              <a:spcBef>
                <a:spcPts val="0"/>
              </a:spcBef>
              <a:buClr>
                <a:schemeClr val="tx1"/>
              </a:buClr>
              <a:buNone/>
              <a:defRPr/>
            </a:pPr>
            <a:r>
              <a:rPr lang="en-US" sz="1600" dirty="0">
                <a:latin typeface="PT Sans" panose="020B0503020203020204"/>
                <a:ea typeface="Calibri" panose="020F0502020204030204" pitchFamily="34" charset="0"/>
                <a:cs typeface="Times New Roman" panose="02020603050405020304" pitchFamily="18" charset="0"/>
              </a:rPr>
              <a:t>This phase connects to the existing High Trestle Trailhead along Iowa 210. The connection begins at S Avenue and travels east ending at the trailhead entrance on Iowa 210.</a:t>
            </a:r>
          </a:p>
          <a:p>
            <a:pPr marL="0" indent="0">
              <a:spcBef>
                <a:spcPts val="0"/>
              </a:spcBef>
              <a:buClr>
                <a:schemeClr val="tx1"/>
              </a:buClr>
              <a:buNone/>
              <a:defRPr/>
            </a:pPr>
            <a:endParaRPr lang="en-US" sz="1600" dirty="0">
              <a:latin typeface="Calibri" panose="020F0502020204030204" pitchFamily="34" charset="0"/>
              <a:cs typeface="Times New Roman" panose="02020603050405020304" pitchFamily="18" charset="0"/>
            </a:endParaRPr>
          </a:p>
          <a:p>
            <a:pPr marL="0" indent="0">
              <a:spcBef>
                <a:spcPts val="0"/>
              </a:spcBef>
              <a:buClr>
                <a:schemeClr val="tx1"/>
              </a:buClr>
              <a:buNone/>
              <a:defRPr/>
            </a:pPr>
            <a:endParaRPr lang="en-US" sz="1600" dirty="0">
              <a:latin typeface="Calibri" panose="020F0502020204030204" pitchFamily="34" charset="0"/>
              <a:cs typeface="Times New Roman" panose="02020603050405020304" pitchFamily="18" charset="0"/>
            </a:endParaRPr>
          </a:p>
          <a:p>
            <a:pPr marL="0" indent="0">
              <a:spcBef>
                <a:spcPts val="0"/>
              </a:spcBef>
              <a:buClr>
                <a:schemeClr val="tx1"/>
              </a:buClr>
              <a:buNone/>
              <a:defRPr/>
            </a:pPr>
            <a:endParaRPr lang="en-US" sz="1600" dirty="0">
              <a:latin typeface="Calibri" panose="020F0502020204030204" pitchFamily="34" charset="0"/>
              <a:cs typeface="Times New Roman" panose="02020603050405020304" pitchFamily="18" charset="0"/>
            </a:endParaRPr>
          </a:p>
          <a:p>
            <a:pPr marL="0" indent="0">
              <a:spcBef>
                <a:spcPts val="0"/>
              </a:spcBef>
              <a:buClr>
                <a:schemeClr val="tx1"/>
              </a:buClr>
              <a:buNone/>
              <a:defRPr/>
            </a:pPr>
            <a:endParaRPr lang="en-US" sz="1600" dirty="0">
              <a:latin typeface="PT Sans" panose="020B0503020203020204"/>
            </a:endParaRPr>
          </a:p>
          <a:p>
            <a:pPr marL="0" indent="0">
              <a:spcBef>
                <a:spcPts val="0"/>
              </a:spcBef>
              <a:buClr>
                <a:schemeClr val="tx1"/>
              </a:buClr>
              <a:buNone/>
              <a:defRPr/>
            </a:pPr>
            <a:r>
              <a:rPr lang="en-US" sz="1600" b="1" dirty="0">
                <a:latin typeface="PT Sans" panose="020B0503020203020204"/>
                <a:cs typeface="Arial" pitchFamily="34" charset="0"/>
              </a:rPr>
              <a:t>Total Cost:         $393,000	</a:t>
            </a:r>
          </a:p>
          <a:p>
            <a:pPr marL="0" indent="0">
              <a:spcBef>
                <a:spcPts val="0"/>
              </a:spcBef>
              <a:buClr>
                <a:schemeClr val="tx1"/>
              </a:buClr>
              <a:buNone/>
              <a:defRPr/>
            </a:pPr>
            <a:r>
              <a:rPr lang="en-US" sz="1600" b="1" dirty="0">
                <a:latin typeface="PT Sans" panose="020B0503020203020204"/>
                <a:cs typeface="Arial" pitchFamily="34" charset="0"/>
              </a:rPr>
              <a:t>Requested:        $220,080  (56%)</a:t>
            </a:r>
          </a:p>
          <a:p>
            <a:pPr marL="0" indent="0">
              <a:spcBef>
                <a:spcPts val="0"/>
              </a:spcBef>
              <a:buClr>
                <a:schemeClr val="tx1"/>
              </a:buClr>
              <a:buNone/>
              <a:defRPr/>
            </a:pPr>
            <a:endParaRPr lang="en-US" sz="1800" dirty="0">
              <a:latin typeface="PT Sans" panose="020B0503020203020204"/>
              <a:cs typeface="Arial" pitchFamily="34" charset="0"/>
            </a:endParaRPr>
          </a:p>
        </p:txBody>
      </p:sp>
      <p:sp>
        <p:nvSpPr>
          <p:cNvPr id="7" name="TextBox 6">
            <a:hlinkClick r:id="rId3" action="ppaction://hlinksldjump"/>
            <a:extLst>
              <a:ext uri="{FF2B5EF4-FFF2-40B4-BE49-F238E27FC236}">
                <a16:creationId xmlns:a16="http://schemas.microsoft.com/office/drawing/2014/main" id="{B2291E62-D070-4391-BFDC-DB0C4841EB3F}"/>
              </a:ext>
            </a:extLst>
          </p:cNvPr>
          <p:cNvSpPr txBox="1"/>
          <p:nvPr/>
        </p:nvSpPr>
        <p:spPr>
          <a:xfrm>
            <a:off x="185320" y="6453336"/>
            <a:ext cx="4458688" cy="276999"/>
          </a:xfrm>
          <a:prstGeom prst="rect">
            <a:avLst/>
          </a:prstGeom>
          <a:noFill/>
        </p:spPr>
        <p:txBody>
          <a:bodyPr wrap="square" rtlCol="0">
            <a:spAutoFit/>
          </a:bodyPr>
          <a:lstStyle/>
          <a:p>
            <a:r>
              <a:rPr lang="en-US" sz="1200" b="1" dirty="0">
                <a:latin typeface="PT Sans" panose="020B0503020203020204"/>
                <a:hlinkClick r:id="rId3" action="ppaction://hlinksldjump"/>
              </a:rPr>
              <a:t>Return to List of Applications Recommended </a:t>
            </a:r>
            <a:endParaRPr lang="en-US" sz="1200" b="1" dirty="0">
              <a:latin typeface="PT Sans" panose="020B0503020203020204"/>
            </a:endParaRPr>
          </a:p>
        </p:txBody>
      </p:sp>
      <p:pic>
        <p:nvPicPr>
          <p:cNvPr id="2" name="Picture 1">
            <a:extLst>
              <a:ext uri="{FF2B5EF4-FFF2-40B4-BE49-F238E27FC236}">
                <a16:creationId xmlns:a16="http://schemas.microsoft.com/office/drawing/2014/main" id="{EA6408CB-2732-45D1-B230-B38384EDB70C}"/>
              </a:ext>
            </a:extLst>
          </p:cNvPr>
          <p:cNvPicPr>
            <a:picLocks noChangeAspect="1"/>
          </p:cNvPicPr>
          <p:nvPr/>
        </p:nvPicPr>
        <p:blipFill>
          <a:blip r:embed="rId4"/>
          <a:stretch>
            <a:fillRect/>
          </a:stretch>
        </p:blipFill>
        <p:spPr>
          <a:xfrm>
            <a:off x="3400601" y="1461654"/>
            <a:ext cx="5695356" cy="3119474"/>
          </a:xfrm>
          <a:prstGeom prst="rect">
            <a:avLst/>
          </a:prstGeom>
        </p:spPr>
      </p:pic>
    </p:spTree>
    <p:extLst>
      <p:ext uri="{BB962C8B-B14F-4D97-AF65-F5344CB8AC3E}">
        <p14:creationId xmlns:p14="http://schemas.microsoft.com/office/powerpoint/2010/main" val="1064126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6" name="Text Placeholder 2">
            <a:extLst>
              <a:ext uri="{FF2B5EF4-FFF2-40B4-BE49-F238E27FC236}">
                <a16:creationId xmlns:a16="http://schemas.microsoft.com/office/drawing/2014/main" id="{8774E2DA-7066-4594-97F8-472FD30B3495}"/>
              </a:ext>
            </a:extLst>
          </p:cNvPr>
          <p:cNvSpPr txBox="1">
            <a:spLocks/>
          </p:cNvSpPr>
          <p:nvPr/>
        </p:nvSpPr>
        <p:spPr>
          <a:xfrm>
            <a:off x="179513" y="764704"/>
            <a:ext cx="7200799" cy="5013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cs typeface="Arial" pitchFamily="34" charset="0"/>
              </a:rPr>
              <a:t>Grant Wood Trail: Paving Waldo’s Rock Park to Oxley Road</a:t>
            </a:r>
          </a:p>
          <a:p>
            <a:pPr marL="0" indent="0">
              <a:spcBef>
                <a:spcPts val="0"/>
              </a:spcBef>
              <a:buClr>
                <a:schemeClr val="tx1"/>
              </a:buClr>
              <a:buNone/>
              <a:defRPr/>
            </a:pPr>
            <a:r>
              <a:rPr lang="en-US" sz="1800" b="1" dirty="0">
                <a:latin typeface="PT Sans" panose="020B0503020203020204"/>
                <a:cs typeface="Arial" pitchFamily="34" charset="0"/>
              </a:rPr>
              <a:t>(Linn County Conservation Board)</a:t>
            </a:r>
          </a:p>
          <a:p>
            <a:pPr marL="0" indent="0">
              <a:spcBef>
                <a:spcPts val="0"/>
              </a:spcBef>
              <a:buClr>
                <a:schemeClr val="tx1"/>
              </a:buClr>
              <a:buNone/>
              <a:defRPr/>
            </a:pPr>
            <a:endParaRPr lang="en-US" sz="1800" b="1" dirty="0">
              <a:latin typeface="PT Sans" panose="020B0503020203020204"/>
              <a:cs typeface="Arial" pitchFamily="34" charset="0"/>
            </a:endParaRPr>
          </a:p>
          <a:p>
            <a:pPr marL="0" indent="0">
              <a:spcBef>
                <a:spcPts val="0"/>
              </a:spcBef>
              <a:buClr>
                <a:schemeClr val="tx1"/>
              </a:buClr>
              <a:buNone/>
              <a:defRPr/>
            </a:pPr>
            <a:r>
              <a:rPr lang="en-US" sz="1600" dirty="0">
                <a:latin typeface="PT Sans" panose="020B0503020203020204"/>
              </a:rPr>
              <a:t>This project </a:t>
            </a:r>
            <a:r>
              <a:rPr lang="en-US" sz="1600" dirty="0">
                <a:latin typeface="PT Sans" panose="020B0503020203020204"/>
                <a:ea typeface="Calibri" panose="020F0502020204030204" pitchFamily="34" charset="0"/>
                <a:cs typeface="Times New Roman" panose="02020603050405020304" pitchFamily="18" charset="0"/>
              </a:rPr>
              <a:t>applies a hard surface to 2.8 miles of existing limestone trail. Beginning at Waldo’s Rock Park travelling east and ending at Oxley Road. Project is an extension of previous 2.4 miles of hard surfacing on the east end of Marion. Trail provides both a grassed, soft surface for runners and horseback riders and a hard surface for bikes, wheelchairs and strollers.</a:t>
            </a:r>
            <a:endParaRPr lang="en-US" sz="1600" dirty="0">
              <a:latin typeface="PT Sans" panose="020B0503020203020204"/>
            </a:endParaRPr>
          </a:p>
          <a:p>
            <a:pPr marL="0" indent="0">
              <a:spcBef>
                <a:spcPts val="0"/>
              </a:spcBef>
              <a:buClr>
                <a:schemeClr val="tx1"/>
              </a:buClr>
              <a:buNone/>
              <a:defRPr/>
            </a:pPr>
            <a:r>
              <a:rPr lang="en-US" sz="1600" b="1" dirty="0">
                <a:latin typeface="PT Sans" panose="020B0503020203020204"/>
                <a:cs typeface="Arial" pitchFamily="34" charset="0"/>
              </a:rPr>
              <a:t>Total Cost:    $735,000	</a:t>
            </a:r>
          </a:p>
          <a:p>
            <a:pPr marL="0" indent="0">
              <a:spcBef>
                <a:spcPts val="0"/>
              </a:spcBef>
              <a:buClr>
                <a:schemeClr val="tx1"/>
              </a:buClr>
              <a:buNone/>
              <a:defRPr/>
            </a:pPr>
            <a:r>
              <a:rPr lang="en-US" sz="1600" b="1" dirty="0">
                <a:latin typeface="PT Sans" panose="020B0503020203020204"/>
                <a:cs typeface="Arial" pitchFamily="34" charset="0"/>
              </a:rPr>
              <a:t>Requested:   $400,000  (54%)</a:t>
            </a:r>
          </a:p>
          <a:p>
            <a:pPr marL="0" indent="0">
              <a:spcBef>
                <a:spcPts val="0"/>
              </a:spcBef>
              <a:buClr>
                <a:schemeClr val="tx1"/>
              </a:buClr>
              <a:buNone/>
              <a:defRPr/>
            </a:pPr>
            <a:endParaRPr lang="en-US" sz="1800" dirty="0">
              <a:latin typeface="PT Sans" panose="020B0503020203020204"/>
              <a:cs typeface="Arial" pitchFamily="34" charset="0"/>
            </a:endParaRPr>
          </a:p>
        </p:txBody>
      </p:sp>
      <p:sp>
        <p:nvSpPr>
          <p:cNvPr id="7" name="TextBox 6">
            <a:hlinkClick r:id="rId3" action="ppaction://hlinksldjump"/>
            <a:extLst>
              <a:ext uri="{FF2B5EF4-FFF2-40B4-BE49-F238E27FC236}">
                <a16:creationId xmlns:a16="http://schemas.microsoft.com/office/drawing/2014/main" id="{B2291E62-D070-4391-BFDC-DB0C4841EB3F}"/>
              </a:ext>
            </a:extLst>
          </p:cNvPr>
          <p:cNvSpPr txBox="1"/>
          <p:nvPr/>
        </p:nvSpPr>
        <p:spPr>
          <a:xfrm>
            <a:off x="185320" y="6453336"/>
            <a:ext cx="4458688" cy="276999"/>
          </a:xfrm>
          <a:prstGeom prst="rect">
            <a:avLst/>
          </a:prstGeom>
          <a:noFill/>
        </p:spPr>
        <p:txBody>
          <a:bodyPr wrap="square" rtlCol="0">
            <a:spAutoFit/>
          </a:bodyPr>
          <a:lstStyle/>
          <a:p>
            <a:r>
              <a:rPr lang="en-US" sz="1200" b="1" dirty="0">
                <a:latin typeface="PT Sans" panose="020B0503020203020204"/>
                <a:hlinkClick r:id="rId3" action="ppaction://hlinksldjump"/>
              </a:rPr>
              <a:t>Return to List of Applications Recommended </a:t>
            </a:r>
            <a:endParaRPr lang="en-US" sz="1200" b="1" dirty="0">
              <a:latin typeface="PT Sans" panose="020B0503020203020204"/>
            </a:endParaRPr>
          </a:p>
        </p:txBody>
      </p:sp>
      <p:pic>
        <p:nvPicPr>
          <p:cNvPr id="2" name="Picture 1">
            <a:extLst>
              <a:ext uri="{FF2B5EF4-FFF2-40B4-BE49-F238E27FC236}">
                <a16:creationId xmlns:a16="http://schemas.microsoft.com/office/drawing/2014/main" id="{F57CF4F9-47B4-4557-A3DB-9CF07D18B12A}"/>
              </a:ext>
            </a:extLst>
          </p:cNvPr>
          <p:cNvPicPr>
            <a:picLocks noChangeAspect="1"/>
          </p:cNvPicPr>
          <p:nvPr/>
        </p:nvPicPr>
        <p:blipFill>
          <a:blip r:embed="rId4"/>
          <a:stretch>
            <a:fillRect/>
          </a:stretch>
        </p:blipFill>
        <p:spPr>
          <a:xfrm>
            <a:off x="1199910" y="3429000"/>
            <a:ext cx="7540942" cy="3024336"/>
          </a:xfrm>
          <a:prstGeom prst="rect">
            <a:avLst/>
          </a:prstGeom>
        </p:spPr>
      </p:pic>
    </p:spTree>
    <p:extLst>
      <p:ext uri="{BB962C8B-B14F-4D97-AF65-F5344CB8AC3E}">
        <p14:creationId xmlns:p14="http://schemas.microsoft.com/office/powerpoint/2010/main" val="2775096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6" name="Text Placeholder 2">
            <a:extLst>
              <a:ext uri="{FF2B5EF4-FFF2-40B4-BE49-F238E27FC236}">
                <a16:creationId xmlns:a16="http://schemas.microsoft.com/office/drawing/2014/main" id="{8774E2DA-7066-4594-97F8-472FD30B3495}"/>
              </a:ext>
            </a:extLst>
          </p:cNvPr>
          <p:cNvSpPr txBox="1">
            <a:spLocks/>
          </p:cNvSpPr>
          <p:nvPr/>
        </p:nvSpPr>
        <p:spPr>
          <a:xfrm>
            <a:off x="179513" y="908720"/>
            <a:ext cx="8784974" cy="48691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107000"/>
              </a:lnSpc>
              <a:spcBef>
                <a:spcPts val="0"/>
              </a:spcBef>
              <a:buNone/>
            </a:pPr>
            <a:r>
              <a:rPr lang="en-US" sz="2400" b="1" dirty="0">
                <a:latin typeface="PT Sans" panose="020B0503020203020204"/>
                <a:ea typeface="Calibri" panose="020F0502020204030204" pitchFamily="34" charset="0"/>
                <a:cs typeface="Times New Roman" panose="02020603050405020304" pitchFamily="18" charset="0"/>
              </a:rPr>
              <a:t>Keokuk Riverfront Trail </a:t>
            </a:r>
          </a:p>
          <a:p>
            <a:pPr marL="0" lvl="0" indent="0">
              <a:lnSpc>
                <a:spcPct val="107000"/>
              </a:lnSpc>
              <a:spcBef>
                <a:spcPts val="0"/>
              </a:spcBef>
              <a:buNone/>
            </a:pPr>
            <a:r>
              <a:rPr lang="en-US" sz="2400" b="1" dirty="0">
                <a:latin typeface="PT Sans" panose="020B0503020203020204"/>
                <a:ea typeface="Calibri" panose="020F0502020204030204" pitchFamily="34" charset="0"/>
                <a:cs typeface="Times New Roman" panose="02020603050405020304" pitchFamily="18" charset="0"/>
              </a:rPr>
              <a:t>(Keokuk)</a:t>
            </a:r>
          </a:p>
          <a:p>
            <a:pPr marL="0" indent="0">
              <a:spcBef>
                <a:spcPts val="0"/>
              </a:spcBef>
              <a:buClr>
                <a:schemeClr val="tx1"/>
              </a:buClr>
              <a:buNone/>
              <a:defRPr/>
            </a:pPr>
            <a:endParaRPr lang="en-US" sz="1800" b="1" dirty="0">
              <a:latin typeface="PT Sans" panose="020B0503020203020204"/>
              <a:cs typeface="Arial" pitchFamily="34" charset="0"/>
            </a:endParaRPr>
          </a:p>
          <a:p>
            <a:pPr marL="0" marR="0" indent="0">
              <a:spcBef>
                <a:spcPts val="0"/>
              </a:spcBef>
              <a:spcAft>
                <a:spcPts val="0"/>
              </a:spcAft>
              <a:buNone/>
            </a:pPr>
            <a:r>
              <a:rPr lang="en-US" sz="1600" dirty="0">
                <a:latin typeface="PT Sans" panose="020B0503020203020204"/>
                <a:ea typeface="Calibri" panose="020F0502020204030204" pitchFamily="34" charset="0"/>
                <a:cs typeface="DejaVuSans"/>
              </a:rPr>
              <a:t>This project will construct a 1.0-mile trail along Keokuk’s riverfront. Beginning at Victory Park and heading southwest ending at the Boat Ramp.</a:t>
            </a:r>
            <a:endParaRPr lang="en-US" sz="2000" dirty="0">
              <a:latin typeface="PT Sans" panose="020B0503020203020204"/>
              <a:ea typeface="Calibri" panose="020F0502020204030204" pitchFamily="34" charset="0"/>
              <a:cs typeface="Times New Roman" panose="02020603050405020304" pitchFamily="18" charset="0"/>
            </a:endParaRPr>
          </a:p>
          <a:p>
            <a:pPr marL="0" indent="0">
              <a:spcBef>
                <a:spcPts val="0"/>
              </a:spcBef>
              <a:buClr>
                <a:schemeClr val="tx1"/>
              </a:buClr>
              <a:buNone/>
              <a:defRPr/>
            </a:pPr>
            <a:endParaRPr lang="en-US" sz="1600" dirty="0">
              <a:latin typeface="PT Sans" panose="020B0503020203020204"/>
            </a:endParaRPr>
          </a:p>
          <a:p>
            <a:pPr marL="0" indent="0">
              <a:spcBef>
                <a:spcPts val="0"/>
              </a:spcBef>
              <a:buClr>
                <a:schemeClr val="tx1"/>
              </a:buClr>
              <a:buNone/>
              <a:defRPr/>
            </a:pPr>
            <a:r>
              <a:rPr lang="en-US" sz="1600" b="1" dirty="0">
                <a:latin typeface="PT Sans" panose="020B0503020203020204"/>
                <a:cs typeface="Arial" pitchFamily="34" charset="0"/>
              </a:rPr>
              <a:t>Total Cost:    $   1,182,371	</a:t>
            </a:r>
          </a:p>
          <a:p>
            <a:pPr marL="0" indent="0">
              <a:spcBef>
                <a:spcPts val="0"/>
              </a:spcBef>
              <a:buClr>
                <a:schemeClr val="tx1"/>
              </a:buClr>
              <a:buNone/>
              <a:defRPr/>
            </a:pPr>
            <a:r>
              <a:rPr lang="en-US" sz="1600" b="1" dirty="0">
                <a:latin typeface="PT Sans" panose="020B0503020203020204"/>
                <a:cs typeface="Arial" pitchFamily="34" charset="0"/>
              </a:rPr>
              <a:t>Requested:   $   493,595 (42%)</a:t>
            </a:r>
          </a:p>
          <a:p>
            <a:pPr marL="0" indent="0">
              <a:spcBef>
                <a:spcPts val="0"/>
              </a:spcBef>
              <a:buClr>
                <a:schemeClr val="tx1"/>
              </a:buClr>
              <a:buNone/>
              <a:defRPr/>
            </a:pPr>
            <a:endParaRPr lang="en-US" sz="1800" dirty="0">
              <a:latin typeface="PT Sans" panose="020B0503020203020204"/>
              <a:cs typeface="Arial" pitchFamily="34" charset="0"/>
            </a:endParaRPr>
          </a:p>
        </p:txBody>
      </p:sp>
      <p:sp>
        <p:nvSpPr>
          <p:cNvPr id="7" name="TextBox 6">
            <a:hlinkClick r:id="rId3" action="ppaction://hlinksldjump"/>
            <a:extLst>
              <a:ext uri="{FF2B5EF4-FFF2-40B4-BE49-F238E27FC236}">
                <a16:creationId xmlns:a16="http://schemas.microsoft.com/office/drawing/2014/main" id="{B2291E62-D070-4391-BFDC-DB0C4841EB3F}"/>
              </a:ext>
            </a:extLst>
          </p:cNvPr>
          <p:cNvSpPr txBox="1"/>
          <p:nvPr/>
        </p:nvSpPr>
        <p:spPr>
          <a:xfrm>
            <a:off x="185320" y="6453336"/>
            <a:ext cx="4458688" cy="276999"/>
          </a:xfrm>
          <a:prstGeom prst="rect">
            <a:avLst/>
          </a:prstGeom>
          <a:noFill/>
        </p:spPr>
        <p:txBody>
          <a:bodyPr wrap="square" rtlCol="0">
            <a:spAutoFit/>
          </a:bodyPr>
          <a:lstStyle/>
          <a:p>
            <a:r>
              <a:rPr lang="en-US" sz="1200" b="1" dirty="0">
                <a:latin typeface="PT Sans" panose="020B0503020203020204"/>
                <a:hlinkClick r:id="rId4" action="ppaction://hlinksldjump"/>
              </a:rPr>
              <a:t>Return to List of Applications Recommended </a:t>
            </a:r>
            <a:endParaRPr lang="en-US" sz="1200" b="1" dirty="0">
              <a:latin typeface="PT Sans" panose="020B0503020203020204"/>
            </a:endParaRPr>
          </a:p>
        </p:txBody>
      </p:sp>
      <p:pic>
        <p:nvPicPr>
          <p:cNvPr id="2" name="Picture 1">
            <a:extLst>
              <a:ext uri="{FF2B5EF4-FFF2-40B4-BE49-F238E27FC236}">
                <a16:creationId xmlns:a16="http://schemas.microsoft.com/office/drawing/2014/main" id="{1EC20CDF-81C0-4EAA-B860-CE1A2F7F96E7}"/>
              </a:ext>
            </a:extLst>
          </p:cNvPr>
          <p:cNvPicPr>
            <a:picLocks noChangeAspect="1"/>
          </p:cNvPicPr>
          <p:nvPr/>
        </p:nvPicPr>
        <p:blipFill>
          <a:blip r:embed="rId5"/>
          <a:stretch>
            <a:fillRect/>
          </a:stretch>
        </p:blipFill>
        <p:spPr>
          <a:xfrm>
            <a:off x="3203848" y="2691261"/>
            <a:ext cx="5754831" cy="3579512"/>
          </a:xfrm>
          <a:prstGeom prst="rect">
            <a:avLst/>
          </a:prstGeom>
        </p:spPr>
      </p:pic>
    </p:spTree>
    <p:extLst>
      <p:ext uri="{BB962C8B-B14F-4D97-AF65-F5344CB8AC3E}">
        <p14:creationId xmlns:p14="http://schemas.microsoft.com/office/powerpoint/2010/main" val="1794141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467544" y="836712"/>
            <a:ext cx="7886700" cy="360040"/>
          </a:xfrm>
          <a:prstGeom prst="rect">
            <a:avLst/>
          </a:prstGeom>
        </p:spPr>
        <p:txBody>
          <a:bodyPr>
            <a:noAutofit/>
          </a:bodyPr>
          <a:lstStyle/>
          <a:p>
            <a:r>
              <a:rPr lang="en-US" sz="3000" b="1" dirty="0">
                <a:solidFill>
                  <a:schemeClr val="tx2"/>
                </a:solidFill>
              </a:rPr>
              <a:t>List of Applications </a:t>
            </a:r>
            <a:br>
              <a:rPr lang="en-US" sz="3000" b="1" dirty="0">
                <a:solidFill>
                  <a:schemeClr val="tx2"/>
                </a:solidFill>
              </a:rPr>
            </a:br>
            <a:r>
              <a:rPr lang="en-US" sz="3000" dirty="0"/>
              <a:t>Not </a:t>
            </a:r>
            <a:r>
              <a:rPr lang="en-US" sz="3000" b="1" dirty="0">
                <a:solidFill>
                  <a:schemeClr val="tx2"/>
                </a:solidFill>
              </a:rPr>
              <a:t>Recommended for Award</a:t>
            </a:r>
          </a:p>
        </p:txBody>
      </p:sp>
      <p:graphicFrame>
        <p:nvGraphicFramePr>
          <p:cNvPr id="2" name="Table 1">
            <a:extLst>
              <a:ext uri="{FF2B5EF4-FFF2-40B4-BE49-F238E27FC236}">
                <a16:creationId xmlns:a16="http://schemas.microsoft.com/office/drawing/2014/main" id="{D9E927E1-7EB0-4A23-BB04-69006FC59A1E}"/>
              </a:ext>
            </a:extLst>
          </p:cNvPr>
          <p:cNvGraphicFramePr>
            <a:graphicFrameLocks noGrp="1"/>
          </p:cNvGraphicFramePr>
          <p:nvPr>
            <p:extLst>
              <p:ext uri="{D42A27DB-BD31-4B8C-83A1-F6EECF244321}">
                <p14:modId xmlns:p14="http://schemas.microsoft.com/office/powerpoint/2010/main" val="3696895308"/>
              </p:ext>
            </p:extLst>
          </p:nvPr>
        </p:nvGraphicFramePr>
        <p:xfrm>
          <a:off x="107504" y="1484784"/>
          <a:ext cx="8928992" cy="4938177"/>
        </p:xfrm>
        <a:graphic>
          <a:graphicData uri="http://schemas.openxmlformats.org/drawingml/2006/table">
            <a:tbl>
              <a:tblPr firstRow="1" bandRow="1">
                <a:tableStyleId>{5C22544A-7EE6-4342-B048-85BDC9FD1C3A}</a:tableStyleId>
              </a:tblPr>
              <a:tblGrid>
                <a:gridCol w="2062677">
                  <a:extLst>
                    <a:ext uri="{9D8B030D-6E8A-4147-A177-3AD203B41FA5}">
                      <a16:colId xmlns:a16="http://schemas.microsoft.com/office/drawing/2014/main" val="3387879057"/>
                    </a:ext>
                  </a:extLst>
                </a:gridCol>
                <a:gridCol w="1717454">
                  <a:extLst>
                    <a:ext uri="{9D8B030D-6E8A-4147-A177-3AD203B41FA5}">
                      <a16:colId xmlns:a16="http://schemas.microsoft.com/office/drawing/2014/main" val="1861506818"/>
                    </a:ext>
                  </a:extLst>
                </a:gridCol>
                <a:gridCol w="771697">
                  <a:extLst>
                    <a:ext uri="{9D8B030D-6E8A-4147-A177-3AD203B41FA5}">
                      <a16:colId xmlns:a16="http://schemas.microsoft.com/office/drawing/2014/main" val="3420930524"/>
                    </a:ext>
                  </a:extLst>
                </a:gridCol>
                <a:gridCol w="1305265">
                  <a:extLst>
                    <a:ext uri="{9D8B030D-6E8A-4147-A177-3AD203B41FA5}">
                      <a16:colId xmlns:a16="http://schemas.microsoft.com/office/drawing/2014/main" val="467904483"/>
                    </a:ext>
                  </a:extLst>
                </a:gridCol>
                <a:gridCol w="1529324">
                  <a:extLst>
                    <a:ext uri="{9D8B030D-6E8A-4147-A177-3AD203B41FA5}">
                      <a16:colId xmlns:a16="http://schemas.microsoft.com/office/drawing/2014/main" val="3284072429"/>
                    </a:ext>
                  </a:extLst>
                </a:gridCol>
                <a:gridCol w="1542575">
                  <a:extLst>
                    <a:ext uri="{9D8B030D-6E8A-4147-A177-3AD203B41FA5}">
                      <a16:colId xmlns:a16="http://schemas.microsoft.com/office/drawing/2014/main" val="1639893002"/>
                    </a:ext>
                  </a:extLst>
                </a:gridCol>
              </a:tblGrid>
              <a:tr h="890987">
                <a:tc>
                  <a:txBody>
                    <a:bodyPr/>
                    <a:lstStyle/>
                    <a:p>
                      <a:pPr algn="ctr"/>
                      <a:r>
                        <a:rPr lang="en-US" sz="1300" b="1" dirty="0"/>
                        <a:t>PROJECT NAME</a:t>
                      </a:r>
                    </a:p>
                  </a:txBody>
                  <a:tcPr anchor="ctr">
                    <a:lnB w="12700" cap="flat" cmpd="sng" algn="ctr">
                      <a:no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lnB w="12700" cap="flat" cmpd="sng" algn="ctr">
                      <a:noFill/>
                      <a:prstDash val="solid"/>
                      <a:round/>
                      <a:headEnd type="none" w="med" len="med"/>
                      <a:tailEnd type="none" w="med" len="med"/>
                    </a:lnB>
                    <a:solidFill>
                      <a:schemeClr val="bg2">
                        <a:lumMod val="75000"/>
                      </a:schemeClr>
                    </a:solidFill>
                  </a:tcPr>
                </a:tc>
                <a:tc>
                  <a:txBody>
                    <a:bodyPr/>
                    <a:lstStyle/>
                    <a:p>
                      <a:pPr algn="ctr"/>
                      <a:r>
                        <a:rPr lang="en-US" sz="1300" b="1" dirty="0"/>
                        <a:t>SCORE</a:t>
                      </a:r>
                    </a:p>
                  </a:txBody>
                  <a:tcPr anchor="ctr">
                    <a:lnB w="12700" cap="flat" cmpd="sng" algn="ctr">
                      <a:noFill/>
                      <a:prstDash val="solid"/>
                      <a:round/>
                      <a:headEnd type="none" w="med" len="med"/>
                      <a:tailEnd type="none" w="med" len="med"/>
                    </a:lnB>
                    <a:solidFill>
                      <a:schemeClr val="accent3">
                        <a:lumMod val="75000"/>
                      </a:schemeClr>
                    </a:solidFill>
                  </a:tcPr>
                </a:tc>
                <a:tc>
                  <a:txBody>
                    <a:bodyPr/>
                    <a:lstStyle/>
                    <a:p>
                      <a:pPr algn="ctr"/>
                      <a:r>
                        <a:rPr lang="en-US" sz="1300" b="1" dirty="0"/>
                        <a:t>TOTAL PROJECT COST</a:t>
                      </a:r>
                    </a:p>
                  </a:txBody>
                  <a:tcPr anchor="ctr">
                    <a:lnB w="12700" cap="flat" cmpd="sng" algn="ctr">
                      <a:noFill/>
                      <a:prstDash val="solid"/>
                      <a:round/>
                      <a:headEnd type="none" w="med" len="med"/>
                      <a:tailEnd type="none" w="med" len="med"/>
                    </a:lnB>
                    <a:solidFill>
                      <a:schemeClr val="accent6">
                        <a:lumMod val="50000"/>
                      </a:schemeClr>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lnB w="12700" cap="flat" cmpd="sng" algn="ctr">
                      <a:noFill/>
                      <a:prstDash val="solid"/>
                      <a:round/>
                      <a:headEnd type="none" w="med" len="med"/>
                      <a:tailEnd type="none" w="med" len="med"/>
                    </a:lnB>
                    <a:solidFill>
                      <a:schemeClr val="accent2">
                        <a:lumMod val="75000"/>
                      </a:schemeClr>
                    </a:solidFill>
                  </a:tcPr>
                </a:tc>
                <a:tc>
                  <a:txBody>
                    <a:bodyPr/>
                    <a:lstStyle/>
                    <a:p>
                      <a:pPr algn="ctr"/>
                      <a:r>
                        <a:rPr lang="en-US" sz="1300" b="1" dirty="0"/>
                        <a:t>RECOMMENDED AMOUNT </a:t>
                      </a:r>
                    </a:p>
                    <a:p>
                      <a:pPr algn="ctr"/>
                      <a:r>
                        <a:rPr lang="en-US" sz="1300" b="1" dirty="0"/>
                        <a:t>(% of Total Project Cost)</a:t>
                      </a:r>
                    </a:p>
                  </a:txBody>
                  <a:tcPr>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58427104"/>
                  </a:ext>
                </a:extLst>
              </a:tr>
              <a:tr h="504065">
                <a:tc>
                  <a:txBody>
                    <a:bodyPr/>
                    <a:lstStyle/>
                    <a:p>
                      <a:pPr algn="ctr"/>
                      <a:r>
                        <a:rPr lang="en-US" sz="1400" b="1" dirty="0"/>
                        <a:t>Connecting Fort Madison! Phase 4</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Fort Madison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$625,477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$440,000</a:t>
                      </a:r>
                    </a:p>
                    <a:p>
                      <a:pPr algn="ctr"/>
                      <a:r>
                        <a:rPr lang="en-US" sz="1400" b="1" dirty="0"/>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5182093"/>
                  </a:ext>
                </a:extLst>
              </a:tr>
              <a:tr h="919178">
                <a:tc>
                  <a:txBody>
                    <a:bodyPr/>
                    <a:lstStyle/>
                    <a:p>
                      <a:pPr algn="ctr"/>
                      <a:r>
                        <a:rPr lang="en-US" sz="1400" b="1" dirty="0"/>
                        <a:t>Prairie Land Trail: Grouse Avenue to 100</a:t>
                      </a:r>
                      <a:r>
                        <a:rPr lang="en-US" sz="1400" b="1" baseline="30000" dirty="0"/>
                        <a:t>th</a:t>
                      </a:r>
                      <a:r>
                        <a:rPr lang="en-US" sz="1400" b="1" dirty="0"/>
                        <a:t> Street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Cerro Gordo County Conservation Board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$1,742,500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$300,000</a:t>
                      </a:r>
                    </a:p>
                    <a:p>
                      <a:pPr algn="ctr"/>
                      <a:r>
                        <a:rPr lang="en-US" sz="1400" b="1" dirty="0"/>
                        <a:t>  (17%)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7427065"/>
                  </a:ext>
                </a:extLst>
              </a:tr>
              <a:tr h="711622">
                <a:tc>
                  <a:txBody>
                    <a:bodyPr/>
                    <a:lstStyle/>
                    <a:p>
                      <a:pPr algn="ctr"/>
                      <a:r>
                        <a:rPr lang="en-US" sz="1400" b="1" dirty="0"/>
                        <a:t>Great Western Trail Rehabilitation Phase 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Warren County Conservation Board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$752,000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$115,000</a:t>
                      </a:r>
                    </a:p>
                    <a:p>
                      <a:pPr algn="ctr"/>
                      <a:r>
                        <a:rPr lang="en-US" sz="1400" b="1"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1950717"/>
                  </a:ext>
                </a:extLst>
              </a:tr>
              <a:tr h="504065">
                <a:tc>
                  <a:txBody>
                    <a:bodyPr/>
                    <a:lstStyle/>
                    <a:p>
                      <a:pPr algn="ctr"/>
                      <a:r>
                        <a:rPr lang="en-US" sz="1400" b="1" dirty="0"/>
                        <a:t>Plywood Trail Phase 1B</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Le Mars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$1,599,775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$350,000</a:t>
                      </a:r>
                    </a:p>
                    <a:p>
                      <a:pPr algn="ctr"/>
                      <a:r>
                        <a:rPr lang="en-US" sz="1400" b="1" dirty="0"/>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2273732"/>
                  </a:ext>
                </a:extLst>
              </a:tr>
              <a:tr h="602950">
                <a:tc>
                  <a:txBody>
                    <a:bodyPr/>
                    <a:lstStyle/>
                    <a:p>
                      <a:pPr algn="ctr"/>
                      <a:r>
                        <a:rPr lang="en-US" sz="1400" b="1" dirty="0"/>
                        <a:t>Stanton Greenbelt Trail Phases 1, 2 and 3</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Stanton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$1,250,000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$890,000   (71%)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5885606"/>
                  </a:ext>
                </a:extLst>
              </a:tr>
              <a:tr h="711622">
                <a:tc>
                  <a:txBody>
                    <a:bodyPr/>
                    <a:lstStyle/>
                    <a:p>
                      <a:pPr algn="ctr"/>
                      <a:r>
                        <a:rPr lang="en-US" sz="1400" b="1" dirty="0"/>
                        <a:t>Iowa River’s Edge Trail: Paving Iowa 175 to 260th Street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Hardin County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$1,000,000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$300,000</a:t>
                      </a:r>
                    </a:p>
                    <a:p>
                      <a:pPr algn="ctr"/>
                      <a:r>
                        <a:rPr lang="en-US" sz="1400" b="1" dirty="0"/>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543066"/>
                  </a:ext>
                </a:extLst>
              </a:tr>
            </a:tbl>
          </a:graphicData>
        </a:graphic>
      </p:graphicFrame>
      <p:sp>
        <p:nvSpPr>
          <p:cNvPr id="3" name="TextBox 2">
            <a:hlinkClick r:id="rId3" action="ppaction://hlinksldjump"/>
            <a:extLst>
              <a:ext uri="{FF2B5EF4-FFF2-40B4-BE49-F238E27FC236}">
                <a16:creationId xmlns:a16="http://schemas.microsoft.com/office/drawing/2014/main" id="{819131DD-FD17-4F64-9439-4DE349A696EC}"/>
              </a:ext>
            </a:extLst>
          </p:cNvPr>
          <p:cNvSpPr txBox="1"/>
          <p:nvPr/>
        </p:nvSpPr>
        <p:spPr>
          <a:xfrm>
            <a:off x="107504" y="6501440"/>
            <a:ext cx="5544616" cy="276999"/>
          </a:xfrm>
          <a:prstGeom prst="rect">
            <a:avLst/>
          </a:prstGeom>
          <a:noFill/>
        </p:spPr>
        <p:txBody>
          <a:bodyPr wrap="square" rtlCol="0">
            <a:spAutoFit/>
          </a:bodyPr>
          <a:lstStyle/>
          <a:p>
            <a:r>
              <a:rPr lang="en-US" sz="1200" b="1" dirty="0">
                <a:hlinkClick r:id="rId3" action="ppaction://hlinksldjump"/>
              </a:rPr>
              <a:t>Return to List of Applications Recommended</a:t>
            </a:r>
            <a:endParaRPr lang="en-US" sz="1200" b="1" dirty="0"/>
          </a:p>
        </p:txBody>
      </p:sp>
    </p:spTree>
    <p:extLst>
      <p:ext uri="{BB962C8B-B14F-4D97-AF65-F5344CB8AC3E}">
        <p14:creationId xmlns:p14="http://schemas.microsoft.com/office/powerpoint/2010/main" val="332882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467544" y="764704"/>
            <a:ext cx="7886700" cy="360040"/>
          </a:xfrm>
          <a:prstGeom prst="rect">
            <a:avLst/>
          </a:prstGeom>
        </p:spPr>
        <p:txBody>
          <a:bodyPr>
            <a:noAutofit/>
          </a:bodyPr>
          <a:lstStyle/>
          <a:p>
            <a:r>
              <a:rPr lang="en-US" sz="3000" b="1" dirty="0">
                <a:solidFill>
                  <a:schemeClr val="tx2"/>
                </a:solidFill>
              </a:rPr>
              <a:t>List of Applications </a:t>
            </a:r>
            <a:br>
              <a:rPr lang="en-US" sz="3000" b="1" dirty="0">
                <a:solidFill>
                  <a:schemeClr val="tx2"/>
                </a:solidFill>
              </a:rPr>
            </a:br>
            <a:r>
              <a:rPr lang="en-US" sz="3000" dirty="0"/>
              <a:t>Not </a:t>
            </a:r>
            <a:r>
              <a:rPr lang="en-US" sz="3000" b="1" dirty="0">
                <a:solidFill>
                  <a:schemeClr val="tx2"/>
                </a:solidFill>
              </a:rPr>
              <a:t>Recommended for Award</a:t>
            </a:r>
          </a:p>
        </p:txBody>
      </p:sp>
      <p:graphicFrame>
        <p:nvGraphicFramePr>
          <p:cNvPr id="2" name="Table 1">
            <a:extLst>
              <a:ext uri="{FF2B5EF4-FFF2-40B4-BE49-F238E27FC236}">
                <a16:creationId xmlns:a16="http://schemas.microsoft.com/office/drawing/2014/main" id="{D9E927E1-7EB0-4A23-BB04-69006FC59A1E}"/>
              </a:ext>
            </a:extLst>
          </p:cNvPr>
          <p:cNvGraphicFramePr>
            <a:graphicFrameLocks noGrp="1"/>
          </p:cNvGraphicFramePr>
          <p:nvPr>
            <p:extLst>
              <p:ext uri="{D42A27DB-BD31-4B8C-83A1-F6EECF244321}">
                <p14:modId xmlns:p14="http://schemas.microsoft.com/office/powerpoint/2010/main" val="1155551251"/>
              </p:ext>
            </p:extLst>
          </p:nvPr>
        </p:nvGraphicFramePr>
        <p:xfrm>
          <a:off x="71499" y="1412776"/>
          <a:ext cx="9001001" cy="5035544"/>
        </p:xfrm>
        <a:graphic>
          <a:graphicData uri="http://schemas.openxmlformats.org/drawingml/2006/table">
            <a:tbl>
              <a:tblPr firstRow="1" bandRow="1">
                <a:tableStyleId>{5C22544A-7EE6-4342-B048-85BDC9FD1C3A}</a:tableStyleId>
              </a:tblPr>
              <a:tblGrid>
                <a:gridCol w="2214304">
                  <a:extLst>
                    <a:ext uri="{9D8B030D-6E8A-4147-A177-3AD203B41FA5}">
                      <a16:colId xmlns:a16="http://schemas.microsoft.com/office/drawing/2014/main" val="3387879057"/>
                    </a:ext>
                  </a:extLst>
                </a:gridCol>
                <a:gridCol w="1843706">
                  <a:extLst>
                    <a:ext uri="{9D8B030D-6E8A-4147-A177-3AD203B41FA5}">
                      <a16:colId xmlns:a16="http://schemas.microsoft.com/office/drawing/2014/main" val="1861506818"/>
                    </a:ext>
                  </a:extLst>
                </a:gridCol>
                <a:gridCol w="737482">
                  <a:extLst>
                    <a:ext uri="{9D8B030D-6E8A-4147-A177-3AD203B41FA5}">
                      <a16:colId xmlns:a16="http://schemas.microsoft.com/office/drawing/2014/main" val="3420930524"/>
                    </a:ext>
                  </a:extLst>
                </a:gridCol>
                <a:gridCol w="1401217">
                  <a:extLst>
                    <a:ext uri="{9D8B030D-6E8A-4147-A177-3AD203B41FA5}">
                      <a16:colId xmlns:a16="http://schemas.microsoft.com/office/drawing/2014/main" val="467904483"/>
                    </a:ext>
                  </a:extLst>
                </a:gridCol>
                <a:gridCol w="1253719">
                  <a:extLst>
                    <a:ext uri="{9D8B030D-6E8A-4147-A177-3AD203B41FA5}">
                      <a16:colId xmlns:a16="http://schemas.microsoft.com/office/drawing/2014/main" val="3284072429"/>
                    </a:ext>
                  </a:extLst>
                </a:gridCol>
                <a:gridCol w="1550573">
                  <a:extLst>
                    <a:ext uri="{9D8B030D-6E8A-4147-A177-3AD203B41FA5}">
                      <a16:colId xmlns:a16="http://schemas.microsoft.com/office/drawing/2014/main" val="1639893002"/>
                    </a:ext>
                  </a:extLst>
                </a:gridCol>
              </a:tblGrid>
              <a:tr h="860158">
                <a:tc>
                  <a:txBody>
                    <a:bodyPr/>
                    <a:lstStyle/>
                    <a:p>
                      <a:pPr algn="ctr"/>
                      <a:r>
                        <a:rPr lang="en-US" sz="1300" b="1" dirty="0"/>
                        <a:t>PROJECT NAME</a:t>
                      </a:r>
                    </a:p>
                  </a:txBody>
                  <a:tcPr anchor="ctr">
                    <a:lnB w="12700" cap="flat" cmpd="sng" algn="ctr">
                      <a:no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lnB w="12700" cap="flat" cmpd="sng" algn="ctr">
                      <a:noFill/>
                      <a:prstDash val="solid"/>
                      <a:round/>
                      <a:headEnd type="none" w="med" len="med"/>
                      <a:tailEnd type="none" w="med" len="med"/>
                    </a:lnB>
                    <a:solidFill>
                      <a:schemeClr val="bg2">
                        <a:lumMod val="75000"/>
                      </a:schemeClr>
                    </a:solidFill>
                  </a:tcPr>
                </a:tc>
                <a:tc>
                  <a:txBody>
                    <a:bodyPr/>
                    <a:lstStyle/>
                    <a:p>
                      <a:pPr algn="ctr"/>
                      <a:r>
                        <a:rPr lang="en-US" sz="1300" b="1" dirty="0"/>
                        <a:t>SCORE</a:t>
                      </a:r>
                    </a:p>
                  </a:txBody>
                  <a:tcPr anchor="ctr">
                    <a:lnB w="12700" cap="flat" cmpd="sng" algn="ctr">
                      <a:noFill/>
                      <a:prstDash val="solid"/>
                      <a:round/>
                      <a:headEnd type="none" w="med" len="med"/>
                      <a:tailEnd type="none" w="med" len="med"/>
                    </a:lnB>
                    <a:solidFill>
                      <a:schemeClr val="accent3">
                        <a:lumMod val="75000"/>
                      </a:schemeClr>
                    </a:solidFill>
                  </a:tcPr>
                </a:tc>
                <a:tc>
                  <a:txBody>
                    <a:bodyPr/>
                    <a:lstStyle/>
                    <a:p>
                      <a:pPr algn="ctr"/>
                      <a:r>
                        <a:rPr lang="en-US" sz="1300" b="1" dirty="0"/>
                        <a:t>TOTAL PROJECT COST</a:t>
                      </a:r>
                    </a:p>
                  </a:txBody>
                  <a:tcPr anchor="ctr">
                    <a:lnB w="12700" cap="flat" cmpd="sng" algn="ctr">
                      <a:noFill/>
                      <a:prstDash val="solid"/>
                      <a:round/>
                      <a:headEnd type="none" w="med" len="med"/>
                      <a:tailEnd type="none" w="med" len="med"/>
                    </a:lnB>
                    <a:solidFill>
                      <a:schemeClr val="accent6">
                        <a:lumMod val="50000"/>
                      </a:schemeClr>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lnB w="12700" cap="flat" cmpd="sng" algn="ctr">
                      <a:noFill/>
                      <a:prstDash val="solid"/>
                      <a:round/>
                      <a:headEnd type="none" w="med" len="med"/>
                      <a:tailEnd type="none" w="med" len="med"/>
                    </a:lnB>
                    <a:solidFill>
                      <a:schemeClr val="accent2">
                        <a:lumMod val="75000"/>
                      </a:schemeClr>
                    </a:solidFill>
                  </a:tcPr>
                </a:tc>
                <a:tc>
                  <a:txBody>
                    <a:bodyPr/>
                    <a:lstStyle/>
                    <a:p>
                      <a:pPr algn="ctr"/>
                      <a:r>
                        <a:rPr lang="en-US" sz="1300" b="1" dirty="0"/>
                        <a:t>RECOMMENDED AMOUNT </a:t>
                      </a:r>
                    </a:p>
                    <a:p>
                      <a:pPr algn="ctr"/>
                      <a:r>
                        <a:rPr lang="en-US" sz="1300" b="1" dirty="0"/>
                        <a:t>(% of Total Project Cost)</a:t>
                      </a:r>
                    </a:p>
                  </a:txBody>
                  <a:tcPr>
                    <a:lnB w="12700" cap="flat" cmpd="sng" algn="ctr">
                      <a:no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58427104"/>
                  </a:ext>
                </a:extLst>
              </a:tr>
              <a:tr h="504230">
                <a:tc>
                  <a:txBody>
                    <a:bodyPr/>
                    <a:lstStyle/>
                    <a:p>
                      <a:pPr algn="ctr"/>
                      <a:r>
                        <a:rPr lang="en-US" sz="1400" b="1" dirty="0"/>
                        <a:t>Riverview Connection Trail</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Des Moines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$650,000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$400,000</a:t>
                      </a:r>
                    </a:p>
                    <a:p>
                      <a:pPr algn="ctr"/>
                      <a:r>
                        <a:rPr lang="en-US" sz="1400" b="1" dirty="0"/>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5552335"/>
                  </a:ext>
                </a:extLst>
              </a:tr>
              <a:tr h="711855">
                <a:tc>
                  <a:txBody>
                    <a:bodyPr/>
                    <a:lstStyle/>
                    <a:p>
                      <a:pPr algn="ctr"/>
                      <a:r>
                        <a:rPr lang="en-US" sz="1400" b="1" dirty="0"/>
                        <a:t>Clear Creek Trail: Half Moon Avenue to F.W. Kent Park</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Johnson County Conservation Board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$2,988,000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$388,000</a:t>
                      </a:r>
                    </a:p>
                    <a:p>
                      <a:pPr algn="ctr"/>
                      <a:r>
                        <a:rPr lang="en-US" sz="1400" b="1" dirty="0"/>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5182093"/>
                  </a:ext>
                </a:extLst>
              </a:tr>
              <a:tr h="504230">
                <a:tc>
                  <a:txBody>
                    <a:bodyPr/>
                    <a:lstStyle/>
                    <a:p>
                      <a:pPr algn="ctr"/>
                      <a:r>
                        <a:rPr lang="en-US" sz="1400" b="1" dirty="0"/>
                        <a:t>Bee Branch Creek Trail: Phase 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Dubuque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$825,254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$502,329</a:t>
                      </a:r>
                    </a:p>
                    <a:p>
                      <a:pPr algn="ctr"/>
                      <a:r>
                        <a:rPr lang="en-US" sz="1400" b="1" dirty="0"/>
                        <a:t>(61%)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8640360"/>
                  </a:ext>
                </a:extLst>
              </a:tr>
              <a:tr h="919479">
                <a:tc>
                  <a:txBody>
                    <a:bodyPr/>
                    <a:lstStyle/>
                    <a:p>
                      <a:pPr algn="ctr"/>
                      <a:r>
                        <a:rPr lang="en-US" sz="1400" b="1" dirty="0"/>
                        <a:t>Pony Hollow Trail Phase 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Clayton County Conservation Board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$898,227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$206,227</a:t>
                      </a:r>
                    </a:p>
                    <a:p>
                      <a:pPr algn="ctr"/>
                      <a:r>
                        <a:rPr lang="en-US" sz="1400" b="1" dirty="0"/>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720284"/>
                  </a:ext>
                </a:extLst>
              </a:tr>
              <a:tr h="795848">
                <a:tc>
                  <a:txBody>
                    <a:bodyPr/>
                    <a:lstStyle/>
                    <a:p>
                      <a:pPr algn="ctr"/>
                      <a:r>
                        <a:rPr lang="en-US" sz="1400" b="1" dirty="0"/>
                        <a:t>Dry Run Trail</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Winneshiek County Conservation Board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$1,727,419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$200,000</a:t>
                      </a:r>
                    </a:p>
                    <a:p>
                      <a:pPr algn="ctr"/>
                      <a:r>
                        <a:rPr lang="en-US" sz="1400" b="1"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1693719"/>
                  </a:ext>
                </a:extLst>
              </a:tr>
              <a:tr h="668457">
                <a:tc>
                  <a:txBody>
                    <a:bodyPr/>
                    <a:lstStyle/>
                    <a:p>
                      <a:pPr algn="ctr"/>
                      <a:r>
                        <a:rPr lang="en-US" sz="1400" b="1" dirty="0"/>
                        <a:t>Grant Park Trail Phase 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Auburn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$690,000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$415,000 (60%)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021118"/>
                  </a:ext>
                </a:extLst>
              </a:tr>
            </a:tbl>
          </a:graphicData>
        </a:graphic>
      </p:graphicFrame>
      <p:sp>
        <p:nvSpPr>
          <p:cNvPr id="3" name="TextBox 2">
            <a:hlinkClick r:id="rId3" action="ppaction://hlinksldjump"/>
            <a:extLst>
              <a:ext uri="{FF2B5EF4-FFF2-40B4-BE49-F238E27FC236}">
                <a16:creationId xmlns:a16="http://schemas.microsoft.com/office/drawing/2014/main" id="{819131DD-FD17-4F64-9439-4DE349A696EC}"/>
              </a:ext>
            </a:extLst>
          </p:cNvPr>
          <p:cNvSpPr txBox="1"/>
          <p:nvPr/>
        </p:nvSpPr>
        <p:spPr>
          <a:xfrm>
            <a:off x="35496" y="6581001"/>
            <a:ext cx="5544616" cy="276999"/>
          </a:xfrm>
          <a:prstGeom prst="rect">
            <a:avLst/>
          </a:prstGeom>
          <a:noFill/>
        </p:spPr>
        <p:txBody>
          <a:bodyPr wrap="square" rtlCol="0">
            <a:spAutoFit/>
          </a:bodyPr>
          <a:lstStyle/>
          <a:p>
            <a:r>
              <a:rPr lang="en-US" sz="1200" b="1" dirty="0">
                <a:hlinkClick r:id="rId3" action="ppaction://hlinksldjump"/>
              </a:rPr>
              <a:t>Return to List of Applications Recommended</a:t>
            </a:r>
            <a:endParaRPr lang="en-US" sz="1200" b="1" dirty="0"/>
          </a:p>
        </p:txBody>
      </p:sp>
    </p:spTree>
    <p:extLst>
      <p:ext uri="{BB962C8B-B14F-4D97-AF65-F5344CB8AC3E}">
        <p14:creationId xmlns:p14="http://schemas.microsoft.com/office/powerpoint/2010/main" val="2177759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467544" y="692696"/>
            <a:ext cx="7886700" cy="360040"/>
          </a:xfrm>
          <a:prstGeom prst="rect">
            <a:avLst/>
          </a:prstGeom>
        </p:spPr>
        <p:txBody>
          <a:bodyPr>
            <a:noAutofit/>
          </a:bodyPr>
          <a:lstStyle/>
          <a:p>
            <a:r>
              <a:rPr lang="en-US" sz="2800" b="1" dirty="0">
                <a:solidFill>
                  <a:schemeClr val="tx2"/>
                </a:solidFill>
              </a:rPr>
              <a:t>List of Applications </a:t>
            </a:r>
            <a:br>
              <a:rPr lang="en-US" sz="2800" b="1" dirty="0">
                <a:solidFill>
                  <a:schemeClr val="tx2"/>
                </a:solidFill>
              </a:rPr>
            </a:br>
            <a:r>
              <a:rPr lang="en-US" sz="2800" dirty="0"/>
              <a:t>Not </a:t>
            </a:r>
            <a:r>
              <a:rPr lang="en-US" sz="2800" b="1" dirty="0">
                <a:solidFill>
                  <a:schemeClr val="tx2"/>
                </a:solidFill>
              </a:rPr>
              <a:t>Recommended for Award</a:t>
            </a:r>
          </a:p>
        </p:txBody>
      </p:sp>
      <p:graphicFrame>
        <p:nvGraphicFramePr>
          <p:cNvPr id="2" name="Table 1">
            <a:extLst>
              <a:ext uri="{FF2B5EF4-FFF2-40B4-BE49-F238E27FC236}">
                <a16:creationId xmlns:a16="http://schemas.microsoft.com/office/drawing/2014/main" id="{D9E927E1-7EB0-4A23-BB04-69006FC59A1E}"/>
              </a:ext>
            </a:extLst>
          </p:cNvPr>
          <p:cNvGraphicFramePr>
            <a:graphicFrameLocks noGrp="1"/>
          </p:cNvGraphicFramePr>
          <p:nvPr>
            <p:extLst>
              <p:ext uri="{D42A27DB-BD31-4B8C-83A1-F6EECF244321}">
                <p14:modId xmlns:p14="http://schemas.microsoft.com/office/powerpoint/2010/main" val="1349684703"/>
              </p:ext>
            </p:extLst>
          </p:nvPr>
        </p:nvGraphicFramePr>
        <p:xfrm>
          <a:off x="179512" y="1405073"/>
          <a:ext cx="8453997" cy="5134063"/>
        </p:xfrm>
        <a:graphic>
          <a:graphicData uri="http://schemas.openxmlformats.org/drawingml/2006/table">
            <a:tbl>
              <a:tblPr firstRow="1" bandRow="1">
                <a:tableStyleId>{5C22544A-7EE6-4342-B048-85BDC9FD1C3A}</a:tableStyleId>
              </a:tblPr>
              <a:tblGrid>
                <a:gridCol w="1765592">
                  <a:extLst>
                    <a:ext uri="{9D8B030D-6E8A-4147-A177-3AD203B41FA5}">
                      <a16:colId xmlns:a16="http://schemas.microsoft.com/office/drawing/2014/main" val="3387879057"/>
                    </a:ext>
                  </a:extLst>
                </a:gridCol>
                <a:gridCol w="1830425">
                  <a:extLst>
                    <a:ext uri="{9D8B030D-6E8A-4147-A177-3AD203B41FA5}">
                      <a16:colId xmlns:a16="http://schemas.microsoft.com/office/drawing/2014/main" val="1861506818"/>
                    </a:ext>
                  </a:extLst>
                </a:gridCol>
                <a:gridCol w="720080">
                  <a:extLst>
                    <a:ext uri="{9D8B030D-6E8A-4147-A177-3AD203B41FA5}">
                      <a16:colId xmlns:a16="http://schemas.microsoft.com/office/drawing/2014/main" val="3420930524"/>
                    </a:ext>
                  </a:extLst>
                </a:gridCol>
                <a:gridCol w="1152128">
                  <a:extLst>
                    <a:ext uri="{9D8B030D-6E8A-4147-A177-3AD203B41FA5}">
                      <a16:colId xmlns:a16="http://schemas.microsoft.com/office/drawing/2014/main" val="467904483"/>
                    </a:ext>
                  </a:extLst>
                </a:gridCol>
                <a:gridCol w="1481248">
                  <a:extLst>
                    <a:ext uri="{9D8B030D-6E8A-4147-A177-3AD203B41FA5}">
                      <a16:colId xmlns:a16="http://schemas.microsoft.com/office/drawing/2014/main" val="3284072429"/>
                    </a:ext>
                  </a:extLst>
                </a:gridCol>
                <a:gridCol w="1504524">
                  <a:extLst>
                    <a:ext uri="{9D8B030D-6E8A-4147-A177-3AD203B41FA5}">
                      <a16:colId xmlns:a16="http://schemas.microsoft.com/office/drawing/2014/main" val="1639893002"/>
                    </a:ext>
                  </a:extLst>
                </a:gridCol>
              </a:tblGrid>
              <a:tr h="854102">
                <a:tc>
                  <a:txBody>
                    <a:bodyPr/>
                    <a:lstStyle/>
                    <a:p>
                      <a:pPr algn="ctr"/>
                      <a:r>
                        <a:rPr lang="en-US" sz="1300" b="1" dirty="0"/>
                        <a:t>PROJECT NAME</a:t>
                      </a:r>
                    </a:p>
                  </a:txBody>
                  <a:tcPr anchor="ctr">
                    <a:lnB w="12700" cap="flat" cmpd="sng" algn="ctr">
                      <a:no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lnB w="12700" cap="flat" cmpd="sng" algn="ctr">
                      <a:noFill/>
                      <a:prstDash val="solid"/>
                      <a:round/>
                      <a:headEnd type="none" w="med" len="med"/>
                      <a:tailEnd type="none" w="med" len="med"/>
                    </a:lnB>
                    <a:solidFill>
                      <a:schemeClr val="bg2">
                        <a:lumMod val="75000"/>
                      </a:schemeClr>
                    </a:solidFill>
                  </a:tcPr>
                </a:tc>
                <a:tc>
                  <a:txBody>
                    <a:bodyPr/>
                    <a:lstStyle/>
                    <a:p>
                      <a:pPr algn="ctr"/>
                      <a:r>
                        <a:rPr lang="en-US" sz="1300" b="1" dirty="0"/>
                        <a:t>SCORE</a:t>
                      </a:r>
                    </a:p>
                  </a:txBody>
                  <a:tcPr anchor="ctr">
                    <a:lnB w="12700" cap="flat" cmpd="sng" algn="ctr">
                      <a:noFill/>
                      <a:prstDash val="solid"/>
                      <a:round/>
                      <a:headEnd type="none" w="med" len="med"/>
                      <a:tailEnd type="none" w="med" len="med"/>
                    </a:lnB>
                    <a:solidFill>
                      <a:schemeClr val="accent3">
                        <a:lumMod val="75000"/>
                      </a:schemeClr>
                    </a:solidFill>
                  </a:tcPr>
                </a:tc>
                <a:tc>
                  <a:txBody>
                    <a:bodyPr/>
                    <a:lstStyle/>
                    <a:p>
                      <a:pPr algn="ctr"/>
                      <a:r>
                        <a:rPr lang="en-US" sz="1300" b="1" dirty="0"/>
                        <a:t>TOTAL PROJECT COST</a:t>
                      </a:r>
                    </a:p>
                  </a:txBody>
                  <a:tcPr anchor="ctr">
                    <a:lnB w="12700" cap="flat" cmpd="sng" algn="ctr">
                      <a:noFill/>
                      <a:prstDash val="solid"/>
                      <a:round/>
                      <a:headEnd type="none" w="med" len="med"/>
                      <a:tailEnd type="none" w="med" len="med"/>
                    </a:lnB>
                    <a:solidFill>
                      <a:schemeClr val="accent6">
                        <a:lumMod val="50000"/>
                      </a:schemeClr>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lnB w="12700" cap="flat" cmpd="sng" algn="ctr">
                      <a:noFill/>
                      <a:prstDash val="solid"/>
                      <a:round/>
                      <a:headEnd type="none" w="med" len="med"/>
                      <a:tailEnd type="none" w="med" len="med"/>
                    </a:lnB>
                    <a:solidFill>
                      <a:schemeClr val="accent2">
                        <a:lumMod val="75000"/>
                      </a:schemeClr>
                    </a:solidFill>
                  </a:tcPr>
                </a:tc>
                <a:tc>
                  <a:txBody>
                    <a:bodyPr/>
                    <a:lstStyle/>
                    <a:p>
                      <a:pPr algn="ctr"/>
                      <a:r>
                        <a:rPr lang="en-US" sz="1300" b="1" dirty="0"/>
                        <a:t>RECOMMENDED AMOUNT </a:t>
                      </a:r>
                    </a:p>
                    <a:p>
                      <a:pPr algn="ctr"/>
                      <a:r>
                        <a:rPr lang="en-US" sz="1300" b="1" dirty="0"/>
                        <a:t>(% of Total Project Cost)</a:t>
                      </a:r>
                    </a:p>
                  </a:txBody>
                  <a:tcPr>
                    <a:lnB w="12700" cap="flat" cmpd="sng" algn="ctr">
                      <a:no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58427104"/>
                  </a:ext>
                </a:extLst>
              </a:tr>
              <a:tr h="913006">
                <a:tc>
                  <a:txBody>
                    <a:bodyPr/>
                    <a:lstStyle/>
                    <a:p>
                      <a:pPr algn="ctr"/>
                      <a:r>
                        <a:rPr lang="en-US" sz="1350" b="1" dirty="0"/>
                        <a:t>Cedar Valley Nature Trail: Miller Creek Bridge Repairs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Black Hawk County Conservation Board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$339,425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$254,568</a:t>
                      </a:r>
                    </a:p>
                    <a:p>
                      <a:pPr algn="ctr"/>
                      <a:r>
                        <a:rPr lang="en-US" sz="1350" b="1" dirty="0"/>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5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7951330"/>
                  </a:ext>
                </a:extLst>
              </a:tr>
              <a:tr h="500681">
                <a:tc>
                  <a:txBody>
                    <a:bodyPr/>
                    <a:lstStyle/>
                    <a:p>
                      <a:pPr algn="ctr"/>
                      <a:r>
                        <a:rPr lang="en-US" sz="1350" b="1" dirty="0"/>
                        <a:t>Gear Avenue Trail Extension Phase 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West Burlington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$890,496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$415,104</a:t>
                      </a:r>
                    </a:p>
                    <a:p>
                      <a:pPr algn="ctr"/>
                      <a:r>
                        <a:rPr lang="en-US" sz="1350" b="1" dirty="0"/>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9111554"/>
                  </a:ext>
                </a:extLst>
              </a:tr>
              <a:tr h="254264">
                <a:tc>
                  <a:txBody>
                    <a:bodyPr/>
                    <a:lstStyle/>
                    <a:p>
                      <a:pPr algn="ctr"/>
                      <a:r>
                        <a:rPr lang="en-US" sz="1350" b="1" dirty="0"/>
                        <a:t>High Trestle Trail to Swede Point Park Trail</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Boone County Conservation Board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$444,300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$200,000</a:t>
                      </a:r>
                    </a:p>
                    <a:p>
                      <a:pPr algn="ctr"/>
                      <a:r>
                        <a:rPr lang="en-US" sz="1350" b="1" dirty="0"/>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720284"/>
                  </a:ext>
                </a:extLst>
              </a:tr>
              <a:tr h="235627">
                <a:tc>
                  <a:txBody>
                    <a:bodyPr/>
                    <a:lstStyle/>
                    <a:p>
                      <a:pPr algn="ctr"/>
                      <a:r>
                        <a:rPr lang="en-US" sz="1350" b="1" dirty="0"/>
                        <a:t>Iowa River’s Edge Trail: Paving Radio Tower Road to Iowa River</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Marshalltown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$1,025,000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$450,000        (44%)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9937857"/>
                  </a:ext>
                </a:extLst>
              </a:tr>
              <a:tr h="706843">
                <a:tc>
                  <a:txBody>
                    <a:bodyPr/>
                    <a:lstStyle/>
                    <a:p>
                      <a:pPr algn="ctr"/>
                      <a:r>
                        <a:rPr lang="en-US" sz="1350" b="1" dirty="0"/>
                        <a:t>Pollmiller Trail Project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Lee County Conservation Board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$420,000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$100,000</a:t>
                      </a:r>
                    </a:p>
                    <a:p>
                      <a:pPr algn="ctr"/>
                      <a:r>
                        <a:rPr lang="en-US" sz="1350" b="1" dirty="0"/>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5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2689190"/>
                  </a:ext>
                </a:extLst>
              </a:tr>
              <a:tr h="481425">
                <a:tc>
                  <a:txBody>
                    <a:bodyPr/>
                    <a:lstStyle/>
                    <a:p>
                      <a:pPr algn="ctr"/>
                      <a:r>
                        <a:rPr lang="en-US" sz="1350" b="1" dirty="0"/>
                        <a:t>Marcus Trail Phase 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Marcus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$749,410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$339,000   (45%)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5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5408079"/>
                  </a:ext>
                </a:extLst>
              </a:tr>
            </a:tbl>
          </a:graphicData>
        </a:graphic>
      </p:graphicFrame>
      <p:sp>
        <p:nvSpPr>
          <p:cNvPr id="3" name="TextBox 2">
            <a:hlinkClick r:id="rId3" action="ppaction://hlinksldjump"/>
            <a:extLst>
              <a:ext uri="{FF2B5EF4-FFF2-40B4-BE49-F238E27FC236}">
                <a16:creationId xmlns:a16="http://schemas.microsoft.com/office/drawing/2014/main" id="{819131DD-FD17-4F64-9439-4DE349A696EC}"/>
              </a:ext>
            </a:extLst>
          </p:cNvPr>
          <p:cNvSpPr txBox="1"/>
          <p:nvPr/>
        </p:nvSpPr>
        <p:spPr>
          <a:xfrm>
            <a:off x="0" y="6539136"/>
            <a:ext cx="5544616" cy="276999"/>
          </a:xfrm>
          <a:prstGeom prst="rect">
            <a:avLst/>
          </a:prstGeom>
          <a:noFill/>
        </p:spPr>
        <p:txBody>
          <a:bodyPr wrap="square" rtlCol="0">
            <a:spAutoFit/>
          </a:bodyPr>
          <a:lstStyle/>
          <a:p>
            <a:r>
              <a:rPr lang="en-US" sz="1200" b="1" dirty="0">
                <a:hlinkClick r:id="rId3" action="ppaction://hlinksldjump"/>
              </a:rPr>
              <a:t>Return to List of Applications Recommended</a:t>
            </a:r>
            <a:endParaRPr lang="en-US" sz="1200" b="1" dirty="0"/>
          </a:p>
        </p:txBody>
      </p:sp>
    </p:spTree>
    <p:extLst>
      <p:ext uri="{BB962C8B-B14F-4D97-AF65-F5344CB8AC3E}">
        <p14:creationId xmlns:p14="http://schemas.microsoft.com/office/powerpoint/2010/main" val="1735727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467544" y="692696"/>
            <a:ext cx="7886700" cy="360040"/>
          </a:xfrm>
          <a:prstGeom prst="rect">
            <a:avLst/>
          </a:prstGeom>
        </p:spPr>
        <p:txBody>
          <a:bodyPr>
            <a:noAutofit/>
          </a:bodyPr>
          <a:lstStyle/>
          <a:p>
            <a:r>
              <a:rPr lang="en-US" sz="2800" b="1" dirty="0">
                <a:solidFill>
                  <a:schemeClr val="tx2"/>
                </a:solidFill>
              </a:rPr>
              <a:t>List of Applications </a:t>
            </a:r>
            <a:br>
              <a:rPr lang="en-US" sz="2800" b="1" dirty="0">
                <a:solidFill>
                  <a:schemeClr val="tx2"/>
                </a:solidFill>
              </a:rPr>
            </a:br>
            <a:r>
              <a:rPr lang="en-US" sz="2800" dirty="0"/>
              <a:t>Not </a:t>
            </a:r>
            <a:r>
              <a:rPr lang="en-US" sz="2800" b="1" dirty="0">
                <a:solidFill>
                  <a:schemeClr val="tx2"/>
                </a:solidFill>
              </a:rPr>
              <a:t>Recommended for Award</a:t>
            </a:r>
          </a:p>
        </p:txBody>
      </p:sp>
      <p:graphicFrame>
        <p:nvGraphicFramePr>
          <p:cNvPr id="2" name="Table 1">
            <a:extLst>
              <a:ext uri="{FF2B5EF4-FFF2-40B4-BE49-F238E27FC236}">
                <a16:creationId xmlns:a16="http://schemas.microsoft.com/office/drawing/2014/main" id="{D9E927E1-7EB0-4A23-BB04-69006FC59A1E}"/>
              </a:ext>
            </a:extLst>
          </p:cNvPr>
          <p:cNvGraphicFramePr>
            <a:graphicFrameLocks noGrp="1"/>
          </p:cNvGraphicFramePr>
          <p:nvPr>
            <p:extLst>
              <p:ext uri="{D42A27DB-BD31-4B8C-83A1-F6EECF244321}">
                <p14:modId xmlns:p14="http://schemas.microsoft.com/office/powerpoint/2010/main" val="4133320296"/>
              </p:ext>
            </p:extLst>
          </p:nvPr>
        </p:nvGraphicFramePr>
        <p:xfrm>
          <a:off x="139229" y="1340768"/>
          <a:ext cx="8865542" cy="4815840"/>
        </p:xfrm>
        <a:graphic>
          <a:graphicData uri="http://schemas.openxmlformats.org/drawingml/2006/table">
            <a:tbl>
              <a:tblPr firstRow="1" bandRow="1">
                <a:tableStyleId>{5C22544A-7EE6-4342-B048-85BDC9FD1C3A}</a:tableStyleId>
              </a:tblPr>
              <a:tblGrid>
                <a:gridCol w="2152995">
                  <a:extLst>
                    <a:ext uri="{9D8B030D-6E8A-4147-A177-3AD203B41FA5}">
                      <a16:colId xmlns:a16="http://schemas.microsoft.com/office/drawing/2014/main" val="3387879057"/>
                    </a:ext>
                  </a:extLst>
                </a:gridCol>
                <a:gridCol w="1864362">
                  <a:extLst>
                    <a:ext uri="{9D8B030D-6E8A-4147-A177-3AD203B41FA5}">
                      <a16:colId xmlns:a16="http://schemas.microsoft.com/office/drawing/2014/main" val="1861506818"/>
                    </a:ext>
                  </a:extLst>
                </a:gridCol>
                <a:gridCol w="759124">
                  <a:extLst>
                    <a:ext uri="{9D8B030D-6E8A-4147-A177-3AD203B41FA5}">
                      <a16:colId xmlns:a16="http://schemas.microsoft.com/office/drawing/2014/main" val="3420930524"/>
                    </a:ext>
                  </a:extLst>
                </a:gridCol>
                <a:gridCol w="1362418">
                  <a:extLst>
                    <a:ext uri="{9D8B030D-6E8A-4147-A177-3AD203B41FA5}">
                      <a16:colId xmlns:a16="http://schemas.microsoft.com/office/drawing/2014/main" val="467904483"/>
                    </a:ext>
                  </a:extLst>
                </a:gridCol>
                <a:gridCol w="1219005">
                  <a:extLst>
                    <a:ext uri="{9D8B030D-6E8A-4147-A177-3AD203B41FA5}">
                      <a16:colId xmlns:a16="http://schemas.microsoft.com/office/drawing/2014/main" val="3284072429"/>
                    </a:ext>
                  </a:extLst>
                </a:gridCol>
                <a:gridCol w="1507638">
                  <a:extLst>
                    <a:ext uri="{9D8B030D-6E8A-4147-A177-3AD203B41FA5}">
                      <a16:colId xmlns:a16="http://schemas.microsoft.com/office/drawing/2014/main" val="1639893002"/>
                    </a:ext>
                  </a:extLst>
                </a:gridCol>
              </a:tblGrid>
              <a:tr h="865841">
                <a:tc>
                  <a:txBody>
                    <a:bodyPr/>
                    <a:lstStyle/>
                    <a:p>
                      <a:pPr algn="ctr"/>
                      <a:r>
                        <a:rPr lang="en-US" sz="1300" b="1" dirty="0"/>
                        <a:t>PROJECT NAME</a:t>
                      </a:r>
                    </a:p>
                  </a:txBody>
                  <a:tcPr anchor="ctr">
                    <a:lnB w="12700" cap="flat" cmpd="sng" algn="ctr">
                      <a:no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lnB w="12700" cap="flat" cmpd="sng" algn="ctr">
                      <a:noFill/>
                      <a:prstDash val="solid"/>
                      <a:round/>
                      <a:headEnd type="none" w="med" len="med"/>
                      <a:tailEnd type="none" w="med" len="med"/>
                    </a:lnB>
                    <a:solidFill>
                      <a:schemeClr val="bg2">
                        <a:lumMod val="75000"/>
                      </a:schemeClr>
                    </a:solidFill>
                  </a:tcPr>
                </a:tc>
                <a:tc>
                  <a:txBody>
                    <a:bodyPr/>
                    <a:lstStyle/>
                    <a:p>
                      <a:pPr algn="ctr"/>
                      <a:r>
                        <a:rPr lang="en-US" sz="1300" b="1" dirty="0"/>
                        <a:t>SCORE</a:t>
                      </a:r>
                    </a:p>
                  </a:txBody>
                  <a:tcPr anchor="ctr">
                    <a:lnB w="12700" cap="flat" cmpd="sng" algn="ctr">
                      <a:noFill/>
                      <a:prstDash val="solid"/>
                      <a:round/>
                      <a:headEnd type="none" w="med" len="med"/>
                      <a:tailEnd type="none" w="med" len="med"/>
                    </a:lnB>
                    <a:solidFill>
                      <a:schemeClr val="accent3">
                        <a:lumMod val="75000"/>
                      </a:schemeClr>
                    </a:solidFill>
                  </a:tcPr>
                </a:tc>
                <a:tc>
                  <a:txBody>
                    <a:bodyPr/>
                    <a:lstStyle/>
                    <a:p>
                      <a:pPr algn="ctr"/>
                      <a:r>
                        <a:rPr lang="en-US" sz="1300" b="1" dirty="0"/>
                        <a:t>TOTAL PROJECT COST</a:t>
                      </a:r>
                    </a:p>
                  </a:txBody>
                  <a:tcPr anchor="ctr">
                    <a:lnB w="12700" cap="flat" cmpd="sng" algn="ctr">
                      <a:noFill/>
                      <a:prstDash val="solid"/>
                      <a:round/>
                      <a:headEnd type="none" w="med" len="med"/>
                      <a:tailEnd type="none" w="med" len="med"/>
                    </a:lnB>
                    <a:solidFill>
                      <a:schemeClr val="accent6">
                        <a:lumMod val="50000"/>
                      </a:schemeClr>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lnB w="12700" cap="flat" cmpd="sng" algn="ctr">
                      <a:noFill/>
                      <a:prstDash val="solid"/>
                      <a:round/>
                      <a:headEnd type="none" w="med" len="med"/>
                      <a:tailEnd type="none" w="med" len="med"/>
                    </a:lnB>
                    <a:solidFill>
                      <a:schemeClr val="accent2">
                        <a:lumMod val="75000"/>
                      </a:schemeClr>
                    </a:solidFill>
                  </a:tcPr>
                </a:tc>
                <a:tc>
                  <a:txBody>
                    <a:bodyPr/>
                    <a:lstStyle/>
                    <a:p>
                      <a:pPr algn="ctr"/>
                      <a:r>
                        <a:rPr lang="en-US" sz="1300" b="1" dirty="0"/>
                        <a:t>RECOMMENDED AMOUNT </a:t>
                      </a:r>
                    </a:p>
                    <a:p>
                      <a:pPr algn="ctr"/>
                      <a:r>
                        <a:rPr lang="en-US" sz="1300" b="1" dirty="0"/>
                        <a:t>(% of Total Project Cost)</a:t>
                      </a:r>
                    </a:p>
                  </a:txBody>
                  <a:tcPr>
                    <a:lnB w="12700" cap="flat" cmpd="sng" algn="ctr">
                      <a:no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58427104"/>
                  </a:ext>
                </a:extLst>
              </a:tr>
              <a:tr h="299858">
                <a:tc>
                  <a:txBody>
                    <a:bodyPr/>
                    <a:lstStyle/>
                    <a:p>
                      <a:pPr algn="ctr"/>
                      <a:r>
                        <a:rPr lang="en-US" sz="1350" b="1" dirty="0"/>
                        <a:t>Copper Creek Mountain Bike Park</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Central Iowa Trails Association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$640,500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$50,000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9161584"/>
                  </a:ext>
                </a:extLst>
              </a:tr>
              <a:tr h="299858">
                <a:tc>
                  <a:txBody>
                    <a:bodyPr/>
                    <a:lstStyle/>
                    <a:p>
                      <a:pPr algn="ctr"/>
                      <a:r>
                        <a:rPr lang="en-US" sz="1350" b="1" dirty="0"/>
                        <a:t>Nahant Marsh Trail</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Nahant Marsh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$309,625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$212,624</a:t>
                      </a:r>
                    </a:p>
                    <a:p>
                      <a:pPr algn="ctr"/>
                      <a:r>
                        <a:rPr lang="en-US" sz="1350" b="1" dirty="0"/>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4571512"/>
                  </a:ext>
                </a:extLst>
              </a:tr>
              <a:tr h="299858">
                <a:tc>
                  <a:txBody>
                    <a:bodyPr/>
                    <a:lstStyle/>
                    <a:p>
                      <a:pPr algn="ctr"/>
                      <a:r>
                        <a:rPr lang="en-US" sz="1350" b="1" dirty="0"/>
                        <a:t>Perry Trail: Perkins Park to Pattee Park</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Perry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$1,198,135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$898,601 (75%)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5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9199809"/>
                  </a:ext>
                </a:extLst>
              </a:tr>
              <a:tr h="299858">
                <a:tc>
                  <a:txBody>
                    <a:bodyPr/>
                    <a:lstStyle/>
                    <a:p>
                      <a:pPr algn="ctr"/>
                      <a:r>
                        <a:rPr lang="en-US" sz="1350" b="1" dirty="0"/>
                        <a:t>Clay County Connection Phase 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Dickinson County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$712,670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$234,480 (33%)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5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1336817"/>
                  </a:ext>
                </a:extLst>
              </a:tr>
              <a:tr h="413970">
                <a:tc>
                  <a:txBody>
                    <a:bodyPr/>
                    <a:lstStyle/>
                    <a:p>
                      <a:pPr algn="ctr"/>
                      <a:r>
                        <a:rPr lang="en-US" sz="1350" b="1" dirty="0"/>
                        <a:t>Polk City Trail Phase 1B</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Polk 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$712,000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$534,000 (75%)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5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6667265"/>
                  </a:ext>
                </a:extLst>
              </a:tr>
              <a:tr h="413970">
                <a:tc>
                  <a:txBody>
                    <a:bodyPr/>
                    <a:lstStyle/>
                    <a:p>
                      <a:pPr algn="ctr"/>
                      <a:r>
                        <a:rPr lang="en-US" sz="1350" b="1" dirty="0"/>
                        <a:t>Hoover Trail Bridge #2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Cedar County Conservation Board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$260,000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$195,000</a:t>
                      </a:r>
                    </a:p>
                    <a:p>
                      <a:pPr algn="ctr"/>
                      <a:r>
                        <a:rPr lang="en-US" sz="1350" b="1" dirty="0"/>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5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2627197"/>
                  </a:ext>
                </a:extLst>
              </a:tr>
              <a:tr h="413970">
                <a:tc>
                  <a:txBody>
                    <a:bodyPr/>
                    <a:lstStyle/>
                    <a:p>
                      <a:pPr algn="ctr"/>
                      <a:r>
                        <a:rPr lang="en-US" sz="1350" b="1" dirty="0"/>
                        <a:t>Gateway to Recreation: West Union to Echo Valley State Park</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West Union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$1,263,489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$945,284</a:t>
                      </a:r>
                    </a:p>
                    <a:p>
                      <a:pPr algn="ctr"/>
                      <a:r>
                        <a:rPr lang="en-US" sz="1350" b="1" dirty="0"/>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5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1692181"/>
                  </a:ext>
                </a:extLst>
              </a:tr>
            </a:tbl>
          </a:graphicData>
        </a:graphic>
      </p:graphicFrame>
      <p:sp>
        <p:nvSpPr>
          <p:cNvPr id="3" name="TextBox 2">
            <a:hlinkClick r:id="rId3" action="ppaction://hlinksldjump"/>
            <a:extLst>
              <a:ext uri="{FF2B5EF4-FFF2-40B4-BE49-F238E27FC236}">
                <a16:creationId xmlns:a16="http://schemas.microsoft.com/office/drawing/2014/main" id="{819131DD-FD17-4F64-9439-4DE349A696EC}"/>
              </a:ext>
            </a:extLst>
          </p:cNvPr>
          <p:cNvSpPr txBox="1"/>
          <p:nvPr/>
        </p:nvSpPr>
        <p:spPr>
          <a:xfrm>
            <a:off x="107504" y="6453336"/>
            <a:ext cx="5544616" cy="276999"/>
          </a:xfrm>
          <a:prstGeom prst="rect">
            <a:avLst/>
          </a:prstGeom>
          <a:noFill/>
        </p:spPr>
        <p:txBody>
          <a:bodyPr wrap="square" rtlCol="0">
            <a:spAutoFit/>
          </a:bodyPr>
          <a:lstStyle/>
          <a:p>
            <a:r>
              <a:rPr lang="en-US" sz="1200" b="1" dirty="0">
                <a:hlinkClick r:id="rId3" action="ppaction://hlinksldjump"/>
              </a:rPr>
              <a:t>Return to List of Applications Recommended</a:t>
            </a:r>
            <a:endParaRPr lang="en-US" sz="1200" b="1" dirty="0"/>
          </a:p>
        </p:txBody>
      </p:sp>
    </p:spTree>
    <p:extLst>
      <p:ext uri="{BB962C8B-B14F-4D97-AF65-F5344CB8AC3E}">
        <p14:creationId xmlns:p14="http://schemas.microsoft.com/office/powerpoint/2010/main" val="557754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467544" y="734248"/>
            <a:ext cx="7886700" cy="360040"/>
          </a:xfrm>
          <a:prstGeom prst="rect">
            <a:avLst/>
          </a:prstGeom>
        </p:spPr>
        <p:txBody>
          <a:bodyPr>
            <a:noAutofit/>
          </a:bodyPr>
          <a:lstStyle/>
          <a:p>
            <a:r>
              <a:rPr lang="en-US" sz="2800" b="1" dirty="0">
                <a:solidFill>
                  <a:schemeClr val="tx2"/>
                </a:solidFill>
              </a:rPr>
              <a:t>List of Applications </a:t>
            </a:r>
            <a:br>
              <a:rPr lang="en-US" sz="2800" b="1" dirty="0">
                <a:solidFill>
                  <a:schemeClr val="tx2"/>
                </a:solidFill>
              </a:rPr>
            </a:br>
            <a:r>
              <a:rPr lang="en-US" sz="2800" dirty="0"/>
              <a:t>Not </a:t>
            </a:r>
            <a:r>
              <a:rPr lang="en-US" sz="2800" b="1" dirty="0">
                <a:solidFill>
                  <a:schemeClr val="tx2"/>
                </a:solidFill>
              </a:rPr>
              <a:t>Recommended for Award</a:t>
            </a:r>
          </a:p>
        </p:txBody>
      </p:sp>
      <p:graphicFrame>
        <p:nvGraphicFramePr>
          <p:cNvPr id="2" name="Table 1">
            <a:extLst>
              <a:ext uri="{FF2B5EF4-FFF2-40B4-BE49-F238E27FC236}">
                <a16:creationId xmlns:a16="http://schemas.microsoft.com/office/drawing/2014/main" id="{D9E927E1-7EB0-4A23-BB04-69006FC59A1E}"/>
              </a:ext>
            </a:extLst>
          </p:cNvPr>
          <p:cNvGraphicFramePr>
            <a:graphicFrameLocks noGrp="1"/>
          </p:cNvGraphicFramePr>
          <p:nvPr>
            <p:extLst>
              <p:ext uri="{D42A27DB-BD31-4B8C-83A1-F6EECF244321}">
                <p14:modId xmlns:p14="http://schemas.microsoft.com/office/powerpoint/2010/main" val="2581786830"/>
              </p:ext>
            </p:extLst>
          </p:nvPr>
        </p:nvGraphicFramePr>
        <p:xfrm>
          <a:off x="107503" y="1340768"/>
          <a:ext cx="8856984" cy="5112570"/>
        </p:xfrm>
        <a:graphic>
          <a:graphicData uri="http://schemas.openxmlformats.org/drawingml/2006/table">
            <a:tbl>
              <a:tblPr firstRow="1" bandRow="1">
                <a:tableStyleId>{5C22544A-7EE6-4342-B048-85BDC9FD1C3A}</a:tableStyleId>
              </a:tblPr>
              <a:tblGrid>
                <a:gridCol w="1569800">
                  <a:extLst>
                    <a:ext uri="{9D8B030D-6E8A-4147-A177-3AD203B41FA5}">
                      <a16:colId xmlns:a16="http://schemas.microsoft.com/office/drawing/2014/main" val="3387879057"/>
                    </a:ext>
                  </a:extLst>
                </a:gridCol>
                <a:gridCol w="1814577">
                  <a:extLst>
                    <a:ext uri="{9D8B030D-6E8A-4147-A177-3AD203B41FA5}">
                      <a16:colId xmlns:a16="http://schemas.microsoft.com/office/drawing/2014/main" val="1861506818"/>
                    </a:ext>
                  </a:extLst>
                </a:gridCol>
                <a:gridCol w="864096">
                  <a:extLst>
                    <a:ext uri="{9D8B030D-6E8A-4147-A177-3AD203B41FA5}">
                      <a16:colId xmlns:a16="http://schemas.microsoft.com/office/drawing/2014/main" val="3420930524"/>
                    </a:ext>
                  </a:extLst>
                </a:gridCol>
                <a:gridCol w="1499526">
                  <a:extLst>
                    <a:ext uri="{9D8B030D-6E8A-4147-A177-3AD203B41FA5}">
                      <a16:colId xmlns:a16="http://schemas.microsoft.com/office/drawing/2014/main" val="467904483"/>
                    </a:ext>
                  </a:extLst>
                </a:gridCol>
                <a:gridCol w="1626657">
                  <a:extLst>
                    <a:ext uri="{9D8B030D-6E8A-4147-A177-3AD203B41FA5}">
                      <a16:colId xmlns:a16="http://schemas.microsoft.com/office/drawing/2014/main" val="3284072429"/>
                    </a:ext>
                  </a:extLst>
                </a:gridCol>
                <a:gridCol w="1482328">
                  <a:extLst>
                    <a:ext uri="{9D8B030D-6E8A-4147-A177-3AD203B41FA5}">
                      <a16:colId xmlns:a16="http://schemas.microsoft.com/office/drawing/2014/main" val="1639893002"/>
                    </a:ext>
                  </a:extLst>
                </a:gridCol>
              </a:tblGrid>
              <a:tr h="1008231">
                <a:tc>
                  <a:txBody>
                    <a:bodyPr/>
                    <a:lstStyle/>
                    <a:p>
                      <a:pPr algn="ctr"/>
                      <a:r>
                        <a:rPr lang="en-US" sz="1300" b="1" dirty="0"/>
                        <a:t>PROJECT NAME</a:t>
                      </a:r>
                    </a:p>
                  </a:txBody>
                  <a:tcPr anchor="ctr">
                    <a:lnB w="12700" cap="flat" cmpd="sng" algn="ctr">
                      <a:solidFill>
                        <a:schemeClr val="tx1"/>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300" b="1" dirty="0"/>
                        <a:t>SCORE</a:t>
                      </a:r>
                    </a:p>
                  </a:txBody>
                  <a:tcPr anchor="ctr">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en-US" sz="1300" b="1" dirty="0"/>
                        <a:t>TOTAL PROJECT COST</a:t>
                      </a:r>
                    </a:p>
                  </a:txBody>
                  <a:tcPr anchor="ctr">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n-US" sz="1300" b="1" dirty="0"/>
                        <a:t>RECOMMENDED AMOUNT </a:t>
                      </a:r>
                    </a:p>
                    <a:p>
                      <a:pPr algn="ctr"/>
                      <a:r>
                        <a:rPr lang="en-US" sz="1300" b="1" dirty="0"/>
                        <a:t>(% of Total Project Cost)</a:t>
                      </a:r>
                    </a:p>
                  </a:txBody>
                  <a:tcPr>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58427104"/>
                  </a:ext>
                </a:extLst>
              </a:tr>
              <a:tr h="759731">
                <a:tc>
                  <a:txBody>
                    <a:bodyPr/>
                    <a:lstStyle/>
                    <a:p>
                      <a:pPr algn="ctr"/>
                      <a:r>
                        <a:rPr lang="en-US" sz="1350" b="1" dirty="0"/>
                        <a:t>Mississippi River Trail Phase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Princeton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$712,000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$534,000</a:t>
                      </a:r>
                    </a:p>
                    <a:p>
                      <a:pPr algn="ctr"/>
                      <a:r>
                        <a:rPr lang="en-US" sz="1350" b="1" dirty="0"/>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50" b="1"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7544367"/>
                  </a:ext>
                </a:extLst>
              </a:tr>
              <a:tr h="573648">
                <a:tc>
                  <a:txBody>
                    <a:bodyPr/>
                    <a:lstStyle/>
                    <a:p>
                      <a:pPr algn="ctr"/>
                      <a:r>
                        <a:rPr lang="en-US" sz="1350" b="1" dirty="0"/>
                        <a:t>East Lincoln Road Trail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Eldridge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$1,274,138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$955,603</a:t>
                      </a:r>
                    </a:p>
                    <a:p>
                      <a:pPr algn="ctr"/>
                      <a:r>
                        <a:rPr lang="en-US" sz="1350" b="1" dirty="0"/>
                        <a:t> (75%)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50" b="1"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6719905"/>
                  </a:ext>
                </a:extLst>
              </a:tr>
              <a:tr h="808322">
                <a:tc>
                  <a:txBody>
                    <a:bodyPr/>
                    <a:lstStyle/>
                    <a:p>
                      <a:pPr algn="ctr"/>
                      <a:r>
                        <a:rPr lang="en-US" sz="1350" b="1" dirty="0"/>
                        <a:t>Red Rock Prairie Trail Phase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Jasper County Conservation Board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$1,993,700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$330,000</a:t>
                      </a:r>
                    </a:p>
                    <a:p>
                      <a:pPr algn="ctr"/>
                      <a:r>
                        <a:rPr lang="en-US" sz="1350" b="1" dirty="0"/>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50" b="1"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196534"/>
                  </a:ext>
                </a:extLst>
              </a:tr>
              <a:tr h="981319">
                <a:tc>
                  <a:txBody>
                    <a:bodyPr/>
                    <a:lstStyle/>
                    <a:p>
                      <a:pPr algn="ctr"/>
                      <a:r>
                        <a:rPr lang="en-US" sz="1350" b="1" dirty="0"/>
                        <a:t>Admiral Trail Phase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Farragut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$1,497,000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$300,000</a:t>
                      </a:r>
                    </a:p>
                    <a:p>
                      <a:pPr algn="ctr"/>
                      <a:r>
                        <a:rPr lang="en-US" sz="1350" b="1"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50" b="1"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7745023"/>
                  </a:ext>
                </a:extLst>
              </a:tr>
              <a:tr h="981319">
                <a:tc>
                  <a:txBody>
                    <a:bodyPr/>
                    <a:lstStyle/>
                    <a:p>
                      <a:pPr algn="ctr"/>
                      <a:r>
                        <a:rPr lang="en-US" sz="1350" b="1" dirty="0"/>
                        <a:t>Shelby County Trail Phase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Shelby County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$1,007,310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$755,485</a:t>
                      </a:r>
                    </a:p>
                    <a:p>
                      <a:pPr algn="ctr"/>
                      <a:r>
                        <a:rPr lang="en-US" sz="1350" b="1" dirty="0"/>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50" b="1"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2584820"/>
                  </a:ext>
                </a:extLst>
              </a:tr>
            </a:tbl>
          </a:graphicData>
        </a:graphic>
      </p:graphicFrame>
      <p:sp>
        <p:nvSpPr>
          <p:cNvPr id="3" name="TextBox 2">
            <a:hlinkClick r:id="rId3" action="ppaction://hlinksldjump"/>
            <a:extLst>
              <a:ext uri="{FF2B5EF4-FFF2-40B4-BE49-F238E27FC236}">
                <a16:creationId xmlns:a16="http://schemas.microsoft.com/office/drawing/2014/main" id="{819131DD-FD17-4F64-9439-4DE349A696EC}"/>
              </a:ext>
            </a:extLst>
          </p:cNvPr>
          <p:cNvSpPr txBox="1"/>
          <p:nvPr/>
        </p:nvSpPr>
        <p:spPr>
          <a:xfrm>
            <a:off x="0" y="6581001"/>
            <a:ext cx="5544616" cy="276999"/>
          </a:xfrm>
          <a:prstGeom prst="rect">
            <a:avLst/>
          </a:prstGeom>
          <a:noFill/>
        </p:spPr>
        <p:txBody>
          <a:bodyPr wrap="square" rtlCol="0">
            <a:spAutoFit/>
          </a:bodyPr>
          <a:lstStyle/>
          <a:p>
            <a:r>
              <a:rPr lang="en-US" sz="1200" b="1" dirty="0">
                <a:hlinkClick r:id="rId3" action="ppaction://hlinksldjump"/>
              </a:rPr>
              <a:t>Return to List of Applications Recommended</a:t>
            </a:r>
            <a:endParaRPr lang="en-US" sz="1200" b="1" dirty="0"/>
          </a:p>
        </p:txBody>
      </p:sp>
    </p:spTree>
    <p:extLst>
      <p:ext uri="{BB962C8B-B14F-4D97-AF65-F5344CB8AC3E}">
        <p14:creationId xmlns:p14="http://schemas.microsoft.com/office/powerpoint/2010/main" val="366793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467544" y="826845"/>
            <a:ext cx="7886700" cy="360040"/>
          </a:xfrm>
          <a:prstGeom prst="rect">
            <a:avLst/>
          </a:prstGeom>
        </p:spPr>
        <p:txBody>
          <a:bodyPr>
            <a:noAutofit/>
          </a:bodyPr>
          <a:lstStyle/>
          <a:p>
            <a:r>
              <a:rPr lang="en-US" sz="3000" b="1" dirty="0">
                <a:solidFill>
                  <a:schemeClr val="tx2"/>
                </a:solidFill>
              </a:rPr>
              <a:t>List of Applications </a:t>
            </a:r>
            <a:br>
              <a:rPr lang="en-US" sz="3000" b="1" dirty="0">
                <a:solidFill>
                  <a:schemeClr val="tx2"/>
                </a:solidFill>
              </a:rPr>
            </a:br>
            <a:r>
              <a:rPr lang="en-US" sz="3000" dirty="0"/>
              <a:t>Not </a:t>
            </a:r>
            <a:r>
              <a:rPr lang="en-US" sz="3000" b="1" dirty="0">
                <a:solidFill>
                  <a:schemeClr val="tx2"/>
                </a:solidFill>
              </a:rPr>
              <a:t>Recommended for Award</a:t>
            </a:r>
          </a:p>
        </p:txBody>
      </p:sp>
      <p:graphicFrame>
        <p:nvGraphicFramePr>
          <p:cNvPr id="2" name="Table 1">
            <a:extLst>
              <a:ext uri="{FF2B5EF4-FFF2-40B4-BE49-F238E27FC236}">
                <a16:creationId xmlns:a16="http://schemas.microsoft.com/office/drawing/2014/main" id="{D9E927E1-7EB0-4A23-BB04-69006FC59A1E}"/>
              </a:ext>
            </a:extLst>
          </p:cNvPr>
          <p:cNvGraphicFramePr>
            <a:graphicFrameLocks noGrp="1"/>
          </p:cNvGraphicFramePr>
          <p:nvPr>
            <p:extLst>
              <p:ext uri="{D42A27DB-BD31-4B8C-83A1-F6EECF244321}">
                <p14:modId xmlns:p14="http://schemas.microsoft.com/office/powerpoint/2010/main" val="2585884300"/>
              </p:ext>
            </p:extLst>
          </p:nvPr>
        </p:nvGraphicFramePr>
        <p:xfrm>
          <a:off x="175879" y="1548590"/>
          <a:ext cx="8788608" cy="4337229"/>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3387879057"/>
                    </a:ext>
                  </a:extLst>
                </a:gridCol>
                <a:gridCol w="1800200">
                  <a:extLst>
                    <a:ext uri="{9D8B030D-6E8A-4147-A177-3AD203B41FA5}">
                      <a16:colId xmlns:a16="http://schemas.microsoft.com/office/drawing/2014/main" val="1861506818"/>
                    </a:ext>
                  </a:extLst>
                </a:gridCol>
                <a:gridCol w="720080">
                  <a:extLst>
                    <a:ext uri="{9D8B030D-6E8A-4147-A177-3AD203B41FA5}">
                      <a16:colId xmlns:a16="http://schemas.microsoft.com/office/drawing/2014/main" val="3420930524"/>
                    </a:ext>
                  </a:extLst>
                </a:gridCol>
                <a:gridCol w="1368152">
                  <a:extLst>
                    <a:ext uri="{9D8B030D-6E8A-4147-A177-3AD203B41FA5}">
                      <a16:colId xmlns:a16="http://schemas.microsoft.com/office/drawing/2014/main" val="467904483"/>
                    </a:ext>
                  </a:extLst>
                </a:gridCol>
                <a:gridCol w="1225953">
                  <a:extLst>
                    <a:ext uri="{9D8B030D-6E8A-4147-A177-3AD203B41FA5}">
                      <a16:colId xmlns:a16="http://schemas.microsoft.com/office/drawing/2014/main" val="3284072429"/>
                    </a:ext>
                  </a:extLst>
                </a:gridCol>
                <a:gridCol w="1512167">
                  <a:extLst>
                    <a:ext uri="{9D8B030D-6E8A-4147-A177-3AD203B41FA5}">
                      <a16:colId xmlns:a16="http://schemas.microsoft.com/office/drawing/2014/main" val="1639893002"/>
                    </a:ext>
                  </a:extLst>
                </a:gridCol>
              </a:tblGrid>
              <a:tr h="1232338">
                <a:tc>
                  <a:txBody>
                    <a:bodyPr/>
                    <a:lstStyle/>
                    <a:p>
                      <a:pPr algn="ctr"/>
                      <a:r>
                        <a:rPr lang="en-US" sz="1300" b="1" dirty="0"/>
                        <a:t>PROJECT NAME</a:t>
                      </a:r>
                    </a:p>
                  </a:txBody>
                  <a:tcPr anchor="ctr">
                    <a:lnB w="12700" cap="flat" cmpd="sng" algn="ctr">
                      <a:solidFill>
                        <a:schemeClr val="tx1"/>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300" b="1" dirty="0"/>
                        <a:t>SCORE</a:t>
                      </a:r>
                    </a:p>
                  </a:txBody>
                  <a:tcPr anchor="ctr">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en-US" sz="1300" b="1" dirty="0"/>
                        <a:t>TOTAL PROJECT COST</a:t>
                      </a:r>
                    </a:p>
                  </a:txBody>
                  <a:tcPr anchor="ctr">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300" b="1" dirty="0"/>
                    </a:p>
                    <a:p>
                      <a:pPr algn="ctr"/>
                      <a:r>
                        <a:rPr lang="en-US" sz="1300" b="1" dirty="0"/>
                        <a:t>RECOMMENDED AMOUNT </a:t>
                      </a:r>
                    </a:p>
                    <a:p>
                      <a:pPr algn="ctr"/>
                      <a:r>
                        <a:rPr lang="en-US" sz="1300" b="1" dirty="0"/>
                        <a:t>(% of Total Project Cost)</a:t>
                      </a:r>
                    </a:p>
                  </a:txBody>
                  <a:tcPr>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58427104"/>
                  </a:ext>
                </a:extLst>
              </a:tr>
              <a:tr h="1283355">
                <a:tc>
                  <a:txBody>
                    <a:bodyPr/>
                    <a:lstStyle/>
                    <a:p>
                      <a:pPr algn="ctr"/>
                      <a:r>
                        <a:rPr lang="en-US" sz="1350" b="1" dirty="0"/>
                        <a:t>Broadway Avenue Trail: NW 2nd Avenue to the Neal Smith Trail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Polk County Conservation Board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$2,151,000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$400,000</a:t>
                      </a:r>
                    </a:p>
                    <a:p>
                      <a:pPr algn="ctr"/>
                      <a:r>
                        <a:rPr lang="en-US" sz="1350" b="1" dirty="0"/>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50" b="1"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7514937"/>
                  </a:ext>
                </a:extLst>
              </a:tr>
              <a:tr h="910768">
                <a:tc>
                  <a:txBody>
                    <a:bodyPr/>
                    <a:lstStyle/>
                    <a:p>
                      <a:pPr algn="ctr"/>
                      <a:r>
                        <a:rPr lang="en-US" sz="1350" b="1" dirty="0"/>
                        <a:t>Prairie Park Trail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Laurens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$1,165,000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$350,000</a:t>
                      </a:r>
                    </a:p>
                    <a:p>
                      <a:pPr algn="ctr"/>
                      <a:r>
                        <a:rPr lang="en-US" sz="1350" b="1" dirty="0"/>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50" b="1"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8532960"/>
                  </a:ext>
                </a:extLst>
              </a:tr>
              <a:tr h="910768">
                <a:tc>
                  <a:txBody>
                    <a:bodyPr/>
                    <a:lstStyle/>
                    <a:p>
                      <a:pPr algn="ctr"/>
                      <a:r>
                        <a:rPr lang="en-US" sz="1350" b="1" dirty="0"/>
                        <a:t>Walking Trail Resurfacing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Remsen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$89,975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b="1" dirty="0"/>
                        <a:t>$67,481 (75%)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50" b="1"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6719905"/>
                  </a:ext>
                </a:extLst>
              </a:tr>
            </a:tbl>
          </a:graphicData>
        </a:graphic>
      </p:graphicFrame>
      <p:sp>
        <p:nvSpPr>
          <p:cNvPr id="3" name="TextBox 2">
            <a:hlinkClick r:id="rId3" action="ppaction://hlinksldjump"/>
            <a:extLst>
              <a:ext uri="{FF2B5EF4-FFF2-40B4-BE49-F238E27FC236}">
                <a16:creationId xmlns:a16="http://schemas.microsoft.com/office/drawing/2014/main" id="{819131DD-FD17-4F64-9439-4DE349A696EC}"/>
              </a:ext>
            </a:extLst>
          </p:cNvPr>
          <p:cNvSpPr txBox="1"/>
          <p:nvPr/>
        </p:nvSpPr>
        <p:spPr>
          <a:xfrm>
            <a:off x="0" y="6581001"/>
            <a:ext cx="5544616" cy="276999"/>
          </a:xfrm>
          <a:prstGeom prst="rect">
            <a:avLst/>
          </a:prstGeom>
          <a:noFill/>
        </p:spPr>
        <p:txBody>
          <a:bodyPr wrap="square" rtlCol="0">
            <a:spAutoFit/>
          </a:bodyPr>
          <a:lstStyle/>
          <a:p>
            <a:r>
              <a:rPr lang="en-US" sz="1200" b="1" dirty="0">
                <a:hlinkClick r:id="rId3" action="ppaction://hlinksldjump"/>
              </a:rPr>
              <a:t>Return to List of Applications Recommended</a:t>
            </a:r>
            <a:endParaRPr lang="en-US" sz="1200" b="1" dirty="0"/>
          </a:p>
        </p:txBody>
      </p:sp>
    </p:spTree>
    <p:extLst>
      <p:ext uri="{BB962C8B-B14F-4D97-AF65-F5344CB8AC3E}">
        <p14:creationId xmlns:p14="http://schemas.microsoft.com/office/powerpoint/2010/main" val="2850970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00808"/>
            <a:ext cx="7776864" cy="4896544"/>
          </a:xfrm>
          <a:prstGeom prst="rect">
            <a:avLst/>
          </a:prstGeom>
        </p:spPr>
        <p:txBody>
          <a:bodyPr vert="horz" lIns="91440" tIns="45720" rIns="91440" bIns="45720" rtlCol="0">
            <a:noAutofit/>
          </a:bodyPr>
          <a:lstStyle/>
          <a:p>
            <a:pPr lvl="0">
              <a:spcAft>
                <a:spcPts val="1200"/>
              </a:spcAft>
            </a:pPr>
            <a:r>
              <a:rPr lang="en-US" sz="2200" dirty="0"/>
              <a:t>Created in 1988</a:t>
            </a:r>
          </a:p>
          <a:p>
            <a:pPr lvl="0">
              <a:spcAft>
                <a:spcPts val="1200"/>
              </a:spcAft>
            </a:pPr>
            <a:r>
              <a:rPr lang="en-US" sz="2200" dirty="0"/>
              <a:t>Available to cities, counties, state agencies, local governments, or non-profit organizations through an application program</a:t>
            </a:r>
          </a:p>
          <a:p>
            <a:pPr lvl="0"/>
            <a:r>
              <a:rPr lang="en-US" sz="2200" dirty="0"/>
              <a:t>Purpose is to establish recreational trails in Iowa for the use, enjoyment and participation of the public.</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699519"/>
            <a:ext cx="7886700" cy="936104"/>
          </a:xfrm>
        </p:spPr>
        <p:txBody>
          <a:bodyPr>
            <a:noAutofit/>
          </a:bodyPr>
          <a:lstStyle/>
          <a:p>
            <a:r>
              <a:rPr lang="en-US" sz="3400" b="1" dirty="0">
                <a:solidFill>
                  <a:schemeClr val="tx2"/>
                </a:solidFill>
              </a:rPr>
              <a:t>State Recreational Trail Program</a:t>
            </a:r>
          </a:p>
        </p:txBody>
      </p:sp>
    </p:spTree>
    <p:extLst>
      <p:ext uri="{BB962C8B-B14F-4D97-AF65-F5344CB8AC3E}">
        <p14:creationId xmlns:p14="http://schemas.microsoft.com/office/powerpoint/2010/main" val="1626982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00808"/>
            <a:ext cx="7776864" cy="4896544"/>
          </a:xfrm>
          <a:prstGeom prst="rect">
            <a:avLst/>
          </a:prstGeom>
        </p:spPr>
        <p:txBody>
          <a:bodyPr vert="horz" lIns="91440" tIns="45720" rIns="91440" bIns="45720" rtlCol="0">
            <a:normAutofit fontScale="77500" lnSpcReduction="20000"/>
          </a:bodyPr>
          <a:lstStyle/>
          <a:p>
            <a:pPr lvl="0"/>
            <a:r>
              <a:rPr lang="en-US" dirty="0"/>
              <a:t>Need in terms of population to be served and existing trails in the area (25 points)</a:t>
            </a:r>
          </a:p>
          <a:p>
            <a:pPr lvl="0"/>
            <a:r>
              <a:rPr lang="en-US" dirty="0"/>
              <a:t>Compatibility with local, areawide, regional or statewide plans (15 points)</a:t>
            </a:r>
          </a:p>
          <a:p>
            <a:pPr lvl="0"/>
            <a:r>
              <a:rPr lang="en-US" dirty="0"/>
              <a:t>Benefits of multiple uses and recreational opportunities (20 points)</a:t>
            </a:r>
          </a:p>
          <a:p>
            <a:pPr lvl="0"/>
            <a:r>
              <a:rPr lang="en-US" dirty="0"/>
              <a:t>Quality of the site (25 points)</a:t>
            </a:r>
          </a:p>
          <a:p>
            <a:pPr lvl="0"/>
            <a:r>
              <a:rPr lang="en-US" dirty="0"/>
              <a:t>Economic benefits to the local area (10 points)</a:t>
            </a:r>
          </a:p>
          <a:p>
            <a:pPr lvl="0"/>
            <a:r>
              <a:rPr lang="en-US" dirty="0"/>
              <a:t>Special facilities for disabled users (5 points)</a:t>
            </a:r>
          </a:p>
          <a:p>
            <a:pPr lvl="0"/>
            <a:r>
              <a:rPr lang="en-US" dirty="0"/>
              <a:t>Project is "shovel ready“ and will be completed by 6-30-2024 (25 points)</a:t>
            </a:r>
          </a:p>
          <a:p>
            <a:pPr lvl="0"/>
            <a:r>
              <a:rPr lang="en-US" dirty="0"/>
              <a:t>Projects with cash match (5 points)</a:t>
            </a:r>
          </a:p>
          <a:p>
            <a:pPr lvl="0"/>
            <a:endParaRPr lang="en-US" dirty="0"/>
          </a:p>
        </p:txBody>
      </p:sp>
      <p:sp>
        <p:nvSpPr>
          <p:cNvPr id="5" name="Title 10">
            <a:extLst>
              <a:ext uri="{FF2B5EF4-FFF2-40B4-BE49-F238E27FC236}">
                <a16:creationId xmlns:a16="http://schemas.microsoft.com/office/drawing/2014/main" id="{8F42A082-033A-4C0F-986F-7776BA315ECE}"/>
              </a:ext>
            </a:extLst>
          </p:cNvPr>
          <p:cNvSpPr txBox="1">
            <a:spLocks/>
          </p:cNvSpPr>
          <p:nvPr/>
        </p:nvSpPr>
        <p:spPr>
          <a:xfrm>
            <a:off x="628650" y="699519"/>
            <a:ext cx="7886700"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400" b="1" kern="1200">
                <a:solidFill>
                  <a:schemeClr val="tx2"/>
                </a:solidFill>
                <a:latin typeface="PT Sans" panose="020B0503020203020204" pitchFamily="34" charset="0"/>
                <a:ea typeface="+mj-ea"/>
                <a:cs typeface="+mj-cs"/>
              </a:defRPr>
            </a:lvl1pPr>
          </a:lstStyle>
          <a:p>
            <a:r>
              <a:rPr lang="en-US" dirty="0"/>
              <a:t>Project Evaluation Criteria</a:t>
            </a:r>
          </a:p>
        </p:txBody>
      </p:sp>
    </p:spTree>
    <p:extLst>
      <p:ext uri="{BB962C8B-B14F-4D97-AF65-F5344CB8AC3E}">
        <p14:creationId xmlns:p14="http://schemas.microsoft.com/office/powerpoint/2010/main" val="428700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00808"/>
            <a:ext cx="7776864" cy="4896544"/>
          </a:xfrm>
          <a:prstGeom prst="rect">
            <a:avLst/>
          </a:prstGeom>
        </p:spPr>
        <p:txBody>
          <a:bodyPr vert="horz" lIns="91440" tIns="45720" rIns="91440" bIns="45720" rtlCol="0">
            <a:normAutofit/>
          </a:bodyPr>
          <a:lstStyle/>
          <a:p>
            <a:pPr lvl="0">
              <a:spcAft>
                <a:spcPts val="1200"/>
              </a:spcAft>
            </a:pPr>
            <a:r>
              <a:rPr lang="en-US" sz="2200" dirty="0"/>
              <a:t>Available Funding:</a:t>
            </a:r>
          </a:p>
          <a:p>
            <a:pPr lvl="1"/>
            <a:r>
              <a:rPr lang="en-US" sz="2200" b="1" dirty="0"/>
              <a:t>FY 2022 Legislative appropriation from the Rebuild Iowa Infrastructure Fund:	$1,500,000</a:t>
            </a:r>
          </a:p>
          <a:p>
            <a:pPr lvl="0">
              <a:spcAft>
                <a:spcPts val="1200"/>
              </a:spcAft>
            </a:pPr>
            <a:r>
              <a:rPr lang="en-US" sz="2200" b="1" dirty="0"/>
              <a:t>Application Summary:</a:t>
            </a:r>
          </a:p>
          <a:p>
            <a:pPr lvl="1"/>
            <a:r>
              <a:rPr lang="en-US" sz="2200" b="1" dirty="0"/>
              <a:t>Total number of projects:  37</a:t>
            </a:r>
          </a:p>
          <a:p>
            <a:pPr lvl="1"/>
            <a:r>
              <a:rPr lang="en-US" sz="2200" b="1" dirty="0"/>
              <a:t>Total project costs:  $36,588,196</a:t>
            </a:r>
          </a:p>
          <a:p>
            <a:pPr lvl="1"/>
            <a:r>
              <a:rPr lang="en-US" sz="2200" b="1" dirty="0"/>
              <a:t>Total amount requested:  $14,525,462</a:t>
            </a:r>
          </a:p>
          <a:p>
            <a:pPr marL="457200" lvl="1" indent="0">
              <a:buNone/>
            </a:pPr>
            <a:endParaRPr lang="en-US" sz="2200" b="1" dirty="0"/>
          </a:p>
        </p:txBody>
      </p:sp>
      <p:sp>
        <p:nvSpPr>
          <p:cNvPr id="5" name="Title 10">
            <a:extLst>
              <a:ext uri="{FF2B5EF4-FFF2-40B4-BE49-F238E27FC236}">
                <a16:creationId xmlns:a16="http://schemas.microsoft.com/office/drawing/2014/main" id="{C66066E1-1CDF-4981-B319-508E795C1FD5}"/>
              </a:ext>
            </a:extLst>
          </p:cNvPr>
          <p:cNvSpPr txBox="1">
            <a:spLocks/>
          </p:cNvSpPr>
          <p:nvPr/>
        </p:nvSpPr>
        <p:spPr>
          <a:xfrm>
            <a:off x="628650" y="699519"/>
            <a:ext cx="7886700"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400" b="1" kern="1200">
                <a:solidFill>
                  <a:schemeClr val="tx2"/>
                </a:solidFill>
                <a:latin typeface="PT Sans" panose="020B0503020203020204" pitchFamily="34" charset="0"/>
                <a:ea typeface="+mj-ea"/>
                <a:cs typeface="+mj-cs"/>
              </a:defRPr>
            </a:lvl1pPr>
          </a:lstStyle>
          <a:p>
            <a:r>
              <a:rPr lang="en-US" dirty="0"/>
              <a:t>Available Funding and Application Summary</a:t>
            </a:r>
          </a:p>
        </p:txBody>
      </p:sp>
    </p:spTree>
    <p:extLst>
      <p:ext uri="{BB962C8B-B14F-4D97-AF65-F5344CB8AC3E}">
        <p14:creationId xmlns:p14="http://schemas.microsoft.com/office/powerpoint/2010/main" val="2382378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719107"/>
            <a:ext cx="7886700" cy="360040"/>
          </a:xfrm>
          <a:prstGeom prst="rect">
            <a:avLst/>
          </a:prstGeom>
        </p:spPr>
        <p:txBody>
          <a:bodyPr>
            <a:noAutofit/>
          </a:bodyPr>
          <a:lstStyle/>
          <a:p>
            <a:r>
              <a:rPr lang="en-US" b="1" dirty="0">
                <a:solidFill>
                  <a:schemeClr val="tx2"/>
                </a:solidFill>
              </a:rPr>
              <a:t>List of Applications Recommended</a:t>
            </a:r>
          </a:p>
        </p:txBody>
      </p:sp>
      <p:graphicFrame>
        <p:nvGraphicFramePr>
          <p:cNvPr id="2" name="Table 1">
            <a:extLst>
              <a:ext uri="{FF2B5EF4-FFF2-40B4-BE49-F238E27FC236}">
                <a16:creationId xmlns:a16="http://schemas.microsoft.com/office/drawing/2014/main" id="{D9E927E1-7EB0-4A23-BB04-69006FC59A1E}"/>
              </a:ext>
            </a:extLst>
          </p:cNvPr>
          <p:cNvGraphicFramePr>
            <a:graphicFrameLocks noGrp="1"/>
          </p:cNvGraphicFramePr>
          <p:nvPr>
            <p:extLst>
              <p:ext uri="{D42A27DB-BD31-4B8C-83A1-F6EECF244321}">
                <p14:modId xmlns:p14="http://schemas.microsoft.com/office/powerpoint/2010/main" val="1105848044"/>
              </p:ext>
            </p:extLst>
          </p:nvPr>
        </p:nvGraphicFramePr>
        <p:xfrm>
          <a:off x="177696" y="1173976"/>
          <a:ext cx="8788608" cy="4919320"/>
        </p:xfrm>
        <a:graphic>
          <a:graphicData uri="http://schemas.openxmlformats.org/drawingml/2006/table">
            <a:tbl>
              <a:tblPr firstRow="1" bandRow="1">
                <a:tableStyleId>{5C22544A-7EE6-4342-B048-85BDC9FD1C3A}</a:tableStyleId>
              </a:tblPr>
              <a:tblGrid>
                <a:gridCol w="2064211">
                  <a:extLst>
                    <a:ext uri="{9D8B030D-6E8A-4147-A177-3AD203B41FA5}">
                      <a16:colId xmlns:a16="http://schemas.microsoft.com/office/drawing/2014/main" val="3387879057"/>
                    </a:ext>
                  </a:extLst>
                </a:gridCol>
                <a:gridCol w="1800200">
                  <a:extLst>
                    <a:ext uri="{9D8B030D-6E8A-4147-A177-3AD203B41FA5}">
                      <a16:colId xmlns:a16="http://schemas.microsoft.com/office/drawing/2014/main" val="1861506818"/>
                    </a:ext>
                  </a:extLst>
                </a:gridCol>
                <a:gridCol w="792088">
                  <a:extLst>
                    <a:ext uri="{9D8B030D-6E8A-4147-A177-3AD203B41FA5}">
                      <a16:colId xmlns:a16="http://schemas.microsoft.com/office/drawing/2014/main" val="3420930524"/>
                    </a:ext>
                  </a:extLst>
                </a:gridCol>
                <a:gridCol w="1440160">
                  <a:extLst>
                    <a:ext uri="{9D8B030D-6E8A-4147-A177-3AD203B41FA5}">
                      <a16:colId xmlns:a16="http://schemas.microsoft.com/office/drawing/2014/main" val="467904483"/>
                    </a:ext>
                  </a:extLst>
                </a:gridCol>
                <a:gridCol w="1224136">
                  <a:extLst>
                    <a:ext uri="{9D8B030D-6E8A-4147-A177-3AD203B41FA5}">
                      <a16:colId xmlns:a16="http://schemas.microsoft.com/office/drawing/2014/main" val="3284072429"/>
                    </a:ext>
                  </a:extLst>
                </a:gridCol>
                <a:gridCol w="1467813">
                  <a:extLst>
                    <a:ext uri="{9D8B030D-6E8A-4147-A177-3AD203B41FA5}">
                      <a16:colId xmlns:a16="http://schemas.microsoft.com/office/drawing/2014/main" val="1639893002"/>
                    </a:ext>
                  </a:extLst>
                </a:gridCol>
              </a:tblGrid>
              <a:tr h="1229830">
                <a:tc>
                  <a:txBody>
                    <a:bodyPr/>
                    <a:lstStyle/>
                    <a:p>
                      <a:pPr algn="ctr"/>
                      <a:r>
                        <a:rPr lang="en-US" sz="1300" b="1" dirty="0"/>
                        <a:t>PROJECT NAME</a:t>
                      </a:r>
                    </a:p>
                  </a:txBody>
                  <a:tcPr anchor="ctr">
                    <a:lnB w="12700" cap="flat" cmpd="sng" algn="ctr">
                      <a:no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lnB w="12700" cap="flat" cmpd="sng" algn="ctr">
                      <a:noFill/>
                      <a:prstDash val="solid"/>
                      <a:round/>
                      <a:headEnd type="none" w="med" len="med"/>
                      <a:tailEnd type="none" w="med" len="med"/>
                    </a:lnB>
                    <a:solidFill>
                      <a:schemeClr val="bg2">
                        <a:lumMod val="75000"/>
                      </a:schemeClr>
                    </a:solidFill>
                  </a:tcPr>
                </a:tc>
                <a:tc>
                  <a:txBody>
                    <a:bodyPr/>
                    <a:lstStyle/>
                    <a:p>
                      <a:pPr algn="ctr"/>
                      <a:r>
                        <a:rPr lang="en-US" sz="1300" b="1" dirty="0"/>
                        <a:t>SCORE</a:t>
                      </a:r>
                    </a:p>
                  </a:txBody>
                  <a:tcPr anchor="ctr">
                    <a:lnB w="12700" cap="flat" cmpd="sng" algn="ctr">
                      <a:noFill/>
                      <a:prstDash val="solid"/>
                      <a:round/>
                      <a:headEnd type="none" w="med" len="med"/>
                      <a:tailEnd type="none" w="med" len="med"/>
                    </a:lnB>
                    <a:solidFill>
                      <a:schemeClr val="accent3">
                        <a:lumMod val="75000"/>
                      </a:schemeClr>
                    </a:solidFill>
                  </a:tcPr>
                </a:tc>
                <a:tc>
                  <a:txBody>
                    <a:bodyPr/>
                    <a:lstStyle/>
                    <a:p>
                      <a:pPr algn="ctr"/>
                      <a:r>
                        <a:rPr lang="en-US" sz="1300" b="1" dirty="0"/>
                        <a:t>TOTAL PROJECT COST</a:t>
                      </a:r>
                    </a:p>
                  </a:txBody>
                  <a:tcPr anchor="ctr">
                    <a:lnB w="12700" cap="flat" cmpd="sng" algn="ctr">
                      <a:noFill/>
                      <a:prstDash val="solid"/>
                      <a:round/>
                      <a:headEnd type="none" w="med" len="med"/>
                      <a:tailEnd type="none" w="med" len="med"/>
                    </a:lnB>
                    <a:solidFill>
                      <a:schemeClr val="accent6">
                        <a:lumMod val="50000"/>
                      </a:schemeClr>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lnB w="12700" cap="flat" cmpd="sng" algn="ctr">
                      <a:noFill/>
                      <a:prstDash val="solid"/>
                      <a:round/>
                      <a:headEnd type="none" w="med" len="med"/>
                      <a:tailEnd type="none" w="med" len="med"/>
                    </a:lnB>
                    <a:solidFill>
                      <a:schemeClr val="accent2">
                        <a:lumMod val="75000"/>
                      </a:schemeClr>
                    </a:solidFill>
                  </a:tcPr>
                </a:tc>
                <a:tc>
                  <a:txBody>
                    <a:bodyPr/>
                    <a:lstStyle/>
                    <a:p>
                      <a:pPr algn="ctr"/>
                      <a:endParaRPr lang="en-US" sz="1300" b="1" dirty="0"/>
                    </a:p>
                    <a:p>
                      <a:pPr algn="ctr"/>
                      <a:r>
                        <a:rPr lang="en-US" sz="1300" b="1" dirty="0"/>
                        <a:t>RECOMMENDED AMOUNT </a:t>
                      </a:r>
                    </a:p>
                    <a:p>
                      <a:pPr algn="ctr"/>
                      <a:r>
                        <a:rPr lang="en-US" sz="1300" b="1" dirty="0"/>
                        <a:t>(% of Total Project Cost)</a:t>
                      </a:r>
                    </a:p>
                  </a:txBody>
                  <a:tcPr>
                    <a:lnB w="12700" cap="flat" cmpd="sng" algn="ctr">
                      <a:no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58427104"/>
                  </a:ext>
                </a:extLst>
              </a:tr>
              <a:tr h="1229830">
                <a:tc>
                  <a:txBody>
                    <a:bodyPr/>
                    <a:lstStyle/>
                    <a:p>
                      <a:pPr algn="ctr"/>
                      <a:r>
                        <a:rPr lang="en-US" sz="1400" b="1" dirty="0">
                          <a:hlinkClick r:id="rId3" action="ppaction://hlinksldjump"/>
                        </a:rPr>
                        <a:t>Heart of Iowa Nature Trail: Paving Skunk River Bridge to 610th Avenue</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Story County Conservation Board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$674,000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$384,000</a:t>
                      </a:r>
                    </a:p>
                    <a:p>
                      <a:pPr algn="ctr"/>
                      <a:r>
                        <a:rPr lang="en-US" sz="1400" b="1" dirty="0"/>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$384,000</a:t>
                      </a:r>
                    </a:p>
                    <a:p>
                      <a:pPr algn="ctr"/>
                      <a:r>
                        <a:rPr lang="en-US" sz="1400" b="1" dirty="0"/>
                        <a:t>(57%)</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5182093"/>
                  </a:ext>
                </a:extLst>
              </a:tr>
              <a:tr h="1229830">
                <a:tc>
                  <a:txBody>
                    <a:bodyPr/>
                    <a:lstStyle/>
                    <a:p>
                      <a:pPr algn="ctr"/>
                      <a:r>
                        <a:rPr lang="en-US" sz="1400" b="1" dirty="0">
                          <a:hlinkClick r:id="rId4" action="ppaction://hlinksldjump"/>
                        </a:rPr>
                        <a:t>Raccoon River Valley Trail to High Trestle Trail Connector: S Avenue to Iowa 210</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Woodward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$393,000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$220,080</a:t>
                      </a:r>
                    </a:p>
                    <a:p>
                      <a:pPr algn="ctr"/>
                      <a:r>
                        <a:rPr lang="en-US" sz="1400" b="1" dirty="0"/>
                        <a:t>(56%)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$220,080</a:t>
                      </a:r>
                    </a:p>
                    <a:p>
                      <a:pPr algn="ctr"/>
                      <a:r>
                        <a:rPr lang="en-US" sz="1400" b="1" dirty="0"/>
                        <a:t>(56%)</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720284"/>
                  </a:ext>
                </a:extLst>
              </a:tr>
              <a:tr h="1229830">
                <a:tc>
                  <a:txBody>
                    <a:bodyPr/>
                    <a:lstStyle/>
                    <a:p>
                      <a:pPr algn="ctr"/>
                      <a:r>
                        <a:rPr lang="en-US" sz="1400" b="1" dirty="0">
                          <a:hlinkClick r:id="rId5" action="ppaction://hlinksldjump"/>
                        </a:rPr>
                        <a:t>Grant Wood Trail: Paving Waldo’s Rock to Oxley Road</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Linn County Conservation Board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$735,000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$400,000</a:t>
                      </a:r>
                    </a:p>
                    <a:p>
                      <a:pPr algn="ctr"/>
                      <a:r>
                        <a:rPr lang="en-US" sz="1400" b="1" dirty="0"/>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$400,000</a:t>
                      </a:r>
                    </a:p>
                    <a:p>
                      <a:pPr algn="ctr"/>
                      <a:r>
                        <a:rPr lang="en-US" sz="1400" b="1" dirty="0"/>
                        <a:t>(54%)</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2288806"/>
                  </a:ext>
                </a:extLst>
              </a:tr>
            </a:tbl>
          </a:graphicData>
        </a:graphic>
      </p:graphicFrame>
      <p:sp>
        <p:nvSpPr>
          <p:cNvPr id="3" name="TextBox 2">
            <a:extLst>
              <a:ext uri="{FF2B5EF4-FFF2-40B4-BE49-F238E27FC236}">
                <a16:creationId xmlns:a16="http://schemas.microsoft.com/office/drawing/2014/main" id="{F5820BDE-4DE8-4E70-B05F-14D44B56349D}"/>
              </a:ext>
            </a:extLst>
          </p:cNvPr>
          <p:cNvSpPr txBox="1"/>
          <p:nvPr/>
        </p:nvSpPr>
        <p:spPr>
          <a:xfrm>
            <a:off x="0" y="6525344"/>
            <a:ext cx="7164288" cy="276999"/>
          </a:xfrm>
          <a:prstGeom prst="rect">
            <a:avLst/>
          </a:prstGeom>
          <a:noFill/>
        </p:spPr>
        <p:txBody>
          <a:bodyPr wrap="square" rtlCol="0">
            <a:spAutoFit/>
          </a:bodyPr>
          <a:lstStyle/>
          <a:p>
            <a:r>
              <a:rPr lang="en-US" sz="1200" b="1" dirty="0">
                <a:hlinkClick r:id="rId6" action="ppaction://hlinksldjump"/>
              </a:rPr>
              <a:t>Jump to applications not recommended for funding</a:t>
            </a:r>
            <a:endParaRPr lang="en-US" sz="1200" b="1" dirty="0"/>
          </a:p>
        </p:txBody>
      </p:sp>
    </p:spTree>
    <p:extLst>
      <p:ext uri="{BB962C8B-B14F-4D97-AF65-F5344CB8AC3E}">
        <p14:creationId xmlns:p14="http://schemas.microsoft.com/office/powerpoint/2010/main" val="2468241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719107"/>
            <a:ext cx="7886700" cy="360040"/>
          </a:xfrm>
          <a:prstGeom prst="rect">
            <a:avLst/>
          </a:prstGeom>
        </p:spPr>
        <p:txBody>
          <a:bodyPr>
            <a:noAutofit/>
          </a:bodyPr>
          <a:lstStyle/>
          <a:p>
            <a:r>
              <a:rPr lang="en-US" b="1" dirty="0">
                <a:solidFill>
                  <a:schemeClr val="tx2"/>
                </a:solidFill>
              </a:rPr>
              <a:t>List of Applications Recommended</a:t>
            </a:r>
          </a:p>
        </p:txBody>
      </p:sp>
      <p:graphicFrame>
        <p:nvGraphicFramePr>
          <p:cNvPr id="2" name="Table 1">
            <a:extLst>
              <a:ext uri="{FF2B5EF4-FFF2-40B4-BE49-F238E27FC236}">
                <a16:creationId xmlns:a16="http://schemas.microsoft.com/office/drawing/2014/main" id="{D9E927E1-7EB0-4A23-BB04-69006FC59A1E}"/>
              </a:ext>
            </a:extLst>
          </p:cNvPr>
          <p:cNvGraphicFramePr>
            <a:graphicFrameLocks noGrp="1"/>
          </p:cNvGraphicFramePr>
          <p:nvPr>
            <p:extLst>
              <p:ext uri="{D42A27DB-BD31-4B8C-83A1-F6EECF244321}">
                <p14:modId xmlns:p14="http://schemas.microsoft.com/office/powerpoint/2010/main" val="3943956784"/>
              </p:ext>
            </p:extLst>
          </p:nvPr>
        </p:nvGraphicFramePr>
        <p:xfrm>
          <a:off x="177696" y="1173976"/>
          <a:ext cx="8788608" cy="3087526"/>
        </p:xfrm>
        <a:graphic>
          <a:graphicData uri="http://schemas.openxmlformats.org/drawingml/2006/table">
            <a:tbl>
              <a:tblPr firstRow="1" bandRow="1">
                <a:tableStyleId>{5C22544A-7EE6-4342-B048-85BDC9FD1C3A}</a:tableStyleId>
              </a:tblPr>
              <a:tblGrid>
                <a:gridCol w="2064211">
                  <a:extLst>
                    <a:ext uri="{9D8B030D-6E8A-4147-A177-3AD203B41FA5}">
                      <a16:colId xmlns:a16="http://schemas.microsoft.com/office/drawing/2014/main" val="3387879057"/>
                    </a:ext>
                  </a:extLst>
                </a:gridCol>
                <a:gridCol w="1800200">
                  <a:extLst>
                    <a:ext uri="{9D8B030D-6E8A-4147-A177-3AD203B41FA5}">
                      <a16:colId xmlns:a16="http://schemas.microsoft.com/office/drawing/2014/main" val="1861506818"/>
                    </a:ext>
                  </a:extLst>
                </a:gridCol>
                <a:gridCol w="792088">
                  <a:extLst>
                    <a:ext uri="{9D8B030D-6E8A-4147-A177-3AD203B41FA5}">
                      <a16:colId xmlns:a16="http://schemas.microsoft.com/office/drawing/2014/main" val="3420930524"/>
                    </a:ext>
                  </a:extLst>
                </a:gridCol>
                <a:gridCol w="1440160">
                  <a:extLst>
                    <a:ext uri="{9D8B030D-6E8A-4147-A177-3AD203B41FA5}">
                      <a16:colId xmlns:a16="http://schemas.microsoft.com/office/drawing/2014/main" val="467904483"/>
                    </a:ext>
                  </a:extLst>
                </a:gridCol>
                <a:gridCol w="1224136">
                  <a:extLst>
                    <a:ext uri="{9D8B030D-6E8A-4147-A177-3AD203B41FA5}">
                      <a16:colId xmlns:a16="http://schemas.microsoft.com/office/drawing/2014/main" val="3284072429"/>
                    </a:ext>
                  </a:extLst>
                </a:gridCol>
                <a:gridCol w="1467813">
                  <a:extLst>
                    <a:ext uri="{9D8B030D-6E8A-4147-A177-3AD203B41FA5}">
                      <a16:colId xmlns:a16="http://schemas.microsoft.com/office/drawing/2014/main" val="1639893002"/>
                    </a:ext>
                  </a:extLst>
                </a:gridCol>
              </a:tblGrid>
              <a:tr h="1543763">
                <a:tc>
                  <a:txBody>
                    <a:bodyPr/>
                    <a:lstStyle/>
                    <a:p>
                      <a:pPr algn="ctr"/>
                      <a:r>
                        <a:rPr lang="en-US" sz="1300" b="1" dirty="0"/>
                        <a:t>PROJECT NAME</a:t>
                      </a:r>
                    </a:p>
                  </a:txBody>
                  <a:tcPr anchor="ctr">
                    <a:lnB w="12700" cap="flat" cmpd="sng" algn="ctr">
                      <a:no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lnB w="12700" cap="flat" cmpd="sng" algn="ctr">
                      <a:noFill/>
                      <a:prstDash val="solid"/>
                      <a:round/>
                      <a:headEnd type="none" w="med" len="med"/>
                      <a:tailEnd type="none" w="med" len="med"/>
                    </a:lnB>
                    <a:solidFill>
                      <a:schemeClr val="bg2">
                        <a:lumMod val="75000"/>
                      </a:schemeClr>
                    </a:solidFill>
                  </a:tcPr>
                </a:tc>
                <a:tc>
                  <a:txBody>
                    <a:bodyPr/>
                    <a:lstStyle/>
                    <a:p>
                      <a:pPr algn="ctr"/>
                      <a:r>
                        <a:rPr lang="en-US" sz="1300" b="1" dirty="0"/>
                        <a:t>SCORE</a:t>
                      </a:r>
                    </a:p>
                  </a:txBody>
                  <a:tcPr anchor="ctr">
                    <a:lnB w="12700" cap="flat" cmpd="sng" algn="ctr">
                      <a:noFill/>
                      <a:prstDash val="solid"/>
                      <a:round/>
                      <a:headEnd type="none" w="med" len="med"/>
                      <a:tailEnd type="none" w="med" len="med"/>
                    </a:lnB>
                    <a:solidFill>
                      <a:schemeClr val="accent3">
                        <a:lumMod val="75000"/>
                      </a:schemeClr>
                    </a:solidFill>
                  </a:tcPr>
                </a:tc>
                <a:tc>
                  <a:txBody>
                    <a:bodyPr/>
                    <a:lstStyle/>
                    <a:p>
                      <a:pPr algn="ctr"/>
                      <a:r>
                        <a:rPr lang="en-US" sz="1300" b="1" dirty="0"/>
                        <a:t>TOTAL PROJECT COST</a:t>
                      </a:r>
                    </a:p>
                  </a:txBody>
                  <a:tcPr anchor="ctr">
                    <a:lnB w="12700" cap="flat" cmpd="sng" algn="ctr">
                      <a:noFill/>
                      <a:prstDash val="solid"/>
                      <a:round/>
                      <a:headEnd type="none" w="med" len="med"/>
                      <a:tailEnd type="none" w="med" len="med"/>
                    </a:lnB>
                    <a:solidFill>
                      <a:schemeClr val="accent6">
                        <a:lumMod val="50000"/>
                      </a:schemeClr>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lnB w="12700" cap="flat" cmpd="sng" algn="ctr">
                      <a:noFill/>
                      <a:prstDash val="solid"/>
                      <a:round/>
                      <a:headEnd type="none" w="med" len="med"/>
                      <a:tailEnd type="none" w="med" len="med"/>
                    </a:lnB>
                    <a:solidFill>
                      <a:schemeClr val="accent2">
                        <a:lumMod val="75000"/>
                      </a:schemeClr>
                    </a:solidFill>
                  </a:tcPr>
                </a:tc>
                <a:tc>
                  <a:txBody>
                    <a:bodyPr/>
                    <a:lstStyle/>
                    <a:p>
                      <a:pPr algn="ctr"/>
                      <a:endParaRPr lang="en-US" sz="1300" b="1" dirty="0"/>
                    </a:p>
                    <a:p>
                      <a:pPr algn="ctr"/>
                      <a:endParaRPr lang="en-US" sz="1300" b="1" dirty="0"/>
                    </a:p>
                    <a:p>
                      <a:pPr algn="ctr"/>
                      <a:r>
                        <a:rPr lang="en-US" sz="1300" b="1" dirty="0"/>
                        <a:t>RECOMMENDED AMOUNT </a:t>
                      </a:r>
                    </a:p>
                    <a:p>
                      <a:pPr algn="ctr"/>
                      <a:r>
                        <a:rPr lang="en-US" sz="1300" b="1" dirty="0"/>
                        <a:t>(% of Total Project Cost)</a:t>
                      </a:r>
                    </a:p>
                  </a:txBody>
                  <a:tcPr>
                    <a:lnB w="12700" cap="flat" cmpd="sng" algn="ctr">
                      <a:no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58427104"/>
                  </a:ext>
                </a:extLst>
              </a:tr>
              <a:tr h="1543763">
                <a:tc>
                  <a:txBody>
                    <a:bodyPr/>
                    <a:lstStyle/>
                    <a:p>
                      <a:pPr algn="ctr"/>
                      <a:r>
                        <a:rPr lang="en-US" sz="1400" b="1" dirty="0">
                          <a:hlinkClick r:id="rId3" action="ppaction://hlinksldjump"/>
                        </a:rPr>
                        <a:t>Keokuk Riverfront Trail</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Keokuk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$1,182,371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$493,595</a:t>
                      </a:r>
                    </a:p>
                    <a:p>
                      <a:pPr algn="ctr"/>
                      <a:r>
                        <a:rPr lang="en-US" sz="1400" b="1" dirty="0"/>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$493,595</a:t>
                      </a:r>
                    </a:p>
                    <a:p>
                      <a:pPr algn="ctr"/>
                      <a:r>
                        <a:rPr lang="en-US" sz="1400" b="1" dirty="0"/>
                        <a:t>(42%)</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5182093"/>
                  </a:ext>
                </a:extLst>
              </a:tr>
            </a:tbl>
          </a:graphicData>
        </a:graphic>
      </p:graphicFrame>
      <p:sp>
        <p:nvSpPr>
          <p:cNvPr id="3" name="TextBox 2">
            <a:extLst>
              <a:ext uri="{FF2B5EF4-FFF2-40B4-BE49-F238E27FC236}">
                <a16:creationId xmlns:a16="http://schemas.microsoft.com/office/drawing/2014/main" id="{F5820BDE-4DE8-4E70-B05F-14D44B56349D}"/>
              </a:ext>
            </a:extLst>
          </p:cNvPr>
          <p:cNvSpPr txBox="1"/>
          <p:nvPr/>
        </p:nvSpPr>
        <p:spPr>
          <a:xfrm>
            <a:off x="0" y="6525344"/>
            <a:ext cx="7164288" cy="276999"/>
          </a:xfrm>
          <a:prstGeom prst="rect">
            <a:avLst/>
          </a:prstGeom>
          <a:noFill/>
        </p:spPr>
        <p:txBody>
          <a:bodyPr wrap="square" rtlCol="0">
            <a:spAutoFit/>
          </a:bodyPr>
          <a:lstStyle/>
          <a:p>
            <a:r>
              <a:rPr lang="en-US" sz="1200" b="1" dirty="0">
                <a:hlinkClick r:id="rId4" action="ppaction://hlinksldjump"/>
              </a:rPr>
              <a:t>Jump to applications not recommended for funding</a:t>
            </a:r>
            <a:endParaRPr lang="en-US" sz="1200" b="1" dirty="0"/>
          </a:p>
        </p:txBody>
      </p:sp>
    </p:spTree>
    <p:extLst>
      <p:ext uri="{BB962C8B-B14F-4D97-AF65-F5344CB8AC3E}">
        <p14:creationId xmlns:p14="http://schemas.microsoft.com/office/powerpoint/2010/main" val="3755544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710535"/>
            <a:ext cx="7886700" cy="288033"/>
          </a:xfrm>
        </p:spPr>
        <p:txBody>
          <a:bodyPr>
            <a:noAutofit/>
          </a:bodyPr>
          <a:lstStyle/>
          <a:p>
            <a:r>
              <a:rPr lang="en-US" b="1" dirty="0">
                <a:solidFill>
                  <a:schemeClr val="tx2"/>
                </a:solidFill>
              </a:rPr>
              <a:t>Map of Applications Received</a:t>
            </a:r>
          </a:p>
        </p:txBody>
      </p:sp>
      <p:pic>
        <p:nvPicPr>
          <p:cNvPr id="2" name="Picture 1">
            <a:extLst>
              <a:ext uri="{FF2B5EF4-FFF2-40B4-BE49-F238E27FC236}">
                <a16:creationId xmlns:a16="http://schemas.microsoft.com/office/drawing/2014/main" id="{5E43C178-E73C-4C10-B097-5D29F6707D27}"/>
              </a:ext>
            </a:extLst>
          </p:cNvPr>
          <p:cNvPicPr>
            <a:picLocks noChangeAspect="1"/>
          </p:cNvPicPr>
          <p:nvPr/>
        </p:nvPicPr>
        <p:blipFill>
          <a:blip r:embed="rId3"/>
          <a:stretch>
            <a:fillRect/>
          </a:stretch>
        </p:blipFill>
        <p:spPr>
          <a:xfrm>
            <a:off x="14600" y="1124744"/>
            <a:ext cx="9144000" cy="5739925"/>
          </a:xfrm>
          <a:prstGeom prst="rect">
            <a:avLst/>
          </a:prstGeom>
        </p:spPr>
      </p:pic>
    </p:spTree>
    <p:extLst>
      <p:ext uri="{BB962C8B-B14F-4D97-AF65-F5344CB8AC3E}">
        <p14:creationId xmlns:p14="http://schemas.microsoft.com/office/powerpoint/2010/main" val="3288910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369332"/>
          </a:xfrm>
          <a:prstGeom prst="rect">
            <a:avLst/>
          </a:prstGeom>
          <a:noFill/>
        </p:spPr>
        <p:txBody>
          <a:bodyPr wrap="square" rtlCol="0">
            <a:spAutoFit/>
          </a:bodyPr>
          <a:lstStyle/>
          <a:p>
            <a:pPr algn="ctr"/>
            <a:r>
              <a:rPr lang="en-US" dirty="0">
                <a:latin typeface="PT Sans" panose="020B0503020203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
        <p:nvSpPr>
          <p:cNvPr id="12" name="TextBox 11">
            <a:extLst>
              <a:ext uri="{FF2B5EF4-FFF2-40B4-BE49-F238E27FC236}">
                <a16:creationId xmlns:a16="http://schemas.microsoft.com/office/drawing/2014/main" id="{33F7CF90-4942-4D85-8831-4BBCA8213A53}"/>
              </a:ext>
            </a:extLst>
          </p:cNvPr>
          <p:cNvSpPr txBox="1"/>
          <p:nvPr/>
        </p:nvSpPr>
        <p:spPr>
          <a:xfrm>
            <a:off x="2114600" y="5445224"/>
            <a:ext cx="4752528" cy="954107"/>
          </a:xfrm>
          <a:prstGeom prst="rect">
            <a:avLst/>
          </a:prstGeom>
          <a:noFill/>
        </p:spPr>
        <p:txBody>
          <a:bodyPr wrap="square" rtlCol="0">
            <a:spAutoFit/>
          </a:bodyPr>
          <a:lstStyle/>
          <a:p>
            <a:r>
              <a:rPr lang="en-US" sz="1400" b="1" dirty="0">
                <a:solidFill>
                  <a:schemeClr val="bg1">
                    <a:lumMod val="50000"/>
                  </a:schemeClr>
                </a:solidFill>
                <a:latin typeface="Century Gothic" panose="020B0502020202020204" pitchFamily="34" charset="0"/>
                <a:cs typeface="Arial" panose="020B0604020202020204" pitchFamily="34" charset="0"/>
              </a:rPr>
              <a:t>Craig Markley, Systems Planning Bureau</a:t>
            </a:r>
          </a:p>
          <a:p>
            <a:r>
              <a:rPr lang="en-US" sz="1400" b="1" dirty="0">
                <a:solidFill>
                  <a:schemeClr val="bg1">
                    <a:lumMod val="50000"/>
                  </a:schemeClr>
                </a:solidFill>
                <a:latin typeface="Century Gothic" panose="020B0502020202020204" pitchFamily="34" charset="0"/>
                <a:cs typeface="Arial" panose="020B0604020202020204" pitchFamily="34" charset="0"/>
                <a:hlinkClick r:id="rId4"/>
              </a:rPr>
              <a:t>craig.markley@iowadot.us</a:t>
            </a:r>
            <a:endParaRPr lang="en-US" sz="1400" b="1" dirty="0">
              <a:solidFill>
                <a:schemeClr val="bg1">
                  <a:lumMod val="50000"/>
                </a:schemeClr>
              </a:solidFill>
              <a:latin typeface="Century Gothic" panose="020B0502020202020204" pitchFamily="34" charset="0"/>
              <a:cs typeface="Arial" panose="020B0604020202020204" pitchFamily="34" charset="0"/>
            </a:endParaRPr>
          </a:p>
          <a:p>
            <a:r>
              <a:rPr lang="en-US" sz="1400" b="1" dirty="0">
                <a:solidFill>
                  <a:schemeClr val="bg1">
                    <a:lumMod val="50000"/>
                  </a:schemeClr>
                </a:solidFill>
                <a:latin typeface="Century Gothic" panose="020B0502020202020204" pitchFamily="34" charset="0"/>
                <a:cs typeface="Arial" panose="020B0604020202020204" pitchFamily="34" charset="0"/>
              </a:rPr>
              <a:t>515-239-1027</a:t>
            </a:r>
          </a:p>
          <a:p>
            <a:pPr algn="ctr"/>
            <a:endParaRPr lang="en-US" sz="1400" b="1" dirty="0">
              <a:solidFill>
                <a:schemeClr val="bg1">
                  <a:lumMod val="50000"/>
                </a:schemeClr>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398219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6" name="Text Placeholder 2">
            <a:extLst>
              <a:ext uri="{FF2B5EF4-FFF2-40B4-BE49-F238E27FC236}">
                <a16:creationId xmlns:a16="http://schemas.microsoft.com/office/drawing/2014/main" id="{8774E2DA-7066-4594-97F8-472FD30B3495}"/>
              </a:ext>
            </a:extLst>
          </p:cNvPr>
          <p:cNvSpPr txBox="1">
            <a:spLocks/>
          </p:cNvSpPr>
          <p:nvPr/>
        </p:nvSpPr>
        <p:spPr>
          <a:xfrm>
            <a:off x="179513" y="764704"/>
            <a:ext cx="3168351" cy="501317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cs typeface="Arial" pitchFamily="34" charset="0"/>
              </a:rPr>
              <a:t>Heart of Iowa Nature Trail: Paving Skunk River Bridge to 610th Avenue</a:t>
            </a:r>
          </a:p>
          <a:p>
            <a:pPr marL="0" indent="0">
              <a:spcBef>
                <a:spcPts val="0"/>
              </a:spcBef>
              <a:buClr>
                <a:schemeClr val="tx1"/>
              </a:buClr>
              <a:buNone/>
              <a:defRPr/>
            </a:pPr>
            <a:r>
              <a:rPr lang="en-US" sz="1800" b="1" dirty="0">
                <a:latin typeface="PT Sans" panose="020B0503020203020204"/>
                <a:cs typeface="Arial" pitchFamily="34" charset="0"/>
              </a:rPr>
              <a:t>(Story County Conservation Board)</a:t>
            </a:r>
          </a:p>
          <a:p>
            <a:pPr marL="0" indent="0">
              <a:spcBef>
                <a:spcPts val="0"/>
              </a:spcBef>
              <a:buClr>
                <a:schemeClr val="tx1"/>
              </a:buClr>
              <a:buNone/>
              <a:defRPr/>
            </a:pPr>
            <a:endParaRPr lang="en-US" sz="1800" b="1" dirty="0">
              <a:latin typeface="PT Sans" panose="020B0503020203020204"/>
              <a:cs typeface="Arial" pitchFamily="34" charset="0"/>
            </a:endParaRPr>
          </a:p>
          <a:p>
            <a:pPr marL="0" indent="0">
              <a:spcBef>
                <a:spcPts val="0"/>
              </a:spcBef>
              <a:buClr>
                <a:schemeClr val="tx1"/>
              </a:buClr>
              <a:buNone/>
              <a:defRPr/>
            </a:pPr>
            <a:r>
              <a:rPr lang="en-US" sz="1700" dirty="0">
                <a:latin typeface="PT Sans" panose="020B0503020203020204"/>
                <a:ea typeface="Calibri" panose="020F0502020204030204" pitchFamily="34" charset="0"/>
                <a:cs typeface="Times New Roman" panose="02020603050405020304" pitchFamily="18" charset="0"/>
              </a:rPr>
              <a:t>This project includes improvements and hard surfacing of 1.9 miles of existing limestone trail beginning at the east end of South Skunk River Scenic Bridge and ending at 610th Avenue.</a:t>
            </a:r>
          </a:p>
          <a:p>
            <a:pPr marL="0" indent="0">
              <a:spcBef>
                <a:spcPts val="0"/>
              </a:spcBef>
              <a:buClr>
                <a:schemeClr val="tx1"/>
              </a:buClr>
              <a:buNone/>
              <a:defRPr/>
            </a:pPr>
            <a:endParaRPr lang="en-US" sz="1600" dirty="0">
              <a:latin typeface="Calibri" panose="020F0502020204030204" pitchFamily="34" charset="0"/>
              <a:cs typeface="Times New Roman" panose="02020603050405020304" pitchFamily="18" charset="0"/>
            </a:endParaRPr>
          </a:p>
          <a:p>
            <a:pPr marL="0" indent="0">
              <a:spcBef>
                <a:spcPts val="0"/>
              </a:spcBef>
              <a:buClr>
                <a:schemeClr val="tx1"/>
              </a:buClr>
              <a:buNone/>
              <a:defRPr/>
            </a:pPr>
            <a:endParaRPr lang="en-US" sz="1600" dirty="0">
              <a:latin typeface="PT Sans" panose="020B0503020203020204"/>
            </a:endParaRPr>
          </a:p>
          <a:p>
            <a:pPr marL="0" indent="0">
              <a:spcBef>
                <a:spcPts val="0"/>
              </a:spcBef>
              <a:buClr>
                <a:schemeClr val="tx1"/>
              </a:buClr>
              <a:buNone/>
              <a:defRPr/>
            </a:pPr>
            <a:endParaRPr lang="en-US" sz="1600" dirty="0">
              <a:latin typeface="PT Sans" panose="020B0503020203020204"/>
            </a:endParaRPr>
          </a:p>
          <a:p>
            <a:pPr marL="0" indent="0">
              <a:spcBef>
                <a:spcPts val="0"/>
              </a:spcBef>
              <a:buClr>
                <a:schemeClr val="tx1"/>
              </a:buClr>
              <a:buNone/>
              <a:defRPr/>
            </a:pPr>
            <a:r>
              <a:rPr lang="en-US" sz="1600" b="1" dirty="0">
                <a:latin typeface="PT Sans" panose="020B0503020203020204"/>
                <a:cs typeface="Arial" pitchFamily="34" charset="0"/>
              </a:rPr>
              <a:t>Total Cost:    $674,000	</a:t>
            </a:r>
          </a:p>
          <a:p>
            <a:pPr marL="0" indent="0">
              <a:spcBef>
                <a:spcPts val="0"/>
              </a:spcBef>
              <a:buClr>
                <a:schemeClr val="tx1"/>
              </a:buClr>
              <a:buNone/>
              <a:defRPr/>
            </a:pPr>
            <a:r>
              <a:rPr lang="en-US" sz="1600" b="1" dirty="0">
                <a:latin typeface="PT Sans" panose="020B0503020203020204"/>
                <a:cs typeface="Arial" pitchFamily="34" charset="0"/>
              </a:rPr>
              <a:t>Requested:   $384,000  (57%)</a:t>
            </a:r>
          </a:p>
          <a:p>
            <a:pPr marL="0" indent="0">
              <a:spcBef>
                <a:spcPts val="0"/>
              </a:spcBef>
              <a:buClr>
                <a:schemeClr val="tx1"/>
              </a:buClr>
              <a:buNone/>
              <a:defRPr/>
            </a:pPr>
            <a:endParaRPr lang="en-US" sz="1800" dirty="0">
              <a:latin typeface="PT Sans" panose="020B0503020203020204"/>
              <a:cs typeface="Arial" pitchFamily="34" charset="0"/>
            </a:endParaRPr>
          </a:p>
        </p:txBody>
      </p:sp>
      <p:sp>
        <p:nvSpPr>
          <p:cNvPr id="7" name="TextBox 6">
            <a:hlinkClick r:id="rId3" action="ppaction://hlinksldjump"/>
            <a:extLst>
              <a:ext uri="{FF2B5EF4-FFF2-40B4-BE49-F238E27FC236}">
                <a16:creationId xmlns:a16="http://schemas.microsoft.com/office/drawing/2014/main" id="{B2291E62-D070-4391-BFDC-DB0C4841EB3F}"/>
              </a:ext>
            </a:extLst>
          </p:cNvPr>
          <p:cNvSpPr txBox="1"/>
          <p:nvPr/>
        </p:nvSpPr>
        <p:spPr>
          <a:xfrm>
            <a:off x="185320" y="6453336"/>
            <a:ext cx="4458688" cy="276999"/>
          </a:xfrm>
          <a:prstGeom prst="rect">
            <a:avLst/>
          </a:prstGeom>
          <a:noFill/>
        </p:spPr>
        <p:txBody>
          <a:bodyPr wrap="square" rtlCol="0">
            <a:spAutoFit/>
          </a:bodyPr>
          <a:lstStyle/>
          <a:p>
            <a:r>
              <a:rPr lang="en-US" sz="1200" b="1" dirty="0">
                <a:latin typeface="PT Sans" panose="020B0503020203020204"/>
                <a:hlinkClick r:id="rId3" action="ppaction://hlinksldjump"/>
              </a:rPr>
              <a:t>Return to List of Applications Recommended </a:t>
            </a:r>
            <a:endParaRPr lang="en-US" sz="1200" b="1" dirty="0">
              <a:latin typeface="PT Sans" panose="020B0503020203020204"/>
            </a:endParaRPr>
          </a:p>
        </p:txBody>
      </p:sp>
      <p:pic>
        <p:nvPicPr>
          <p:cNvPr id="2" name="Picture 1">
            <a:extLst>
              <a:ext uri="{FF2B5EF4-FFF2-40B4-BE49-F238E27FC236}">
                <a16:creationId xmlns:a16="http://schemas.microsoft.com/office/drawing/2014/main" id="{6D234871-8014-4900-9F25-490AC2B5F9BD}"/>
              </a:ext>
            </a:extLst>
          </p:cNvPr>
          <p:cNvPicPr>
            <a:picLocks noChangeAspect="1"/>
          </p:cNvPicPr>
          <p:nvPr/>
        </p:nvPicPr>
        <p:blipFill>
          <a:blip r:embed="rId4"/>
          <a:stretch>
            <a:fillRect/>
          </a:stretch>
        </p:blipFill>
        <p:spPr>
          <a:xfrm>
            <a:off x="3275856" y="1099956"/>
            <a:ext cx="5829778" cy="3671315"/>
          </a:xfrm>
          <a:prstGeom prst="rect">
            <a:avLst/>
          </a:prstGeom>
        </p:spPr>
      </p:pic>
    </p:spTree>
    <p:extLst>
      <p:ext uri="{BB962C8B-B14F-4D97-AF65-F5344CB8AC3E}">
        <p14:creationId xmlns:p14="http://schemas.microsoft.com/office/powerpoint/2010/main" val="229741682"/>
      </p:ext>
    </p:extLst>
  </p:cSld>
  <p:clrMapOvr>
    <a:masterClrMapping/>
  </p:clrMapOvr>
</p:sld>
</file>

<file path=ppt/theme/theme1.xml><?xml version="1.0" encoding="utf-8"?>
<a:theme xmlns:a="http://schemas.openxmlformats.org/drawingml/2006/main" name="Office Theme">
  <a:themeElements>
    <a:clrScheme name="Custom 4">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0070C0"/>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14876</TotalTime>
  <Words>1518</Words>
  <Application>Microsoft Office PowerPoint</Application>
  <PresentationFormat>On-screen Show (4:3)</PresentationFormat>
  <Paragraphs>403</Paragraphs>
  <Slides>18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Century Gothic</vt:lpstr>
      <vt:lpstr>PT Sans</vt:lpstr>
      <vt:lpstr>Office Theme</vt:lpstr>
      <vt:lpstr>PowerPoint Presentation</vt:lpstr>
      <vt:lpstr>State Recreational Trail Program</vt:lpstr>
      <vt:lpstr>PowerPoint Presentation</vt:lpstr>
      <vt:lpstr>PowerPoint Presentation</vt:lpstr>
      <vt:lpstr>List of Applications Recommended</vt:lpstr>
      <vt:lpstr>List of Applications Recommended</vt:lpstr>
      <vt:lpstr>Map of Applications Received</vt:lpstr>
      <vt:lpstr>PowerPoint Presentation</vt:lpstr>
      <vt:lpstr>PowerPoint Presentation</vt:lpstr>
      <vt:lpstr>PowerPoint Presentation</vt:lpstr>
      <vt:lpstr>PowerPoint Presentation</vt:lpstr>
      <vt:lpstr>PowerPoint Presentation</vt:lpstr>
      <vt:lpstr>List of Applications  Not Recommended for Award</vt:lpstr>
      <vt:lpstr>List of Applications  Not Recommended for Award</vt:lpstr>
      <vt:lpstr>List of Applications  Not Recommended for Award</vt:lpstr>
      <vt:lpstr>List of Applications  Not Recommended for Award</vt:lpstr>
      <vt:lpstr>List of Applications  Not Recommended for Award</vt:lpstr>
      <vt:lpstr>List of Applications  Not Recommended for Award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Markley, Craig</cp:lastModifiedBy>
  <cp:revision>326</cp:revision>
  <cp:lastPrinted>2019-08-06T13:40:11Z</cp:lastPrinted>
  <dcterms:created xsi:type="dcterms:W3CDTF">2014-05-10T08:44:16Z</dcterms:created>
  <dcterms:modified xsi:type="dcterms:W3CDTF">2021-09-02T10:35:24Z</dcterms:modified>
</cp:coreProperties>
</file>