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40" r:id="rId3"/>
    <p:sldId id="333" r:id="rId4"/>
    <p:sldId id="334" r:id="rId5"/>
    <p:sldId id="341" r:id="rId6"/>
    <p:sldId id="342" r:id="rId7"/>
    <p:sldId id="343" r:id="rId8"/>
    <p:sldId id="346" r:id="rId9"/>
    <p:sldId id="336" r:id="rId10"/>
    <p:sldId id="287" r:id="rId1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86D"/>
    <a:srgbClr val="00717F"/>
    <a:srgbClr val="B55813"/>
    <a:srgbClr val="B1B3B3"/>
    <a:srgbClr val="53565A"/>
    <a:srgbClr val="871721"/>
    <a:srgbClr val="FF9966"/>
    <a:srgbClr val="FF0066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550" autoAdjust="0"/>
  </p:normalViewPr>
  <p:slideViewPr>
    <p:cSldViewPr>
      <p:cViewPr varScale="1">
        <p:scale>
          <a:sx n="67" d="100"/>
          <a:sy n="67" d="100"/>
        </p:scale>
        <p:origin x="26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21356783919597999"/>
          <c:y val="0.21428571428571427"/>
          <c:w val="0.40577889447236182"/>
          <c:h val="0.72098214285714257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7636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3C2-4B7C-80CD-54F2D399753D}"/>
              </c:ext>
            </c:extLst>
          </c:dPt>
          <c:dPt>
            <c:idx val="1"/>
            <c:bubble3D val="0"/>
            <c:spPr>
              <a:solidFill>
                <a:srgbClr val="34495E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3C2-4B7C-80CD-54F2D399753D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13C2-4B7C-80CD-54F2D399753D}"/>
              </c:ext>
            </c:extLst>
          </c:dPt>
          <c:dPt>
            <c:idx val="3"/>
            <c:bubble3D val="0"/>
            <c:spPr>
              <a:solidFill>
                <a:srgbClr val="871721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13C2-4B7C-80CD-54F2D399753D}"/>
              </c:ext>
            </c:extLst>
          </c:dPt>
          <c:dLbls>
            <c:dLbl>
              <c:idx val="0"/>
              <c:layout>
                <c:manualLayout>
                  <c:x val="-0.19665081600315773"/>
                  <c:y val="-1.2141218457397346E-2"/>
                </c:manualLayout>
              </c:layout>
              <c:tx>
                <c:rich>
                  <a:bodyPr/>
                  <a:lstStyle/>
                  <a:p>
                    <a:r>
                      <a:rPr lang="en-US" sz="1300" baseline="0" dirty="0">
                        <a:solidFill>
                          <a:schemeClr val="bg1"/>
                        </a:solidFill>
                      </a:rPr>
                      <a:t>2,296 Crossbuck 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3C2-4B7C-80CD-54F2D399753D}"/>
                </c:ext>
              </c:extLst>
            </c:dLbl>
            <c:dLbl>
              <c:idx val="1"/>
              <c:layout>
                <c:manualLayout>
                  <c:x val="0.12643224155794727"/>
                  <c:y val="-0.12585176210496282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 dirty="0">
                        <a:solidFill>
                          <a:schemeClr val="bg1"/>
                        </a:solidFill>
                      </a:rPr>
                      <a:t>781Flashing
Lights</a:t>
                    </a:r>
                    <a:endParaRPr lang="en-US" sz="11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3C2-4B7C-80CD-54F2D399753D}"/>
                </c:ext>
              </c:extLst>
            </c:dLbl>
            <c:dLbl>
              <c:idx val="2"/>
              <c:layout>
                <c:manualLayout>
                  <c:x val="0.20327722918825197"/>
                  <c:y val="1.3749556195366132E-3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 dirty="0">
                        <a:solidFill>
                          <a:schemeClr val="bg1"/>
                        </a:solidFill>
                      </a:rPr>
                      <a:t>1,133 Gates</a:t>
                    </a:r>
                    <a:endParaRPr lang="en-US" sz="11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3C2-4B7C-80CD-54F2D399753D}"/>
                </c:ext>
              </c:extLst>
            </c:dLbl>
            <c:dLbl>
              <c:idx val="3"/>
              <c:layout>
                <c:manualLayout>
                  <c:x val="0.10653761007367768"/>
                  <c:y val="0.12504104684878772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 dirty="0">
                        <a:solidFill>
                          <a:schemeClr val="bg1"/>
                        </a:solidFill>
                      </a:rPr>
                      <a:t>740
Separations</a:t>
                    </a:r>
                    <a:endParaRPr lang="en-US" sz="11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3C2-4B7C-80CD-54F2D399753D}"/>
                </c:ext>
              </c:extLst>
            </c:dLbl>
            <c:spPr>
              <a:noFill/>
              <a:ln w="15271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Crossbucks</c:v>
                </c:pt>
                <c:pt idx="1">
                  <c:v>Flashing Lights</c:v>
                </c:pt>
                <c:pt idx="2">
                  <c:v>Gates</c:v>
                </c:pt>
                <c:pt idx="3">
                  <c:v>Separations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2543</c:v>
                </c:pt>
                <c:pt idx="1">
                  <c:v>787</c:v>
                </c:pt>
                <c:pt idx="2">
                  <c:v>1065</c:v>
                </c:pt>
                <c:pt idx="3">
                  <c:v>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3C2-4B7C-80CD-54F2D399753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7636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13C2-4B7C-80CD-54F2D399753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B-13C2-4B7C-80CD-54F2D399753D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13C2-4B7C-80CD-54F2D399753D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13C2-4B7C-80CD-54F2D399753D}"/>
              </c:ext>
            </c:extLst>
          </c:dPt>
          <c:dLbls>
            <c:spPr>
              <a:noFill/>
              <a:ln w="15271">
                <a:noFill/>
              </a:ln>
            </c:spPr>
            <c:txPr>
              <a:bodyPr/>
              <a:lstStyle/>
              <a:p>
                <a:pPr>
                  <a:defRPr sz="1172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Crossbucks</c:v>
                </c:pt>
                <c:pt idx="1">
                  <c:v>Flashing Lights</c:v>
                </c:pt>
                <c:pt idx="2">
                  <c:v>Gates</c:v>
                </c:pt>
                <c:pt idx="3">
                  <c:v>Separations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0-13C2-4B7C-80CD-54F2D3997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7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24999999999999"/>
          <c:y val="0.21076233183856502"/>
          <c:w val="0.40625"/>
          <c:h val="0.7286995515695067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041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B5C-4BDD-8C24-7C2F11CC37B6}"/>
              </c:ext>
            </c:extLst>
          </c:dPt>
          <c:dPt>
            <c:idx val="1"/>
            <c:bubble3D val="0"/>
            <c:spPr>
              <a:solidFill>
                <a:srgbClr val="34495E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B5C-4BDD-8C24-7C2F11CC37B6}"/>
              </c:ext>
            </c:extLst>
          </c:dPt>
          <c:dPt>
            <c:idx val="2"/>
            <c:bubble3D val="0"/>
            <c:spPr>
              <a:solidFill>
                <a:srgbClr val="871721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B5C-4BDD-8C24-7C2F11CC37B6}"/>
              </c:ext>
            </c:extLst>
          </c:dPt>
          <c:dLbls>
            <c:dLbl>
              <c:idx val="0"/>
              <c:layout>
                <c:manualLayout>
                  <c:x val="-0.20394876573165857"/>
                  <c:y val="8.3685521428549889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City 45% 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B5C-4BDD-8C24-7C2F11CC37B6}"/>
                </c:ext>
              </c:extLst>
            </c:dLbl>
            <c:dLbl>
              <c:idx val="1"/>
              <c:layout>
                <c:manualLayout>
                  <c:x val="0.1889712759119396"/>
                  <c:y val="-0.13435380877259798"/>
                </c:manualLayout>
              </c:layout>
              <c:tx>
                <c:rich>
                  <a:bodyPr/>
                  <a:lstStyle/>
                  <a:p>
                    <a:pPr>
                      <a:defRPr sz="1537" b="0" i="0" u="none" strike="noStrike" baseline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baseline="0">
                        <a:solidFill>
                          <a:schemeClr val="bg1"/>
                        </a:solidFill>
                      </a:rPr>
                      <a:t>County 47%</a:t>
                    </a:r>
                  </a:p>
                </c:rich>
              </c:tx>
              <c:spPr>
                <a:noFill/>
                <a:ln w="2082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B5C-4BDD-8C24-7C2F11CC37B6}"/>
                </c:ext>
              </c:extLst>
            </c:dLbl>
            <c:dLbl>
              <c:idx val="2"/>
              <c:layout>
                <c:manualLayout>
                  <c:x val="1.5976025549900363E-2"/>
                  <c:y val="6.821803083105708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Primary 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05944191300595"/>
                      <c:h val="0.1828274979235702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4B5C-4BDD-8C24-7C2F11CC37B6}"/>
                </c:ext>
              </c:extLst>
            </c:dLbl>
            <c:spPr>
              <a:noFill/>
              <a:ln w="20822">
                <a:noFill/>
              </a:ln>
            </c:spPr>
            <c:txPr>
              <a:bodyPr/>
              <a:lstStyle/>
              <a:p>
                <a:pPr>
                  <a:defRPr sz="153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City</c:v>
                </c:pt>
                <c:pt idx="1">
                  <c:v>County</c:v>
                </c:pt>
                <c:pt idx="2">
                  <c:v>Primary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0.44</c:v>
                </c:pt>
                <c:pt idx="1">
                  <c:v>0.47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5C-4BDD-8C24-7C2F11CC37B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041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B5C-4BDD-8C24-7C2F11CC37B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9-4B5C-4BDD-8C24-7C2F11CC37B6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4B5C-4BDD-8C24-7C2F11CC37B6}"/>
              </c:ext>
            </c:extLst>
          </c:dPt>
          <c:dLbls>
            <c:spPr>
              <a:noFill/>
              <a:ln w="20822">
                <a:noFill/>
              </a:ln>
            </c:spPr>
            <c:txPr>
              <a:bodyPr/>
              <a:lstStyle/>
              <a:p>
                <a:pPr>
                  <a:defRPr sz="1537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City</c:v>
                </c:pt>
                <c:pt idx="1">
                  <c:v>County</c:v>
                </c:pt>
                <c:pt idx="2">
                  <c:v>Primary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C-4B5C-4BDD-8C24-7C2F11CC37B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041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4B5C-4BDD-8C24-7C2F11CC37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4B5C-4BDD-8C24-7C2F11CC37B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1-4B5C-4BDD-8C24-7C2F11CC37B6}"/>
              </c:ext>
            </c:extLst>
          </c:dPt>
          <c:dLbls>
            <c:spPr>
              <a:noFill/>
              <a:ln w="20822">
                <a:noFill/>
              </a:ln>
            </c:spPr>
            <c:txPr>
              <a:bodyPr/>
              <a:lstStyle/>
              <a:p>
                <a:pPr>
                  <a:defRPr sz="1537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City</c:v>
                </c:pt>
                <c:pt idx="1">
                  <c:v>County</c:v>
                </c:pt>
                <c:pt idx="2">
                  <c:v>Primary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12-4B5C-4BDD-8C24-7C2F11CC37B6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eparator> </c:separator>
          <c:showLeaderLines val="1"/>
        </c:dLbls>
        <c:firstSliceAng val="0"/>
      </c:pieChart>
      <c:spPr>
        <a:noFill/>
        <a:ln w="2082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7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94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30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952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281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NAME OF PRESENTATION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90CFD2-C20D-4420-BF8D-D52E4B9B969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FY 2023 Highway-Railroad Crossing Safety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200"/>
              </a:spcAft>
              <a:defRPr sz="2600" b="1">
                <a:latin typeface="PT Sans" panose="020B0503020203020204" pitchFamily="34" charset="0"/>
              </a:defRPr>
            </a:lvl1pPr>
            <a:lvl2pPr>
              <a:spcAft>
                <a:spcPts val="1200"/>
              </a:spcAft>
              <a:defRPr sz="2400">
                <a:latin typeface="PT Sans" panose="020B0503020203020204" pitchFamily="34" charset="0"/>
              </a:defRPr>
            </a:lvl2pPr>
            <a:lvl3pPr>
              <a:spcAft>
                <a:spcPts val="1200"/>
              </a:spcAft>
              <a:defRPr sz="2000">
                <a:latin typeface="PT Sans" panose="020B0503020203020204" pitchFamily="34" charset="0"/>
              </a:defRPr>
            </a:lvl3pPr>
            <a:lvl4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4pPr>
            <a:lvl5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FY 2021 Highway-Railroad Crossing Safety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676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395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9" r:id="rId4"/>
    <p:sldLayoutId id="2147483651" r:id="rId5"/>
    <p:sldLayoutId id="2147483654" r:id="rId6"/>
    <p:sldLayoutId id="2147483655" r:id="rId7"/>
    <p:sldLayoutId id="2147483652" r:id="rId8"/>
    <p:sldLayoutId id="2147483653" r:id="rId9"/>
    <p:sldLayoutId id="2147483656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52624" y="4869160"/>
            <a:ext cx="58326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FY 2023 Highway-Railroad Crossing Safety Program</a:t>
            </a:r>
          </a:p>
          <a:p>
            <a:r>
              <a:rPr lang="en-US" sz="2000" dirty="0">
                <a:solidFill>
                  <a:schemeClr val="bg1"/>
                </a:solidFill>
              </a:rPr>
              <a:t>September 14</a:t>
            </a:r>
            <a:r>
              <a:rPr lang="en-US" sz="2000">
                <a:solidFill>
                  <a:schemeClr val="bg1"/>
                </a:solidFill>
              </a:rPr>
              <a:t>, 2021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07704" y="5445224"/>
            <a:ext cx="5760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Kristopher Klop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Manager, Highway-Rail Crossing Programs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kristopher.klop@iowadot.us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T Sans" panose="020B0503020203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0393"/>
            <a:ext cx="9144000" cy="4063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FHWA Funding available for states to improve warning devices at railroad crossings.                 (23 USC Section 130)</a:t>
            </a:r>
          </a:p>
          <a:p>
            <a:pPr marL="685800" lvl="1"/>
            <a:r>
              <a:rPr lang="en-US" sz="2800" dirty="0"/>
              <a:t>Amount of appropriation funded by FHWA is determined by the number of public crossings in the state.</a:t>
            </a:r>
          </a:p>
          <a:p>
            <a:pPr marL="685800" lvl="1"/>
            <a:r>
              <a:rPr lang="en-US" sz="2800" dirty="0"/>
              <a:t>Iowa currently has 4,950 public railroad crossings.</a:t>
            </a:r>
          </a:p>
          <a:p>
            <a:pPr marL="685800" lvl="1"/>
            <a:endParaRPr lang="en-US" sz="28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809312"/>
            <a:ext cx="7886700" cy="432048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Program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31B8CB8E-8761-4E40-9C05-746D9E9F1FAF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323528" y="3861048"/>
          <a:ext cx="4729300" cy="3427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0B8E1B02-6B43-47AA-8C70-03D9E0E5A4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60032" y="4293096"/>
          <a:ext cx="479304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7402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1"/>
            <a:r>
              <a:rPr lang="en-US" dirty="0"/>
              <a:t>Benefit-Cost Ratio</a:t>
            </a:r>
          </a:p>
          <a:p>
            <a:pPr lvl="2"/>
            <a:r>
              <a:rPr lang="en-US" dirty="0"/>
              <a:t>Formula includes:</a:t>
            </a:r>
          </a:p>
          <a:p>
            <a:pPr lvl="3"/>
            <a:r>
              <a:rPr lang="en-US" dirty="0"/>
              <a:t>Number of accidents</a:t>
            </a:r>
          </a:p>
          <a:p>
            <a:pPr lvl="3"/>
            <a:r>
              <a:rPr lang="en-US" dirty="0"/>
              <a:t>Exposure Index, (number of trains x number of vehicles)</a:t>
            </a:r>
          </a:p>
          <a:p>
            <a:pPr lvl="3"/>
            <a:r>
              <a:rPr lang="en-US" dirty="0"/>
              <a:t>Train traffic</a:t>
            </a:r>
          </a:p>
          <a:p>
            <a:pPr lvl="3"/>
            <a:r>
              <a:rPr lang="en-US" dirty="0"/>
              <a:t>Vehicle traffic</a:t>
            </a:r>
          </a:p>
          <a:p>
            <a:pPr lvl="3"/>
            <a:r>
              <a:rPr lang="en-US" dirty="0"/>
              <a:t>Predicted Accidents, (train speed, roadway speed, number of traffic lanes, number of tracks)</a:t>
            </a:r>
          </a:p>
          <a:p>
            <a:pPr lvl="3"/>
            <a:r>
              <a:rPr lang="en-US" dirty="0"/>
              <a:t>Existing warning devices vs. possible upgrades</a:t>
            </a:r>
          </a:p>
          <a:p>
            <a:pPr lvl="3"/>
            <a:r>
              <a:rPr lang="en-US" dirty="0"/>
              <a:t>On-site safety diagnostic review</a:t>
            </a:r>
          </a:p>
          <a:p>
            <a:pPr lvl="1"/>
            <a:r>
              <a:rPr lang="en-US" dirty="0"/>
              <a:t>An application must be filed with the department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96752"/>
            <a:ext cx="7886700" cy="36004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Project 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373714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892825"/>
            <a:ext cx="7776864" cy="4416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2000" dirty="0"/>
              <a:t>90% Federal Funds from FHWA</a:t>
            </a:r>
          </a:p>
          <a:p>
            <a:pPr lvl="0"/>
            <a:r>
              <a:rPr lang="en-US" sz="2000" dirty="0"/>
              <a:t>10% match by Highway Authority or Railroad</a:t>
            </a:r>
          </a:p>
          <a:p>
            <a:pPr lvl="0"/>
            <a:r>
              <a:rPr lang="en-US" sz="2000" dirty="0"/>
              <a:t>Applicant can be either Roadway Authority or Railroad, or combination of the two</a:t>
            </a:r>
          </a:p>
          <a:p>
            <a:r>
              <a:rPr lang="en-US" sz="2200" dirty="0">
                <a:latin typeface="PT Sans" panose="020B0503020203020204"/>
                <a:cs typeface="Arial" panose="020B0604020202020204" pitchFamily="34" charset="0"/>
              </a:rPr>
              <a:t>Number of projects:		18 </a:t>
            </a:r>
            <a:r>
              <a:rPr lang="en-US" sz="1600" dirty="0">
                <a:latin typeface="PT Sans" panose="020B0503020203020204"/>
                <a:cs typeface="Arial" panose="020B0604020202020204" pitchFamily="34" charset="0"/>
              </a:rPr>
              <a:t>(16 &amp; 2 closure incentives)</a:t>
            </a:r>
            <a:endParaRPr lang="en-US" sz="1600" b="1" dirty="0">
              <a:latin typeface="PT Sans" panose="020B0503020203020204"/>
              <a:cs typeface="Arial" panose="020B0604020202020204" pitchFamily="34" charset="0"/>
            </a:endParaRPr>
          </a:p>
          <a:p>
            <a:r>
              <a:rPr lang="en-US" sz="2200" dirty="0">
                <a:latin typeface="PT Sans" panose="020B0503020203020204"/>
                <a:cs typeface="Arial" panose="020B0604020202020204" pitchFamily="34" charset="0"/>
              </a:rPr>
              <a:t>Total project costs:          	$5,700,556</a:t>
            </a:r>
          </a:p>
          <a:p>
            <a:r>
              <a:rPr lang="en-US" sz="2200" dirty="0">
                <a:latin typeface="PT Sans" panose="020B0503020203020204"/>
                <a:cs typeface="Arial" panose="020B0604020202020204" pitchFamily="34" charset="0"/>
              </a:rPr>
              <a:t>Total FHWA project costs:	$5,130,500</a:t>
            </a:r>
          </a:p>
          <a:p>
            <a:r>
              <a:rPr lang="en-US" sz="2200" dirty="0">
                <a:latin typeface="PT Sans" panose="020B0503020203020204"/>
                <a:cs typeface="Arial" panose="020B0604020202020204" pitchFamily="34" charset="0"/>
              </a:rPr>
              <a:t>Annual Apportionment:		$5,051,497</a:t>
            </a:r>
          </a:p>
          <a:p>
            <a:pPr lvl="0"/>
            <a:endParaRPr lang="en-US" sz="2000" dirty="0"/>
          </a:p>
          <a:p>
            <a:pPr lvl="0"/>
            <a:endParaRPr lang="en-US" sz="20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33600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Available Funding and Application Summary</a:t>
            </a:r>
          </a:p>
        </p:txBody>
      </p:sp>
    </p:spTree>
    <p:extLst>
      <p:ext uri="{BB962C8B-B14F-4D97-AF65-F5344CB8AC3E}">
        <p14:creationId xmlns:p14="http://schemas.microsoft.com/office/powerpoint/2010/main" val="1828061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52" y="101733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List of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757835"/>
              </p:ext>
            </p:extLst>
          </p:nvPr>
        </p:nvGraphicFramePr>
        <p:xfrm>
          <a:off x="175879" y="1484784"/>
          <a:ext cx="8788608" cy="4592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442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NE Broadway</a:t>
                      </a:r>
                    </a:p>
                    <a:p>
                      <a:pPr algn="ctr"/>
                      <a:r>
                        <a:rPr lang="en-US" sz="1400" b="1" dirty="0"/>
                        <a:t>876012P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Polk County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N/A 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$555,555.56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IA 3,</a:t>
                      </a:r>
                    </a:p>
                    <a:p>
                      <a:pPr algn="ctr"/>
                      <a:r>
                        <a:rPr lang="en-US" sz="1400" b="1" dirty="0"/>
                        <a:t>067357C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BNSF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Iowa DOT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4.46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$31,500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$31,500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115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Street,</a:t>
                      </a:r>
                    </a:p>
                    <a:p>
                      <a:pPr algn="ctr"/>
                      <a:r>
                        <a:rPr lang="en-US" sz="1400" b="1" dirty="0"/>
                        <a:t>190461F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UP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Cedar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3.35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$375,000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$337,500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$337,500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928962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185th Avenue,</a:t>
                      </a:r>
                    </a:p>
                    <a:p>
                      <a:pPr algn="ctr"/>
                      <a:r>
                        <a:rPr lang="en-US" sz="1400" b="1" dirty="0"/>
                        <a:t>608572K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UP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Kossuth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1.35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$325,000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$292,500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$292,500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244785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Street</a:t>
                      </a:r>
                    </a:p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385427R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DME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Charles City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1.47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$475,000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$427,500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$427,500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38925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A890BF-4B59-4FEB-9FB8-FADDC25AE8E6}"/>
              </a:ext>
            </a:extLst>
          </p:cNvPr>
          <p:cNvSpPr txBox="1"/>
          <p:nvPr/>
        </p:nvSpPr>
        <p:spPr>
          <a:xfrm>
            <a:off x="45754" y="6165304"/>
            <a:ext cx="8698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There is no modeling for a grade separation, (elimination of a railroad crossing via a bridge) within the project </a:t>
            </a:r>
          </a:p>
          <a:p>
            <a:r>
              <a:rPr lang="en-US" sz="1200" dirty="0"/>
              <a:t>selection formulas. Polk County has a $5 million project to replace the at-grade railroad crossing with a </a:t>
            </a:r>
          </a:p>
          <a:p>
            <a:r>
              <a:rPr lang="en-US" sz="1200" dirty="0"/>
              <a:t>roadway-under bridge. This funding request will make the project possible.</a:t>
            </a:r>
          </a:p>
        </p:txBody>
      </p:sp>
    </p:spTree>
    <p:extLst>
      <p:ext uri="{BB962C8B-B14F-4D97-AF65-F5344CB8AC3E}">
        <p14:creationId xmlns:p14="http://schemas.microsoft.com/office/powerpoint/2010/main" val="693741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52" y="101733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List of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351055"/>
              </p:ext>
            </p:extLst>
          </p:nvPr>
        </p:nvGraphicFramePr>
        <p:xfrm>
          <a:off x="177696" y="1706165"/>
          <a:ext cx="8788608" cy="4795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442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440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Street,</a:t>
                      </a:r>
                    </a:p>
                    <a:p>
                      <a:pPr algn="ctr"/>
                      <a:r>
                        <a:rPr lang="en-US" sz="1400" b="1" dirty="0"/>
                        <a:t>608579H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UP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Kossuth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1.35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$325,000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$292,500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$292,500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8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Avenue SE,</a:t>
                      </a:r>
                    </a:p>
                    <a:p>
                      <a:pPr algn="ctr"/>
                      <a:r>
                        <a:rPr lang="en-US" sz="1400" b="1" dirty="0"/>
                        <a:t>190501B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UP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Cedar Rapids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1.24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$375,000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$337,500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$337,500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42</a:t>
                      </a:r>
                      <a:r>
                        <a:rPr lang="en-US" sz="1400" b="1" baseline="30000" dirty="0"/>
                        <a:t>nd</a:t>
                      </a:r>
                      <a:r>
                        <a:rPr lang="en-US" sz="1400" b="1" dirty="0"/>
                        <a:t> Street,</a:t>
                      </a:r>
                    </a:p>
                    <a:p>
                      <a:pPr algn="ctr"/>
                      <a:r>
                        <a:rPr lang="en-US" sz="1400" b="1" dirty="0"/>
                        <a:t>607858A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IANR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Cedar Rapids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1.22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$225,000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$202,500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$202,500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928962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Linwood Avenue</a:t>
                      </a:r>
                    </a:p>
                    <a:p>
                      <a:pPr algn="ctr"/>
                      <a:r>
                        <a:rPr lang="en-US" sz="1400" b="1" dirty="0"/>
                        <a:t>190734X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UP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Greene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1.19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$375,000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$337,500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$337,500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244785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Wilson Avenue SW,</a:t>
                      </a:r>
                    </a:p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376730N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CRANDIC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Cedar Rapids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$325,000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$283,500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$292,500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389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905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52" y="101733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List of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599546"/>
              </p:ext>
            </p:extLst>
          </p:nvPr>
        </p:nvGraphicFramePr>
        <p:xfrm>
          <a:off x="177696" y="1706165"/>
          <a:ext cx="8788608" cy="4592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442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32</a:t>
                      </a:r>
                      <a:r>
                        <a:rPr lang="en-US" sz="1400" b="1" baseline="30000" dirty="0"/>
                        <a:t>nd</a:t>
                      </a:r>
                      <a:r>
                        <a:rPr lang="en-US" sz="1400" b="1" dirty="0"/>
                        <a:t> Avenue,</a:t>
                      </a:r>
                    </a:p>
                    <a:p>
                      <a:pPr algn="ctr"/>
                      <a:r>
                        <a:rPr lang="en-US" sz="1400" b="1" dirty="0"/>
                        <a:t>190547P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UP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Benton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$375,000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$337,500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$337,500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Tombstone Trail,</a:t>
                      </a:r>
                    </a:p>
                    <a:p>
                      <a:pPr algn="ctr"/>
                      <a:r>
                        <a:rPr lang="en-US" sz="1400" b="1" dirty="0"/>
                        <a:t>607175J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DME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Muscatine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$475,000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$427,500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$427,500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22</a:t>
                      </a:r>
                      <a:r>
                        <a:rPr lang="en-US" sz="1400" b="1" baseline="30000" dirty="0"/>
                        <a:t>nd</a:t>
                      </a:r>
                      <a:r>
                        <a:rPr lang="en-US" sz="1400" b="1" dirty="0"/>
                        <a:t> Avenue,</a:t>
                      </a:r>
                    </a:p>
                    <a:p>
                      <a:pPr algn="ctr"/>
                      <a:r>
                        <a:rPr lang="en-US" sz="1400" b="1" dirty="0"/>
                        <a:t>922467W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UP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Benton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$375,000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$337,500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$337,500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928962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William Street,</a:t>
                      </a:r>
                    </a:p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380054C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DME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Carpenter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$475,000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$427,500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$427,500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244785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US 6,</a:t>
                      </a:r>
                    </a:p>
                    <a:p>
                      <a:pPr algn="ctr"/>
                      <a:r>
                        <a:rPr lang="en-US" sz="1400" b="1" dirty="0"/>
                        <a:t>606843G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IAIS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Iowa DOT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$375,000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$337,500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$337,500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389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74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52" y="101733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List of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475618"/>
              </p:ext>
            </p:extLst>
          </p:nvPr>
        </p:nvGraphicFramePr>
        <p:xfrm>
          <a:off x="177696" y="1706165"/>
          <a:ext cx="8788608" cy="2783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442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220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Street</a:t>
                      </a:r>
                    </a:p>
                    <a:p>
                      <a:pPr algn="ctr"/>
                      <a:r>
                        <a:rPr lang="en-US" sz="1400" b="1" dirty="0"/>
                        <a:t>607399G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400" b="1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IANR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Butler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0.14 **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$220,000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$198,000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$198,000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 projected closure incentive payments at various locations</a:t>
                      </a:r>
                    </a:p>
                    <a:p>
                      <a:pPr algn="ctr"/>
                      <a:r>
                        <a:rPr lang="en-US" sz="1400" b="1" dirty="0"/>
                        <a:t>($7,500 each location)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TBD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$15,000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$15,000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9289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09B806F-4E48-46C2-B9CF-B6E16619446B}"/>
              </a:ext>
            </a:extLst>
          </p:cNvPr>
          <p:cNvSpPr txBox="1"/>
          <p:nvPr/>
        </p:nvSpPr>
        <p:spPr>
          <a:xfrm>
            <a:off x="255786" y="4818831"/>
            <a:ext cx="84898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** Shell Rock Soy Processing announced that they would be opening a new soybean processing facility </a:t>
            </a:r>
          </a:p>
          <a:p>
            <a:r>
              <a:rPr lang="en-US" sz="1200" dirty="0"/>
              <a:t>immediately to the west of the IANR main track and south of 220th Street.  The plant location is directly south of </a:t>
            </a:r>
          </a:p>
          <a:p>
            <a:r>
              <a:rPr lang="en-US" sz="1200" dirty="0"/>
              <a:t>new projects: Trinity Rail Maintenance Services, Butler Intermodal Terminal, </a:t>
            </a:r>
            <a:r>
              <a:rPr lang="en-US" sz="1200" dirty="0" err="1"/>
              <a:t>Zinpro</a:t>
            </a:r>
            <a:r>
              <a:rPr lang="en-US" sz="1200" dirty="0"/>
              <a:t> Corporation, and American </a:t>
            </a:r>
          </a:p>
          <a:p>
            <a:r>
              <a:rPr lang="en-US" sz="1200" dirty="0"/>
              <a:t>Colloid Company, due west of Flint Hills Resources ethanol plant. There is significant industrial and job</a:t>
            </a:r>
          </a:p>
          <a:p>
            <a:r>
              <a:rPr lang="en-US" sz="1200" dirty="0"/>
              <a:t>growth in this area. </a:t>
            </a:r>
          </a:p>
          <a:p>
            <a:r>
              <a:rPr lang="en-US" sz="1200" dirty="0"/>
              <a:t>The current roadway average daily traffic factored into the project selection formula does not represent the </a:t>
            </a:r>
          </a:p>
          <a:p>
            <a:r>
              <a:rPr lang="en-US" sz="1200" dirty="0"/>
              <a:t>anticipated growth in this area, nor the number of vehicles anticipated to traverse this railroad crossing. </a:t>
            </a:r>
          </a:p>
        </p:txBody>
      </p:sp>
    </p:spTree>
    <p:extLst>
      <p:ext uri="{BB962C8B-B14F-4D97-AF65-F5344CB8AC3E}">
        <p14:creationId xmlns:p14="http://schemas.microsoft.com/office/powerpoint/2010/main" val="2288382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56162"/>
            <a:ext cx="7886700" cy="28803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Map of Recommended Awards</a:t>
            </a:r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218D2393-6F37-4AF0-AD2C-028AA02D7A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4529"/>
            <a:ext cx="8727146" cy="558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10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10549</TotalTime>
  <Words>880</Words>
  <Application>Microsoft Office PowerPoint</Application>
  <PresentationFormat>On-screen Show (4:3)</PresentationFormat>
  <Paragraphs>257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PT Sans</vt:lpstr>
      <vt:lpstr>Times New Roman</vt:lpstr>
      <vt:lpstr>Office Theme</vt:lpstr>
      <vt:lpstr>PowerPoint Presentation</vt:lpstr>
      <vt:lpstr>Program</vt:lpstr>
      <vt:lpstr>Project Evaluation Criteria</vt:lpstr>
      <vt:lpstr>Available Funding and Application Summary</vt:lpstr>
      <vt:lpstr>List of Applications Recommended</vt:lpstr>
      <vt:lpstr>List of Applications Recommended</vt:lpstr>
      <vt:lpstr>List of Applications Recommended</vt:lpstr>
      <vt:lpstr>List of Applications Recommended</vt:lpstr>
      <vt:lpstr>Map of Recommended Awards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Anderson, Stuart</cp:lastModifiedBy>
  <cp:revision>208</cp:revision>
  <cp:lastPrinted>2019-08-29T11:36:25Z</cp:lastPrinted>
  <dcterms:created xsi:type="dcterms:W3CDTF">2014-05-10T08:44:16Z</dcterms:created>
  <dcterms:modified xsi:type="dcterms:W3CDTF">2021-09-03T15:23:36Z</dcterms:modified>
</cp:coreProperties>
</file>