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32" r:id="rId3"/>
    <p:sldId id="333" r:id="rId4"/>
    <p:sldId id="334" r:id="rId5"/>
    <p:sldId id="340" r:id="rId6"/>
    <p:sldId id="343" r:id="rId7"/>
    <p:sldId id="345" r:id="rId8"/>
    <p:sldId id="342" r:id="rId9"/>
    <p:sldId id="336" r:id="rId10"/>
    <p:sldId id="287" r:id="rId1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34495E"/>
    <a:srgbClr val="2D74A0"/>
    <a:srgbClr val="00717F"/>
    <a:srgbClr val="B55813"/>
    <a:srgbClr val="B1B3B3"/>
    <a:srgbClr val="53565A"/>
    <a:srgbClr val="871721"/>
    <a:srgbClr val="FF9966"/>
    <a:srgbClr val="6968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5550" autoAdjust="0"/>
  </p:normalViewPr>
  <p:slideViewPr>
    <p:cSldViewPr>
      <p:cViewPr varScale="1">
        <p:scale>
          <a:sx n="109" d="100"/>
          <a:sy n="109" d="100"/>
        </p:scale>
        <p:origin x="16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BA43C6D-E55F-4BE5-8554-C22BB859EDE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0B73208-77F4-453B-8852-C4844F8B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94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21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29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1" kern="1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57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5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933723-4C4E-4953-9B73-759969B589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5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94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NAME OF PRESENTATION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90CFD2-C20D-4420-BF8D-D52E4B9B9695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8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260648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2023 Highway-Railroad Crossing Surface Repair Program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357917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429925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501933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24744"/>
            <a:ext cx="78867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400" b="1">
                <a:solidFill>
                  <a:schemeClr val="tx2"/>
                </a:solidFill>
                <a:latin typeface="PT Sans" panose="020B05030202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Aft>
                <a:spcPts val="1200"/>
              </a:spcAft>
              <a:defRPr sz="2600" b="1">
                <a:latin typeface="PT Sans" panose="020B0503020203020204" pitchFamily="34" charset="0"/>
              </a:defRPr>
            </a:lvl1pPr>
            <a:lvl2pPr>
              <a:spcAft>
                <a:spcPts val="1200"/>
              </a:spcAft>
              <a:defRPr sz="2400">
                <a:latin typeface="PT Sans" panose="020B0503020203020204" pitchFamily="34" charset="0"/>
              </a:defRPr>
            </a:lvl2pPr>
            <a:lvl3pPr>
              <a:spcAft>
                <a:spcPts val="1200"/>
              </a:spcAft>
              <a:defRPr sz="2000">
                <a:latin typeface="PT Sans" panose="020B0503020203020204" pitchFamily="34" charset="0"/>
              </a:defRPr>
            </a:lvl3pPr>
            <a:lvl4pPr>
              <a:spcAft>
                <a:spcPts val="1200"/>
              </a:spcAft>
              <a:defRPr sz="1800">
                <a:latin typeface="PT Sans" panose="020B0503020203020204" pitchFamily="34" charset="0"/>
              </a:defRPr>
            </a:lvl4pPr>
            <a:lvl5pPr>
              <a:spcAft>
                <a:spcPts val="1200"/>
              </a:spcAft>
              <a:defRPr sz="1800">
                <a:latin typeface="PT Sans" panose="020B05030202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64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260648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  <a:cs typeface="Arial" panose="020B0604020202020204" pitchFamily="34" charset="0"/>
              </a:rPr>
              <a:t>2021 Highway-Railroad Crossing Surface Repair Program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357917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429925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501933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24744"/>
            <a:ext cx="7886700" cy="676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400" b="1">
                <a:solidFill>
                  <a:schemeClr val="tx2"/>
                </a:solidFill>
                <a:latin typeface="PT Sans" panose="020B05030202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395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6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0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6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2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7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9" r:id="rId4"/>
    <p:sldLayoutId id="2147483651" r:id="rId5"/>
    <p:sldLayoutId id="2147483654" r:id="rId6"/>
    <p:sldLayoutId id="2147483655" r:id="rId7"/>
    <p:sldLayoutId id="2147483652" r:id="rId8"/>
    <p:sldLayoutId id="2147483653" r:id="rId9"/>
    <p:sldLayoutId id="2147483656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023F2D-63D7-4790-8BDE-2DFA6C8EF409}"/>
              </a:ext>
            </a:extLst>
          </p:cNvPr>
          <p:cNvSpPr txBox="1"/>
          <p:nvPr/>
        </p:nvSpPr>
        <p:spPr>
          <a:xfrm>
            <a:off x="87267" y="479715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FY 2023 Highway-Railroad Crossing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Surface Repair Program</a:t>
            </a:r>
          </a:p>
          <a:p>
            <a:r>
              <a:rPr lang="en-US" sz="2400" dirty="0">
                <a:solidFill>
                  <a:schemeClr val="bg1"/>
                </a:solidFill>
              </a:rPr>
              <a:t>September 14, 2021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514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1864" y="4066456"/>
            <a:ext cx="2286000" cy="370656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7864" y="4066456"/>
            <a:ext cx="2286000" cy="370656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3864" y="4066456"/>
            <a:ext cx="2286000" cy="370656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B11247-CDAF-4DD5-BE81-B56FBF4D67D9}"/>
              </a:ext>
            </a:extLst>
          </p:cNvPr>
          <p:cNvSpPr txBox="1"/>
          <p:nvPr/>
        </p:nvSpPr>
        <p:spPr>
          <a:xfrm>
            <a:off x="107504" y="3573016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PT Sans" panose="020B0503020203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A748D6-E5EE-44F0-BED6-59197E46CA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293" y="983876"/>
            <a:ext cx="2471142" cy="20218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F1EC6F-F40C-4C04-BC5A-79311F718206}"/>
              </a:ext>
            </a:extLst>
          </p:cNvPr>
          <p:cNvSpPr txBox="1"/>
          <p:nvPr/>
        </p:nvSpPr>
        <p:spPr>
          <a:xfrm>
            <a:off x="1907704" y="5445224"/>
            <a:ext cx="5760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Kristopher Klop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Manager, Highway-Rail Crossing Programs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kristopher.klop@iowadot.us</a:t>
            </a:r>
          </a:p>
        </p:txBody>
      </p:sp>
    </p:spTree>
    <p:extLst>
      <p:ext uri="{BB962C8B-B14F-4D97-AF65-F5344CB8AC3E}">
        <p14:creationId xmlns:p14="http://schemas.microsoft.com/office/powerpoint/2010/main" val="339821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00808"/>
            <a:ext cx="7831782" cy="3240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85750" indent="-285750"/>
            <a:r>
              <a:rPr lang="en-US" sz="2800" dirty="0"/>
              <a:t>Highway-Railroad crossing surface repair program incentivizes railroads and roadway authorities to participate in the cooperative repair of crossing surfaces.</a:t>
            </a:r>
          </a:p>
          <a:p>
            <a:pPr lvl="1"/>
            <a:r>
              <a:rPr lang="en-US" dirty="0"/>
              <a:t>Project funding breakdown: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60% State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20% Roadway authority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20% Railroad</a:t>
            </a:r>
          </a:p>
          <a:p>
            <a:endParaRPr lang="en-US" sz="2800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3664"/>
            <a:ext cx="7886700" cy="432048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Program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9436D3E-C351-4773-A14B-AA6273488107}"/>
              </a:ext>
            </a:extLst>
          </p:cNvPr>
          <p:cNvSpPr txBox="1">
            <a:spLocks/>
          </p:cNvSpPr>
          <p:nvPr/>
        </p:nvSpPr>
        <p:spPr>
          <a:xfrm>
            <a:off x="683567" y="4941168"/>
            <a:ext cx="8280919" cy="1916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600" b="1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Responsibilities: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Railroad: Replacement of rock (ballast), ties, track, underlayment, and crossing panels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Roadway Authority: Replacement of crossing approaches and existing sidewalks (ADA compliant), road closures and detours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698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733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r>
              <a:rPr lang="en-US" sz="2800" dirty="0"/>
              <a:t>Projects are funded in the order the applications are received, except that up to 50% of the program allocation can be used in a discretionary manner.</a:t>
            </a:r>
          </a:p>
          <a:p>
            <a:r>
              <a:rPr lang="en-US" sz="2800" dirty="0"/>
              <a:t>All 36 crossings currently in the program queue were scored according to the following criteria:</a:t>
            </a:r>
          </a:p>
          <a:p>
            <a:pPr lvl="1"/>
            <a:r>
              <a:rPr lang="en-US" sz="2600" dirty="0"/>
              <a:t>Type of route the crossing is on, (crude oil, ethanol, passenger)</a:t>
            </a:r>
          </a:p>
          <a:p>
            <a:pPr lvl="1"/>
            <a:r>
              <a:rPr lang="en-US" sz="2600" dirty="0"/>
              <a:t>Average daily vehicle traffic / train traffic</a:t>
            </a:r>
          </a:p>
          <a:p>
            <a:pPr lvl="1"/>
            <a:r>
              <a:rPr lang="en-US" sz="2600" dirty="0"/>
              <a:t>Exposure index, (number of trains </a:t>
            </a:r>
            <a:r>
              <a:rPr lang="en-US" sz="2600" i="1" dirty="0"/>
              <a:t>x </a:t>
            </a:r>
            <a:r>
              <a:rPr lang="en-US" sz="2600" dirty="0"/>
              <a:t>number of cars)</a:t>
            </a:r>
          </a:p>
          <a:p>
            <a:pPr lvl="1"/>
            <a:r>
              <a:rPr lang="en-US" sz="2600" dirty="0"/>
              <a:t>Predicted Accidents, (train speed, roadway speed, number of traffic lanes, number of tracks)</a:t>
            </a:r>
          </a:p>
          <a:p>
            <a:pPr lvl="1"/>
            <a:r>
              <a:rPr lang="en-US" sz="2600" dirty="0"/>
              <a:t>Planned concurrent roadway projects</a:t>
            </a:r>
          </a:p>
          <a:p>
            <a:pPr lvl="1"/>
            <a:r>
              <a:rPr lang="en-US" sz="2600" dirty="0"/>
              <a:t>On-site inspection</a:t>
            </a:r>
          </a:p>
          <a:p>
            <a:pPr lvl="1"/>
            <a:r>
              <a:rPr lang="en-US" sz="2600" dirty="0"/>
              <a:t>Maximum score possible: 30 points</a:t>
            </a:r>
          </a:p>
          <a:p>
            <a:r>
              <a:rPr lang="en-US" sz="2800" dirty="0"/>
              <a:t>Final Projects</a:t>
            </a:r>
          </a:p>
          <a:p>
            <a:pPr lvl="1"/>
            <a:r>
              <a:rPr lang="en-US" dirty="0"/>
              <a:t>The six highest scored crossings were brought forward to be funded in addition to those already scheduled to be funded for FY 2022 for a total of 13 projects.</a:t>
            </a:r>
          </a:p>
          <a:p>
            <a:pPr lvl="1"/>
            <a:r>
              <a:rPr lang="en-US" dirty="0"/>
              <a:t>Associated railroads and roadway authorities were contacted and confirmed they were able to participate with funding and repairs.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680" y="692696"/>
            <a:ext cx="7886700" cy="36004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Project Evaluation Criteria</a:t>
            </a:r>
          </a:p>
        </p:txBody>
      </p:sp>
    </p:spTree>
    <p:extLst>
      <p:ext uri="{BB962C8B-B14F-4D97-AF65-F5344CB8AC3E}">
        <p14:creationId xmlns:p14="http://schemas.microsoft.com/office/powerpoint/2010/main" val="373714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2000" dirty="0"/>
              <a:t>Crossing Surface Repair Program receives an annual statutory appropriation of $900,000 (off-the-top of the Road Use Tax Fund)</a:t>
            </a:r>
          </a:p>
          <a:p>
            <a:pPr lvl="0"/>
            <a:r>
              <a:rPr lang="en-US" sz="2000" dirty="0"/>
              <a:t>Program funding queue currently has 36 submitted applications.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Number of projects: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7 - in order received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6 - with scoring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13 - total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Total program funding request:          	$1,052,001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u="sng" dirty="0">
                <a:latin typeface="PT Sans" panose="020B0503020203020204"/>
              </a:rPr>
              <a:t>In order received</a:t>
            </a:r>
            <a:r>
              <a:rPr lang="en-US" sz="2200" dirty="0">
                <a:latin typeface="PT Sans" panose="020B0503020203020204"/>
              </a:rPr>
              <a:t>: 			$570,727 / 54%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u="sng" dirty="0">
                <a:latin typeface="PT Sans" panose="020B0503020203020204"/>
              </a:rPr>
              <a:t>Scored</a:t>
            </a:r>
            <a:r>
              <a:rPr lang="en-US" sz="2200" dirty="0">
                <a:latin typeface="PT Sans" panose="020B0503020203020204"/>
              </a:rPr>
              <a:t>: 					$481,274 / 46%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solidFill>
                <a:srgbClr val="53565A"/>
              </a:solidFill>
              <a:latin typeface="PT Sans" panose="020B0503020203020204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Annual appropriation			$900,000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Four cancelled projects last year:	         +	$507,275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53565A"/>
                </a:solidFill>
                <a:latin typeface="PT Sans" panose="020B0503020203020204"/>
                <a:cs typeface="Arial" panose="020B0604020202020204" pitchFamily="34" charset="0"/>
              </a:rPr>
              <a:t>Available funding for FY 2023:		$1,407,275</a:t>
            </a:r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336009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Available Funding and Application Summary</a:t>
            </a:r>
          </a:p>
        </p:txBody>
      </p:sp>
    </p:spTree>
    <p:extLst>
      <p:ext uri="{BB962C8B-B14F-4D97-AF65-F5344CB8AC3E}">
        <p14:creationId xmlns:p14="http://schemas.microsoft.com/office/powerpoint/2010/main" val="1828061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2" y="1017336"/>
            <a:ext cx="7886700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List of Applications Recommended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E927E1-7EB0-4A23-BB04-69006FC59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985633"/>
              </p:ext>
            </p:extLst>
          </p:nvPr>
        </p:nvGraphicFramePr>
        <p:xfrm>
          <a:off x="179512" y="1706165"/>
          <a:ext cx="8786792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395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465997">
                  <a:extLst>
                    <a:ext uri="{9D8B030D-6E8A-4147-A177-3AD203B41FA5}">
                      <a16:colId xmlns:a16="http://schemas.microsoft.com/office/drawing/2014/main" val="1861506818"/>
                    </a:ext>
                  </a:extLst>
                </a:gridCol>
                <a:gridCol w="1126291">
                  <a:extLst>
                    <a:ext uri="{9D8B030D-6E8A-4147-A177-3AD203B41FA5}">
                      <a16:colId xmlns:a16="http://schemas.microsoft.com/office/drawing/2014/main" val="34209305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467813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84420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PROJECT NAME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SPONSORS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SCORE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TOTAL PROJECT COST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REQUESTED AMOUNT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(% of Total Project Cost)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RECOMMENDED AMOUNT </a:t>
                      </a:r>
                    </a:p>
                    <a:p>
                      <a:pPr algn="ctr"/>
                      <a:r>
                        <a:rPr lang="en-US" sz="1300" b="1" dirty="0"/>
                        <a:t>(% of Total Project Cost)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5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Avenue,</a:t>
                      </a:r>
                    </a:p>
                    <a:p>
                      <a:pPr algn="ctr"/>
                      <a:r>
                        <a:rPr lang="en-US" sz="1400" b="1" dirty="0"/>
                        <a:t>607878L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IAIS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Altoona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$127,701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$76,621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$76,621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182093"/>
                  </a:ext>
                </a:extLst>
              </a:tr>
              <a:tr h="77099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9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Ave./ 5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Ave.,</a:t>
                      </a:r>
                    </a:p>
                    <a:p>
                      <a:pPr algn="ctr"/>
                      <a:r>
                        <a:rPr lang="en-US" sz="1400" b="1" dirty="0"/>
                        <a:t>607880M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IAIS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Altoona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$136,562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$81,937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$81,937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028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Smith Street</a:t>
                      </a:r>
                    </a:p>
                    <a:p>
                      <a:pPr algn="ctr"/>
                      <a:r>
                        <a:rPr lang="en-US" sz="1400" b="1" dirty="0"/>
                        <a:t>607937L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IANR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Shellsburg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$57,600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$34,560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$34,560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928962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9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Street SW</a:t>
                      </a:r>
                    </a:p>
                    <a:p>
                      <a:pPr algn="ctr"/>
                      <a:r>
                        <a:rPr lang="en-US" sz="1400" b="1" dirty="0"/>
                        <a:t>840212W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CRANDIC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Cedar Rapids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</a:t>
                      </a:r>
                    </a:p>
                    <a:p>
                      <a:pPr algn="ctr"/>
                      <a:r>
                        <a:rPr lang="en-US" sz="1400" b="1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$63,850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$38,310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$38,310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244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89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2" y="1017336"/>
            <a:ext cx="7886700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List of Applications Recommended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E927E1-7EB0-4A23-BB04-69006FC59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754753"/>
              </p:ext>
            </p:extLst>
          </p:nvPr>
        </p:nvGraphicFramePr>
        <p:xfrm>
          <a:off x="179512" y="1706165"/>
          <a:ext cx="8786792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395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465997">
                  <a:extLst>
                    <a:ext uri="{9D8B030D-6E8A-4147-A177-3AD203B41FA5}">
                      <a16:colId xmlns:a16="http://schemas.microsoft.com/office/drawing/2014/main" val="1861506818"/>
                    </a:ext>
                  </a:extLst>
                </a:gridCol>
                <a:gridCol w="1126291">
                  <a:extLst>
                    <a:ext uri="{9D8B030D-6E8A-4147-A177-3AD203B41FA5}">
                      <a16:colId xmlns:a16="http://schemas.microsoft.com/office/drawing/2014/main" val="34209305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467813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84420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PROJECT NAME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SPONSORS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SCORE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TOTAL PROJECT COST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REQUESTED AMOUNT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(% of Total Project Cost)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RECOMMENDED AMOUNT </a:t>
                      </a:r>
                    </a:p>
                    <a:p>
                      <a:pPr algn="ctr"/>
                      <a:r>
                        <a:rPr lang="en-US" sz="1300" b="1" dirty="0"/>
                        <a:t>(% of Total Project Cost)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305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Street,</a:t>
                      </a:r>
                    </a:p>
                    <a:p>
                      <a:pPr algn="ctr"/>
                      <a:r>
                        <a:rPr lang="en-US" sz="1400" b="1" dirty="0"/>
                        <a:t>608544G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DME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Cerro Gordo County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$79,500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$47,700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$47,700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182093"/>
                  </a:ext>
                </a:extLst>
              </a:tr>
              <a:tr h="77099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W. Cedar Street,</a:t>
                      </a:r>
                    </a:p>
                    <a:p>
                      <a:pPr algn="ctr"/>
                      <a:r>
                        <a:rPr lang="en-US" sz="1400" b="1" dirty="0"/>
                        <a:t>307576F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CCP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Cherokee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$142,000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$85,200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$85,200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028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9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Street SW.,</a:t>
                      </a:r>
                    </a:p>
                    <a:p>
                      <a:pPr algn="ctr"/>
                      <a:r>
                        <a:rPr lang="en-US" sz="1400" b="1" dirty="0"/>
                        <a:t>376726Y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CRANDIC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Cedar Rapids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N/A</a:t>
                      </a:r>
                    </a:p>
                    <a:p>
                      <a:pPr algn="ctr"/>
                      <a:r>
                        <a:rPr lang="en-US" sz="1400" b="1" dirty="0"/>
                        <a:t>Order 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$344,000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$206,400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$206,400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928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302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2" y="1017336"/>
            <a:ext cx="7886700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List of Applications Recommended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E927E1-7EB0-4A23-BB04-69006FC59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661421"/>
              </p:ext>
            </p:extLst>
          </p:nvPr>
        </p:nvGraphicFramePr>
        <p:xfrm>
          <a:off x="179512" y="1706165"/>
          <a:ext cx="8786792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395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610013">
                  <a:extLst>
                    <a:ext uri="{9D8B030D-6E8A-4147-A177-3AD203B41FA5}">
                      <a16:colId xmlns:a16="http://schemas.microsoft.com/office/drawing/2014/main" val="1861506818"/>
                    </a:ext>
                  </a:extLst>
                </a:gridCol>
                <a:gridCol w="982275">
                  <a:extLst>
                    <a:ext uri="{9D8B030D-6E8A-4147-A177-3AD203B41FA5}">
                      <a16:colId xmlns:a16="http://schemas.microsoft.com/office/drawing/2014/main" val="34209305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467813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84420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PROJECT NAME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SPONSORS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SCORE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TOTAL PROJECT COST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REQUESTED AMOUNT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(% of Total Project Cost)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RECOMMENDED AMOUNT </a:t>
                      </a:r>
                    </a:p>
                    <a:p>
                      <a:pPr algn="ctr"/>
                      <a:r>
                        <a:rPr lang="en-US" sz="1300" b="1" dirty="0"/>
                        <a:t>(% of Total Project Cost)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49173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86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Street,</a:t>
                      </a:r>
                    </a:p>
                    <a:p>
                      <a:pPr algn="ctr"/>
                      <a:r>
                        <a:rPr lang="en-US" sz="1400" b="1" dirty="0"/>
                        <a:t>377207A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IAIS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Clive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$286,123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$171,674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$171,674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182093"/>
                  </a:ext>
                </a:extLst>
              </a:tr>
              <a:tr h="77099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Street NW,</a:t>
                      </a:r>
                    </a:p>
                    <a:p>
                      <a:pPr algn="ctr"/>
                      <a:r>
                        <a:rPr lang="en-US" sz="1400" b="1" dirty="0"/>
                        <a:t>067362Y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BNSF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Sioux Center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$138,000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$82,800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$82,800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72028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St. NW,</a:t>
                      </a:r>
                    </a:p>
                    <a:p>
                      <a:pPr algn="ctr"/>
                      <a:r>
                        <a:rPr lang="en-US" sz="1400" b="1" dirty="0"/>
                        <a:t>067359R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BNSF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Sioux Center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$113,000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$67,800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$67,800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928962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</a:t>
                      </a:r>
                      <a:r>
                        <a:rPr lang="en-US" sz="1400" b="1" baseline="30000" dirty="0"/>
                        <a:t>rd</a:t>
                      </a:r>
                      <a:r>
                        <a:rPr lang="en-US" sz="1400" b="1" dirty="0"/>
                        <a:t> St. NW</a:t>
                      </a:r>
                    </a:p>
                    <a:p>
                      <a:pPr algn="ctr"/>
                      <a:r>
                        <a:rPr lang="en-US" sz="1400" b="1" dirty="0"/>
                        <a:t>067358J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BNSF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Sioux Center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$117,000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$70,200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$70,200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244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840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2" y="1017336"/>
            <a:ext cx="7886700" cy="3600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List of Applications Recommended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E927E1-7EB0-4A23-BB04-69006FC59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467702"/>
              </p:ext>
            </p:extLst>
          </p:nvPr>
        </p:nvGraphicFramePr>
        <p:xfrm>
          <a:off x="177696" y="1706165"/>
          <a:ext cx="8788608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040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61506818"/>
                    </a:ext>
                  </a:extLst>
                </a:gridCol>
                <a:gridCol w="982275">
                  <a:extLst>
                    <a:ext uri="{9D8B030D-6E8A-4147-A177-3AD203B41FA5}">
                      <a16:colId xmlns:a16="http://schemas.microsoft.com/office/drawing/2014/main" val="34209305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467813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84420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PROJECT NAME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SPONSOR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SCORE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TOTAL PROJECT COST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REQUESTED AMOUNT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(% of Total Project Cost)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RECOMMENDED AMOUNT </a:t>
                      </a:r>
                    </a:p>
                    <a:p>
                      <a:pPr algn="ctr"/>
                      <a:r>
                        <a:rPr lang="en-US" sz="1300" b="1" dirty="0"/>
                        <a:t>(% of Total Project Cost)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</a:t>
                      </a:r>
                      <a:r>
                        <a:rPr lang="en-US" sz="1400" b="1" baseline="30000" dirty="0"/>
                        <a:t>rd</a:t>
                      </a:r>
                      <a:r>
                        <a:rPr lang="en-US" sz="1400" b="1" dirty="0"/>
                        <a:t> St. NW,</a:t>
                      </a:r>
                    </a:p>
                    <a:p>
                      <a:pPr algn="ctr"/>
                      <a:r>
                        <a:rPr lang="en-US" sz="1400" b="1" dirty="0"/>
                        <a:t>067358J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Farmer’s Co-op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Sioux Center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$74,000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$44,400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$44,400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928962"/>
                  </a:ext>
                </a:extLst>
              </a:tr>
              <a:tr h="7417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  <a:r>
                        <a:rPr lang="en-US" sz="1400" b="1" baseline="30000" dirty="0"/>
                        <a:t>th</a:t>
                      </a:r>
                      <a:r>
                        <a:rPr lang="en-US" sz="1400" b="1" dirty="0"/>
                        <a:t> St. NW,</a:t>
                      </a:r>
                    </a:p>
                    <a:p>
                      <a:pPr algn="ctr"/>
                      <a:r>
                        <a:rPr lang="en-US" sz="1400" b="1" dirty="0"/>
                        <a:t>067359R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Farmer’s Co-op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City of Sioux Center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$74,000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$44,400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$44,400</a:t>
                      </a:r>
                    </a:p>
                    <a:p>
                      <a:pPr algn="ctr"/>
                      <a:r>
                        <a:rPr lang="en-US" sz="1400" b="1" dirty="0"/>
                        <a:t>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244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75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28803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Map of Recommended Awards</a:t>
            </a:r>
          </a:p>
        </p:txBody>
      </p:sp>
      <p:pic>
        <p:nvPicPr>
          <p:cNvPr id="3" name="Picture 2" descr="Diagram, schematic&#10;&#10;Description automatically generated">
            <a:extLst>
              <a:ext uri="{FF2B5EF4-FFF2-40B4-BE49-F238E27FC236}">
                <a16:creationId xmlns:a16="http://schemas.microsoft.com/office/drawing/2014/main" id="{84885B51-9E2E-4A8B-9674-F47A47ADCD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53120"/>
            <a:ext cx="8682479" cy="555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91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10378</TotalTime>
  <Words>829</Words>
  <Application>Microsoft Office PowerPoint</Application>
  <PresentationFormat>On-screen Show (4:3)</PresentationFormat>
  <Paragraphs>224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PT Sans</vt:lpstr>
      <vt:lpstr>Office Theme</vt:lpstr>
      <vt:lpstr>PowerPoint Presentation</vt:lpstr>
      <vt:lpstr>Program</vt:lpstr>
      <vt:lpstr>Project Evaluation Criteria</vt:lpstr>
      <vt:lpstr>Available Funding and Application Summary</vt:lpstr>
      <vt:lpstr>List of Applications Recommended</vt:lpstr>
      <vt:lpstr>List of Applications Recommended</vt:lpstr>
      <vt:lpstr>List of Applications Recommended</vt:lpstr>
      <vt:lpstr>List of Applications Recommended</vt:lpstr>
      <vt:lpstr>Map of Recommended Awards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Mihalchev</dc:creator>
  <cp:lastModifiedBy>Anderson, Stuart</cp:lastModifiedBy>
  <cp:revision>196</cp:revision>
  <cp:lastPrinted>2019-08-29T10:58:34Z</cp:lastPrinted>
  <dcterms:created xsi:type="dcterms:W3CDTF">2014-05-10T08:44:16Z</dcterms:created>
  <dcterms:modified xsi:type="dcterms:W3CDTF">2021-09-03T15:22:56Z</dcterms:modified>
</cp:coreProperties>
</file>