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81" r:id="rId2"/>
  </p:sldMasterIdLst>
  <p:sldIdLst>
    <p:sldId id="257" r:id="rId3"/>
    <p:sldId id="363" r:id="rId4"/>
    <p:sldId id="364" r:id="rId5"/>
    <p:sldId id="365" r:id="rId6"/>
    <p:sldId id="366" r:id="rId7"/>
    <p:sldId id="368" r:id="rId8"/>
    <p:sldId id="370" r:id="rId9"/>
    <p:sldId id="372" r:id="rId10"/>
    <p:sldId id="374" r:id="rId11"/>
    <p:sldId id="37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6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4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11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88643A-0B8F-4C96-91A6-BB0B61997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33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88643A-0B8F-4C96-91A6-BB0B61997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9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3DD9-A301-4929-A961-07453F181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455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88643A-0B8F-4C96-91A6-BB0B61997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65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70D97-864C-4D0A-A873-D231C114EE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B83A2-F68C-4BA5-9083-BC7390FA7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9075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3DD9-A301-4929-A961-07453F181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691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D53D-3319-4727-8446-C71987FA0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597A0-BCB5-474B-8D96-4D9966CCB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39716"/>
          </a:xfrm>
        </p:spPr>
        <p:txBody>
          <a:bodyPr/>
          <a:lstStyle>
            <a:lvl1pPr>
              <a:defRPr sz="1800"/>
            </a:lvl1pPr>
            <a:lvl3pPr>
              <a:defRPr sz="165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6165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45979-29B5-4890-8512-1F85F5A7D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89B32-0A8A-4946-A1B6-9D3CC04555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CA2B7-9A2F-44F3-9450-1E5B7C11D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113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21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94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7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9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8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7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6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4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07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E536A-9203-4CF3-A9AE-37C9E51A1911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891E9-C3FE-4DA0-9E1F-F27F03D99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1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62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EB4CD3-30B3-4FE8-B333-B5A0BD40273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9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8A1C86-F472-45C5-A12E-5D9D09F84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E6532-E811-4436-9D21-FF6C46629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9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0795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rgbClr val="104940"/>
          </a:solidFill>
          <a:latin typeface="Gotham Book" panose="02000604040000020004" pitchFamily="50" charset="0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EEB32D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rgbClr val="104940"/>
        </a:buClr>
        <a:buSzPct val="77000"/>
        <a:buFont typeface="Courier New" panose="02070309020205020404" pitchFamily="49" charset="0"/>
        <a:buChar char="o"/>
        <a:defRPr sz="15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image002.jpg@01D59AF9.6217354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D6D1C88-F196-4D05-9CC5-8E5A4C59ACE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1002" y="2998790"/>
            <a:ext cx="8783274" cy="93564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 b="1" spc="300" dirty="0">
                <a:solidFill>
                  <a:srgbClr val="104940"/>
                </a:solidFill>
                <a:latin typeface="+mj-lt"/>
              </a:rPr>
              <a:t>Transportation Commission Update #4</a:t>
            </a:r>
          </a:p>
          <a:p>
            <a:pPr marL="0" indent="0" algn="ctr">
              <a:buNone/>
            </a:pPr>
            <a:r>
              <a:rPr lang="en-US" b="1" spc="300" dirty="0">
                <a:solidFill>
                  <a:srgbClr val="104940"/>
                </a:solidFill>
              </a:rPr>
              <a:t>September 14, 2021</a:t>
            </a:r>
          </a:p>
        </p:txBody>
      </p:sp>
    </p:spTree>
    <p:extLst>
      <p:ext uri="{BB962C8B-B14F-4D97-AF65-F5344CB8AC3E}">
        <p14:creationId xmlns:p14="http://schemas.microsoft.com/office/powerpoint/2010/main" val="259223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E3AAD2-FF41-49D6-B2E6-89386DFD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664" y="3290391"/>
            <a:ext cx="6351325" cy="1839515"/>
          </a:xfrm>
        </p:spPr>
        <p:txBody>
          <a:bodyPr anchor="ctr">
            <a:normAutofit/>
          </a:bodyPr>
          <a:lstStyle/>
          <a:p>
            <a:r>
              <a:rPr lang="en-US" dirty="0"/>
              <a:t>Thank You – Any questions?</a:t>
            </a:r>
          </a:p>
        </p:txBody>
      </p:sp>
      <p:pic>
        <p:nvPicPr>
          <p:cNvPr id="10" name="Picture 9" descr="A plane sitting on the tarmac at an airport&#10;&#10;Description automatically generated">
            <a:extLst>
              <a:ext uri="{FF2B5EF4-FFF2-40B4-BE49-F238E27FC236}">
                <a16:creationId xmlns:a16="http://schemas.microsoft.com/office/drawing/2014/main" id="{D2EDD2F9-58FE-451E-AA68-9A688CDD9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8" b="15013"/>
          <a:stretch/>
        </p:blipFill>
        <p:spPr>
          <a:xfrm>
            <a:off x="20" y="857263"/>
            <a:ext cx="9143985" cy="278295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7684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07CAF-0B17-4ADB-8930-B6C69EBB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03" y="365129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18C8-A2B9-424A-87D6-75CAAEBE403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90858" y="1271707"/>
            <a:ext cx="5190565" cy="2529821"/>
          </a:xfrm>
        </p:spPr>
        <p:txBody>
          <a:bodyPr anchor="ctr">
            <a:normAutofit/>
          </a:bodyPr>
          <a:lstStyle/>
          <a:p>
            <a:pPr marL="257162" indent="-257162"/>
            <a:r>
              <a:rPr lang="en-US" dirty="0"/>
              <a:t>Develop a system plan to advance an already outstanding airport system</a:t>
            </a:r>
          </a:p>
          <a:p>
            <a:pPr marL="257162" indent="-257162"/>
            <a:r>
              <a:rPr lang="en-US" dirty="0"/>
              <a:t>10 years since last system plan</a:t>
            </a:r>
          </a:p>
          <a:p>
            <a:pPr marL="257162" indent="-257162"/>
            <a:r>
              <a:rPr lang="en-US" dirty="0"/>
              <a:t>Assistance provided by Project Advisory Committee (PAC) </a:t>
            </a:r>
          </a:p>
          <a:p>
            <a:endParaRPr lang="en-US" dirty="0"/>
          </a:p>
        </p:txBody>
      </p:sp>
      <p:pic>
        <p:nvPicPr>
          <p:cNvPr id="4" name="Picture 3" descr="A picture containing drawing, umbrella&#10;&#10;Description automatically generated">
            <a:extLst>
              <a:ext uri="{FF2B5EF4-FFF2-40B4-BE49-F238E27FC236}">
                <a16:creationId xmlns:a16="http://schemas.microsoft.com/office/drawing/2014/main" id="{1758F273-6A6B-4ADA-AC4C-D6167CF4D361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4749" y="1510019"/>
            <a:ext cx="2058593" cy="1918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7409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9B48B49A-5597-4167-A336-7970EA19FCE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t="12424" r="4732" b="2520"/>
          <a:stretch/>
        </p:blipFill>
        <p:spPr bwMode="auto">
          <a:xfrm>
            <a:off x="0" y="857250"/>
            <a:ext cx="6099863" cy="476065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493CFF-E43B-4B10-ACE1-C8A124662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7408" y="857250"/>
            <a:ext cx="3046595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56D5A-5BA1-4CD9-97C8-A82C43EA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990" y="1339854"/>
            <a:ext cx="2338388" cy="546100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2250" dirty="0">
                <a:solidFill>
                  <a:schemeClr val="bg1"/>
                </a:solidFill>
              </a:rPr>
              <a:t>Iowa’s Recommended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5F4C8-B639-405C-8D77-C9BA50CC379D}"/>
              </a:ext>
            </a:extLst>
          </p:cNvPr>
          <p:cNvSpPr txBox="1"/>
          <p:nvPr/>
        </p:nvSpPr>
        <p:spPr>
          <a:xfrm>
            <a:off x="6376992" y="2228860"/>
            <a:ext cx="2284412" cy="3270811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/>
          <a:p>
            <a:pPr marL="214303" indent="-171442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Built on 2010 SASP</a:t>
            </a:r>
          </a:p>
          <a:p>
            <a:pPr marL="214303" indent="-171442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Upgrade three airports</a:t>
            </a:r>
          </a:p>
          <a:p>
            <a:pPr marL="557185" lvl="1" indent="-171442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Shenandoah Municipal (Basic Service to General Service)</a:t>
            </a:r>
          </a:p>
          <a:p>
            <a:pPr marL="557185" lvl="1" indent="-171442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Lamoni Municipal (Local Service to Basic Service)</a:t>
            </a:r>
          </a:p>
          <a:p>
            <a:pPr marL="557185" lvl="1" indent="-171442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Waverly Municipal (Local Service to Basic Service)</a:t>
            </a:r>
          </a:p>
          <a:p>
            <a:pPr marL="214303" indent="-171442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Two additional airports</a:t>
            </a:r>
          </a:p>
          <a:p>
            <a:pPr marL="557185" lvl="1" indent="-171442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Sioux Regional (new)</a:t>
            </a:r>
          </a:p>
          <a:p>
            <a:pPr marL="557185" lvl="1" indent="-171442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Peltz Field </a:t>
            </a:r>
          </a:p>
          <a:p>
            <a:pPr marL="214303" indent="-171442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South Central Airport – Will replace Pella and Oskaloosa during the planning period</a:t>
            </a:r>
          </a:p>
          <a:p>
            <a:pPr marL="214303" indent="-171442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sz="825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6430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4C6C-9B02-4DDF-99AA-C6195588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12" y="409641"/>
            <a:ext cx="7886700" cy="994172"/>
          </a:xfrm>
        </p:spPr>
        <p:txBody>
          <a:bodyPr/>
          <a:lstStyle/>
          <a:p>
            <a:r>
              <a:rPr lang="en-US" dirty="0"/>
              <a:t>Technical Document	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0076B-8F60-484D-90F1-144A76C4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11" y="1194597"/>
            <a:ext cx="8433197" cy="3029787"/>
          </a:xfrm>
        </p:spPr>
        <p:txBody>
          <a:bodyPr/>
          <a:lstStyle/>
          <a:p>
            <a:pPr marL="257162" indent="-257162"/>
            <a:r>
              <a:rPr lang="en-US" dirty="0"/>
              <a:t>Introduction – Goals of the Plan</a:t>
            </a:r>
          </a:p>
          <a:p>
            <a:pPr marL="257162" indent="-257162"/>
            <a:r>
              <a:rPr lang="en-US" dirty="0"/>
              <a:t>Inventory – Airport Survey </a:t>
            </a:r>
          </a:p>
          <a:p>
            <a:pPr marL="257162" indent="-257162"/>
            <a:r>
              <a:rPr lang="en-US" dirty="0"/>
              <a:t>Forecast – What activity is expected in the system in the future</a:t>
            </a:r>
          </a:p>
          <a:p>
            <a:pPr marL="257162" indent="-257162"/>
            <a:r>
              <a:rPr lang="en-US" dirty="0"/>
              <a:t>System Evaluation – How are the system airports meeting user needs</a:t>
            </a:r>
          </a:p>
          <a:p>
            <a:pPr marL="257162" indent="-257162"/>
            <a:r>
              <a:rPr lang="en-US" dirty="0"/>
              <a:t>Airport System Roles – How are the system airports divided</a:t>
            </a:r>
          </a:p>
          <a:p>
            <a:pPr marL="257162" indent="-257162"/>
            <a:r>
              <a:rPr lang="en-US" dirty="0"/>
              <a:t>Facility and Service Objective Evaluation – How system airports meet established criteria</a:t>
            </a:r>
          </a:p>
          <a:p>
            <a:pPr marL="257162" indent="-257162"/>
            <a:r>
              <a:rPr lang="en-US" dirty="0"/>
              <a:t>Cost Estimates – Review of system costs</a:t>
            </a:r>
          </a:p>
          <a:p>
            <a:pPr marL="257162" indent="-257162"/>
            <a:r>
              <a:rPr lang="en-US" dirty="0"/>
              <a:t>Recommendations – Areas to focus on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2137909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45DF-55C3-4E40-A0B3-ADA846B71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036" y="239294"/>
            <a:ext cx="7886700" cy="1325563"/>
          </a:xfrm>
        </p:spPr>
        <p:txBody>
          <a:bodyPr/>
          <a:lstStyle/>
          <a:p>
            <a:r>
              <a:rPr lang="en-US" dirty="0"/>
              <a:t>Public Involvement and Comment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374ED-FF5E-4907-BD50-57AE1303D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7165"/>
            <a:ext cx="4994510" cy="33095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Comment Period was open from June 1 – July 16, 2021</a:t>
            </a:r>
          </a:p>
          <a:p>
            <a:r>
              <a:rPr lang="en-US" sz="1500" dirty="0"/>
              <a:t> - Notices sent out via DOT press release, direct email to stakeholders and aviation users</a:t>
            </a:r>
          </a:p>
          <a:p>
            <a:r>
              <a:rPr lang="en-US" sz="1500" dirty="0"/>
              <a:t> - Two comments received and responded to</a:t>
            </a:r>
            <a:br>
              <a:rPr lang="en-US" sz="1500" dirty="0"/>
            </a:br>
            <a:endParaRPr lang="en-US" dirty="0"/>
          </a:p>
          <a:p>
            <a:r>
              <a:rPr lang="en-US" dirty="0"/>
              <a:t>Public Information Webinar</a:t>
            </a:r>
          </a:p>
          <a:p>
            <a:r>
              <a:rPr lang="en-US" dirty="0"/>
              <a:t> </a:t>
            </a:r>
            <a:r>
              <a:rPr lang="en-US" sz="1500" dirty="0"/>
              <a:t>- July 1, 2021</a:t>
            </a:r>
          </a:p>
          <a:p>
            <a:r>
              <a:rPr lang="en-US" sz="1500" dirty="0"/>
              <a:t> - No Comments Received</a:t>
            </a:r>
            <a:br>
              <a:rPr lang="en-US" sz="1500" dirty="0"/>
            </a:br>
            <a:br>
              <a:rPr lang="en-US" sz="1500" dirty="0"/>
            </a:br>
            <a:r>
              <a:rPr lang="en-US" sz="1500" dirty="0"/>
              <a:t>All draft Technical Document chapters and Advisory Committee meeting presentations available on the website throughout the development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5381D39-9BE3-47D4-AECE-2314C215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504" y="1744910"/>
            <a:ext cx="3518850" cy="2084919"/>
          </a:xfrm>
          <a:prstGeom prst="rect">
            <a:avLst/>
          </a:prstGeom>
          <a:solidFill>
            <a:srgbClr val="FFFFFF">
              <a:shade val="85000"/>
            </a:srgbClr>
          </a:solidFill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000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7100" y="1604792"/>
            <a:ext cx="4442616" cy="3648417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42900" y="1645101"/>
            <a:ext cx="4207048" cy="3567794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E050F-901C-4594-996A-EEA903AA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5" y="1593074"/>
            <a:ext cx="3069713" cy="12183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Continuation of the System Planning Process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3053" y="2886600"/>
            <a:ext cx="1198092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16263-7ECD-4AB2-8B93-944655095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51" y="2993590"/>
            <a:ext cx="3069713" cy="2281574"/>
          </a:xfrm>
        </p:spPr>
        <p:txBody>
          <a:bodyPr anchor="t">
            <a:normAutofit/>
          </a:bodyPr>
          <a:lstStyle/>
          <a:p>
            <a:pPr marL="257162" indent="-257162"/>
            <a:r>
              <a:rPr lang="en-US" sz="1500" dirty="0">
                <a:solidFill>
                  <a:schemeClr val="bg1"/>
                </a:solidFill>
              </a:rPr>
              <a:t>Economic Impact Study – started this summer</a:t>
            </a:r>
          </a:p>
          <a:p>
            <a:pPr marL="257162" indent="-257162"/>
            <a:r>
              <a:rPr lang="en-US" sz="1500" dirty="0">
                <a:solidFill>
                  <a:schemeClr val="bg1"/>
                </a:solidFill>
              </a:rPr>
              <a:t>ArcGIS System Assessment Tool and Dashboard will allow for updating and future assessment of changing conditions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34D56-DB3D-472F-A5E2-73EB4EC27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827" y="1914207"/>
            <a:ext cx="5262401" cy="24207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3C8B62F-351F-428C-A5A6-91C5D9FB042D}"/>
              </a:ext>
            </a:extLst>
          </p:cNvPr>
          <p:cNvSpPr txBox="1">
            <a:spLocks/>
          </p:cNvSpPr>
          <p:nvPr/>
        </p:nvSpPr>
        <p:spPr>
          <a:xfrm>
            <a:off x="3785827" y="986399"/>
            <a:ext cx="317984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04940"/>
                </a:solidFill>
                <a:latin typeface="Gotham Book" panose="02000604040000020004" pitchFamily="50" charset="0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1800" b="1" dirty="0"/>
              <a:t>ArcGIS Dashboard</a:t>
            </a:r>
          </a:p>
        </p:txBody>
      </p:sp>
    </p:spTree>
    <p:extLst>
      <p:ext uri="{BB962C8B-B14F-4D97-AF65-F5344CB8AC3E}">
        <p14:creationId xmlns:p14="http://schemas.microsoft.com/office/powerpoint/2010/main" val="110484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map&#10;&#10;Description automatically generated">
            <a:extLst>
              <a:ext uri="{FF2B5EF4-FFF2-40B4-BE49-F238E27FC236}">
                <a16:creationId xmlns:a16="http://schemas.microsoft.com/office/drawing/2014/main" id="{3B8726BA-6FB0-4507-A189-15F36E110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10"/>
          <a:stretch/>
        </p:blipFill>
        <p:spPr>
          <a:xfrm>
            <a:off x="5734811" y="1742076"/>
            <a:ext cx="3227207" cy="422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996D27-64DB-44ED-A7BB-13E1E21D0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226"/>
            <a:ext cx="7886700" cy="994172"/>
          </a:xfrm>
        </p:spPr>
        <p:txBody>
          <a:bodyPr/>
          <a:lstStyle/>
          <a:p>
            <a:r>
              <a:rPr lang="en-US" dirty="0"/>
              <a:t>Deliverables: Executive Summary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5AE9497-9101-46C6-92BB-49356BD6A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26"/>
          <a:stretch/>
        </p:blipFill>
        <p:spPr>
          <a:xfrm>
            <a:off x="2635863" y="1533069"/>
            <a:ext cx="3193750" cy="422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7CD6E75-F442-443F-B12D-4A57B0D67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" y="1399901"/>
            <a:ext cx="2845960" cy="3659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39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96D27-64DB-44ED-A7BB-13E1E21D0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2" y="72860"/>
            <a:ext cx="7886700" cy="994172"/>
          </a:xfrm>
        </p:spPr>
        <p:txBody>
          <a:bodyPr/>
          <a:lstStyle/>
          <a:p>
            <a:r>
              <a:rPr lang="en-US" dirty="0"/>
              <a:t>Deliverables: Individual Airport Summary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D1D505D-641B-425D-9EA8-4CBC7513C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1" y="1067032"/>
            <a:ext cx="3455633" cy="4471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6378DDA-F3D4-4C23-BE17-3FF79CCD4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38" y="1067466"/>
            <a:ext cx="3455633" cy="4470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239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C8CC-C2AB-4074-8AF3-2039BEF2F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72" y="726965"/>
            <a:ext cx="7886700" cy="994172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14149-DBDC-4CB8-B67C-4B4C17375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149" y="1224051"/>
            <a:ext cx="3886200" cy="3968354"/>
          </a:xfrm>
        </p:spPr>
        <p:txBody>
          <a:bodyPr/>
          <a:lstStyle/>
          <a:p>
            <a:endParaRPr lang="en-US" dirty="0"/>
          </a:p>
          <a:p>
            <a:pPr marL="342884" indent="-342884"/>
            <a:r>
              <a:rPr lang="en-US" dirty="0"/>
              <a:t>Finalize Executive Summary and Individual Reports</a:t>
            </a:r>
          </a:p>
          <a:p>
            <a:pPr marL="342884" indent="-342884"/>
            <a:r>
              <a:rPr lang="en-US" dirty="0"/>
              <a:t>Distribute Information to Sponsors</a:t>
            </a:r>
          </a:p>
          <a:p>
            <a:pPr marL="342884" indent="-342884"/>
            <a:r>
              <a:rPr lang="en-US" dirty="0"/>
              <a:t>Evaluate internal programming </a:t>
            </a:r>
          </a:p>
          <a:p>
            <a:pPr marL="342884" indent="-342884"/>
            <a:r>
              <a:rPr lang="en-US" dirty="0"/>
              <a:t>Monitor and Update progress</a:t>
            </a:r>
          </a:p>
          <a:p>
            <a:pPr marL="857207" lvl="1" indent="-342884"/>
            <a:r>
              <a:rPr lang="en-US" dirty="0"/>
              <a:t>ArcGIS Tool</a:t>
            </a:r>
          </a:p>
          <a:p>
            <a:pPr marL="857207" lvl="1" indent="-342884"/>
            <a:endParaRPr lang="en-US" dirty="0"/>
          </a:p>
        </p:txBody>
      </p:sp>
      <p:pic>
        <p:nvPicPr>
          <p:cNvPr id="5" name="Picture 4" descr="A picture containing plane, outdoor, ground, red&#10;&#10;Description automatically generated">
            <a:extLst>
              <a:ext uri="{FF2B5EF4-FFF2-40B4-BE49-F238E27FC236}">
                <a16:creationId xmlns:a16="http://schemas.microsoft.com/office/drawing/2014/main" id="{1AE13B93-3316-4569-9E98-E86E1EFA3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r="9981"/>
          <a:stretch/>
        </p:blipFill>
        <p:spPr>
          <a:xfrm>
            <a:off x="5409921" y="1224051"/>
            <a:ext cx="2894809" cy="2766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57033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</TotalTime>
  <Words>315</Words>
  <Application>Microsoft Office PowerPoint</Application>
  <PresentationFormat>On-screen Show (4:3)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Gotham Book</vt:lpstr>
      <vt:lpstr>1_Office Theme</vt:lpstr>
      <vt:lpstr>2_Office Theme</vt:lpstr>
      <vt:lpstr>PowerPoint Presentation</vt:lpstr>
      <vt:lpstr>Project Background</vt:lpstr>
      <vt:lpstr>Iowa’s Recommended System</vt:lpstr>
      <vt:lpstr>Technical Document   </vt:lpstr>
      <vt:lpstr>Public Involvement and Comment</vt:lpstr>
      <vt:lpstr>Continuation of the System Planning Process</vt:lpstr>
      <vt:lpstr>Deliverables: Executive Summary</vt:lpstr>
      <vt:lpstr>Deliverables: Individual Airport Summary</vt:lpstr>
      <vt:lpstr>Next Steps</vt:lpstr>
      <vt:lpstr>Thank You –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Wright, Shane</dc:creator>
  <cp:lastModifiedBy>Wright, Shane</cp:lastModifiedBy>
  <cp:revision>18</cp:revision>
  <dcterms:created xsi:type="dcterms:W3CDTF">2021-07-28T16:51:12Z</dcterms:created>
  <dcterms:modified xsi:type="dcterms:W3CDTF">2021-09-07T13:27:59Z</dcterms:modified>
</cp:coreProperties>
</file>