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8" r:id="rId2"/>
    <p:sldId id="333" r:id="rId3"/>
    <p:sldId id="417" r:id="rId4"/>
    <p:sldId id="467" r:id="rId5"/>
    <p:sldId id="407" r:id="rId6"/>
    <p:sldId id="427" r:id="rId7"/>
    <p:sldId id="470" r:id="rId8"/>
    <p:sldId id="469" r:id="rId9"/>
    <p:sldId id="468" r:id="rId10"/>
    <p:sldId id="471" r:id="rId11"/>
    <p:sldId id="346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5" autoAdjust="0"/>
    <p:restoredTop sz="89434" autoAdjust="0"/>
  </p:normalViewPr>
  <p:slideViewPr>
    <p:cSldViewPr>
      <p:cViewPr varScale="1">
        <p:scale>
          <a:sx n="102" d="100"/>
          <a:sy n="102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4EC9A8-5A8F-464B-B2A0-D26EE18720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CF170-4C0E-4AE4-9703-1740788683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D0B6-7C83-4023-8950-771ED620AE3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F7E18-3598-405A-927D-DB445E50E0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C62C0-2A7E-4FAB-93B1-7B84167294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215C-3B30-4FFC-AE14-CCCED687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6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1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1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481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cap="small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State Transportation Plan and State Freight Plan Updates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600">
                <a:solidFill>
                  <a:schemeClr val="bg2"/>
                </a:solidFill>
                <a:latin typeface="+mj-lt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924800-02BE-4D2C-A335-916C873F1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481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cap="small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State Transportation Plan and State Freight Plan Updates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600">
                <a:solidFill>
                  <a:schemeClr val="bg2"/>
                </a:solidFill>
                <a:latin typeface="+mj-lt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6CD1F7-8364-405A-A198-38E65B6D58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September 14,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736502"/>
            <a:ext cx="843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State Transportation Plan &amp; State Freight Plan</a:t>
            </a:r>
          </a:p>
          <a:p>
            <a:r>
              <a:rPr lang="en-US" sz="2800" dirty="0"/>
              <a:t>2022 Updates</a:t>
            </a:r>
          </a:p>
        </p:txBody>
      </p:sp>
    </p:spTree>
    <p:extLst>
      <p:ext uri="{BB962C8B-B14F-4D97-AF65-F5344CB8AC3E}">
        <p14:creationId xmlns:p14="http://schemas.microsoft.com/office/powerpoint/2010/main" val="398582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2927-8F38-4776-B724-7E19454A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67B3E-3318-4197-A6B0-B44D0ACD2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2017 statewide capacity needs map</a:t>
            </a:r>
          </a:p>
          <a:p>
            <a:r>
              <a:rPr lang="en-US" dirty="0"/>
              <a:t>Verbalize that locations are under review; significant changes unlikely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4C710-5C65-4088-8260-B1DE55662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2" y="1044707"/>
            <a:ext cx="8981256" cy="5813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D3ED39-62EB-4ABC-869A-D223D6A5104F}"/>
              </a:ext>
            </a:extLst>
          </p:cNvPr>
          <p:cNvSpPr txBox="1"/>
          <p:nvPr/>
        </p:nvSpPr>
        <p:spPr>
          <a:xfrm>
            <a:off x="2362200" y="6489454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Current State Transportation Plan (2017)</a:t>
            </a:r>
          </a:p>
        </p:txBody>
      </p:sp>
    </p:spTree>
    <p:extLst>
      <p:ext uri="{BB962C8B-B14F-4D97-AF65-F5344CB8AC3E}">
        <p14:creationId xmlns:p14="http://schemas.microsoft.com/office/powerpoint/2010/main" val="97244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C91C5-5DAB-4B0C-BA04-70BD0B4F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493986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40AE4-7ED2-4FF9-9E63-DC5EA4DB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800" dirty="0"/>
              <a:t>Critical next steps: </a:t>
            </a:r>
          </a:p>
          <a:p>
            <a:pPr lvl="1" indent="-228600">
              <a:lnSpc>
                <a:spcPct val="90000"/>
              </a:lnSpc>
            </a:pPr>
            <a:r>
              <a:rPr lang="en-US" sz="2400" dirty="0"/>
              <a:t>Complete needs analyses</a:t>
            </a:r>
          </a:p>
          <a:p>
            <a:pPr lvl="1" indent="-228600">
              <a:lnSpc>
                <a:spcPct val="90000"/>
              </a:lnSpc>
            </a:pPr>
            <a:r>
              <a:rPr lang="en-US" sz="2400" dirty="0"/>
              <a:t>Begin developing strategies and actions</a:t>
            </a:r>
          </a:p>
          <a:p>
            <a:pPr indent="-228600">
              <a:lnSpc>
                <a:spcPct val="90000"/>
              </a:lnSpc>
            </a:pPr>
            <a:r>
              <a:rPr lang="en-US" sz="2800" dirty="0"/>
              <a:t>Next workshop discussion:</a:t>
            </a:r>
          </a:p>
          <a:p>
            <a:pPr lvl="1" indent="-228600">
              <a:lnSpc>
                <a:spcPct val="90000"/>
              </a:lnSpc>
            </a:pPr>
            <a:r>
              <a:rPr lang="en-US" sz="2400" dirty="0"/>
              <a:t>Transition into strategies and actions</a:t>
            </a:r>
          </a:p>
          <a:p>
            <a:pPr lvl="1" indent="-228600"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D384F-D9AD-43B0-A48E-433E51C13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32" r="18886" b="1"/>
          <a:stretch/>
        </p:blipFill>
        <p:spPr>
          <a:xfrm>
            <a:off x="5667306" y="10"/>
            <a:ext cx="347669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860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89176" y="5566347"/>
            <a:ext cx="276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Garrett.Pedersen@iowadot.us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53752" y="3581400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2441228"/>
            <a:ext cx="8496943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Needs analyses updates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</a:p>
        </p:txBody>
      </p:sp>
    </p:spTree>
    <p:extLst>
      <p:ext uri="{BB962C8B-B14F-4D97-AF65-F5344CB8AC3E}">
        <p14:creationId xmlns:p14="http://schemas.microsoft.com/office/powerpoint/2010/main" val="86683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2441228"/>
            <a:ext cx="8496943" cy="4228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Infrastructure condition analysis (ICE) – complete</a:t>
            </a:r>
          </a:p>
          <a:p>
            <a:r>
              <a:rPr lang="en-US" dirty="0"/>
              <a:t>Operations analysis (ICE-OPS) – complete</a:t>
            </a:r>
          </a:p>
          <a:p>
            <a:r>
              <a:rPr lang="en-US" dirty="0"/>
              <a:t>Bottlenecks analysis (INRIX) – complete</a:t>
            </a:r>
          </a:p>
          <a:p>
            <a:r>
              <a:rPr lang="en-US" dirty="0"/>
              <a:t>Freight network updates – complete</a:t>
            </a:r>
          </a:p>
          <a:p>
            <a:r>
              <a:rPr lang="en-US" dirty="0">
                <a:highlight>
                  <a:srgbClr val="FFFF00"/>
                </a:highlight>
              </a:rPr>
              <a:t>Resiliency analysis – complete</a:t>
            </a:r>
          </a:p>
          <a:p>
            <a:r>
              <a:rPr lang="en-US" dirty="0">
                <a:highlight>
                  <a:srgbClr val="FFFF00"/>
                </a:highlight>
              </a:rPr>
              <a:t>Mobility/accessibility analysis – complete</a:t>
            </a:r>
            <a:endParaRPr lang="en-US" i="1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Capacity analysis (</a:t>
            </a:r>
            <a:r>
              <a:rPr lang="en-US" dirty="0" err="1">
                <a:highlight>
                  <a:srgbClr val="FFFF00"/>
                </a:highlight>
              </a:rPr>
              <a:t>iTRAM</a:t>
            </a:r>
            <a:r>
              <a:rPr lang="en-US" dirty="0">
                <a:highlight>
                  <a:srgbClr val="FFFF00"/>
                </a:highlight>
              </a:rPr>
              <a:t>) – in review</a:t>
            </a:r>
          </a:p>
          <a:p>
            <a:r>
              <a:rPr lang="en-US" dirty="0"/>
              <a:t>Safety analysis – ongoing</a:t>
            </a:r>
          </a:p>
          <a:p>
            <a:r>
              <a:rPr lang="en-US" dirty="0"/>
              <a:t>Modal systems analysis – ongoing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analyses timeline</a:t>
            </a:r>
          </a:p>
        </p:txBody>
      </p:sp>
    </p:spTree>
    <p:extLst>
      <p:ext uri="{BB962C8B-B14F-4D97-AF65-F5344CB8AC3E}">
        <p14:creationId xmlns:p14="http://schemas.microsoft.com/office/powerpoint/2010/main" val="173790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Resiliency analysis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34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Objective: Screen the Primary Highway System to identify locations vulnerable to a 100-year flood event</a:t>
            </a:r>
          </a:p>
          <a:p>
            <a:r>
              <a:rPr lang="en-US" sz="2800" dirty="0"/>
              <a:t>Methodology developed based on research of similar efforts nationally</a:t>
            </a:r>
          </a:p>
          <a:p>
            <a:r>
              <a:rPr lang="en-US" sz="2800" dirty="0"/>
              <a:t>The internal Resiliency Working Group served as a technical steering committee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15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5A1FB5E-DF53-43A0-A813-C83C1BF6525E}"/>
              </a:ext>
            </a:extLst>
          </p:cNvPr>
          <p:cNvSpPr/>
          <p:nvPr/>
        </p:nvSpPr>
        <p:spPr>
          <a:xfrm>
            <a:off x="323528" y="2306291"/>
            <a:ext cx="5705722" cy="2300890"/>
          </a:xfrm>
          <a:prstGeom prst="roundRect">
            <a:avLst>
              <a:gd name="adj" fmla="val 10325"/>
            </a:avLst>
          </a:prstGeom>
          <a:solidFill>
            <a:srgbClr val="B1B3B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13774-58B4-4FEF-891B-4A538EFC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Evaluation methodology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CC39E2-A5EF-4EFB-A1AA-014C27FC897C}"/>
              </a:ext>
            </a:extLst>
          </p:cNvPr>
          <p:cNvSpPr/>
          <p:nvPr/>
        </p:nvSpPr>
        <p:spPr>
          <a:xfrm>
            <a:off x="737574" y="2420601"/>
            <a:ext cx="2448272" cy="432048"/>
          </a:xfrm>
          <a:prstGeom prst="round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100 Year Flood Exposure and Bridge Scour (45)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F35A8B-186F-4336-9A1D-B2D84AB34D97}"/>
              </a:ext>
            </a:extLst>
          </p:cNvPr>
          <p:cNvSpPr/>
          <p:nvPr/>
        </p:nvSpPr>
        <p:spPr>
          <a:xfrm>
            <a:off x="737574" y="2967246"/>
            <a:ext cx="2448272" cy="432048"/>
          </a:xfrm>
          <a:prstGeom prst="round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Evaluation of Past ER Events (15)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9C2C89-46FF-497B-B009-CE58553D96E4}"/>
              </a:ext>
            </a:extLst>
          </p:cNvPr>
          <p:cNvSpPr/>
          <p:nvPr/>
        </p:nvSpPr>
        <p:spPr>
          <a:xfrm>
            <a:off x="737574" y="3513891"/>
            <a:ext cx="2448272" cy="432048"/>
          </a:xfrm>
          <a:prstGeom prst="round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Roadway </a:t>
            </a: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(10)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F220D0-963C-498F-8731-5F5960B1BA24}"/>
              </a:ext>
            </a:extLst>
          </p:cNvPr>
          <p:cNvSpPr/>
          <p:nvPr/>
        </p:nvSpPr>
        <p:spPr>
          <a:xfrm>
            <a:off x="737574" y="4060536"/>
            <a:ext cx="2448272" cy="432048"/>
          </a:xfrm>
          <a:prstGeom prst="round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System Availability (20)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44775B-7827-4790-B5C8-55C984633E53}"/>
              </a:ext>
            </a:extLst>
          </p:cNvPr>
          <p:cNvSpPr/>
          <p:nvPr/>
        </p:nvSpPr>
        <p:spPr>
          <a:xfrm>
            <a:off x="737574" y="4626637"/>
            <a:ext cx="2448272" cy="432048"/>
          </a:xfrm>
          <a:prstGeom prst="roundRect">
            <a:avLst/>
          </a:prstGeom>
          <a:solidFill>
            <a:srgbClr val="00717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Federal Functional Classification (4)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C04D81-5B30-4A73-97D1-66A2B8CA1474}"/>
              </a:ext>
            </a:extLst>
          </p:cNvPr>
          <p:cNvSpPr/>
          <p:nvPr/>
        </p:nvSpPr>
        <p:spPr>
          <a:xfrm>
            <a:off x="737574" y="5173282"/>
            <a:ext cx="2448272" cy="432048"/>
          </a:xfrm>
          <a:prstGeom prst="roundRect">
            <a:avLst/>
          </a:prstGeom>
          <a:solidFill>
            <a:srgbClr val="00717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Truck AADT (4)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4940FF-27B7-4EAA-8704-961880361D68}"/>
              </a:ext>
            </a:extLst>
          </p:cNvPr>
          <p:cNvSpPr/>
          <p:nvPr/>
        </p:nvSpPr>
        <p:spPr>
          <a:xfrm>
            <a:off x="737574" y="5719927"/>
            <a:ext cx="2448272" cy="432048"/>
          </a:xfrm>
          <a:prstGeom prst="roundRect">
            <a:avLst/>
          </a:prstGeom>
          <a:solidFill>
            <a:srgbClr val="00717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Social Vulnerability Index (2)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F60895-AB3D-479E-BD08-4F0B20941684}"/>
              </a:ext>
            </a:extLst>
          </p:cNvPr>
          <p:cNvCxnSpPr>
            <a:cxnSpLocks/>
          </p:cNvCxnSpPr>
          <p:nvPr/>
        </p:nvCxnSpPr>
        <p:spPr>
          <a:xfrm>
            <a:off x="3221850" y="4282964"/>
            <a:ext cx="1338456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8E600D-F48C-4167-82FF-0CF24E4D8896}"/>
              </a:ext>
            </a:extLst>
          </p:cNvPr>
          <p:cNvCxnSpPr>
            <a:cxnSpLocks/>
          </p:cNvCxnSpPr>
          <p:nvPr/>
        </p:nvCxnSpPr>
        <p:spPr>
          <a:xfrm flipV="1">
            <a:off x="3221850" y="3284697"/>
            <a:ext cx="1338456" cy="467835"/>
          </a:xfrm>
          <a:prstGeom prst="line">
            <a:avLst/>
          </a:prstGeom>
          <a:ln w="57150">
            <a:solidFill>
              <a:srgbClr val="696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CB5F49-3BD9-4E8C-A7FA-01E7360899C8}"/>
              </a:ext>
            </a:extLst>
          </p:cNvPr>
          <p:cNvCxnSpPr>
            <a:cxnSpLocks/>
          </p:cNvCxnSpPr>
          <p:nvPr/>
        </p:nvCxnSpPr>
        <p:spPr>
          <a:xfrm>
            <a:off x="3221850" y="3183270"/>
            <a:ext cx="1338456" cy="0"/>
          </a:xfrm>
          <a:prstGeom prst="line">
            <a:avLst/>
          </a:prstGeom>
          <a:ln w="57150">
            <a:solidFill>
              <a:srgbClr val="696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94F35A8-329E-4C01-BF2A-A8064FEC823C}"/>
              </a:ext>
            </a:extLst>
          </p:cNvPr>
          <p:cNvCxnSpPr>
            <a:cxnSpLocks/>
          </p:cNvCxnSpPr>
          <p:nvPr/>
        </p:nvCxnSpPr>
        <p:spPr>
          <a:xfrm>
            <a:off x="3221850" y="2636625"/>
            <a:ext cx="1338456" cy="432048"/>
          </a:xfrm>
          <a:prstGeom prst="line">
            <a:avLst/>
          </a:prstGeom>
          <a:ln w="57150">
            <a:solidFill>
              <a:srgbClr val="696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43A053-09E6-476C-BCE1-775B63B3908B}"/>
              </a:ext>
            </a:extLst>
          </p:cNvPr>
          <p:cNvSpPr/>
          <p:nvPr/>
        </p:nvSpPr>
        <p:spPr>
          <a:xfrm>
            <a:off x="4644008" y="2840203"/>
            <a:ext cx="1385242" cy="677462"/>
          </a:xfrm>
          <a:prstGeom prst="round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Robustness (70)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4F95143-D4E7-4676-9E21-5D99AD88B06A}"/>
              </a:ext>
            </a:extLst>
          </p:cNvPr>
          <p:cNvSpPr/>
          <p:nvPr/>
        </p:nvSpPr>
        <p:spPr>
          <a:xfrm>
            <a:off x="4644008" y="3907233"/>
            <a:ext cx="1385242" cy="677462"/>
          </a:xfrm>
          <a:prstGeom prst="roundRect">
            <a:avLst/>
          </a:prstGeom>
          <a:solidFill>
            <a:schemeClr val="tx2">
              <a:lumMod val="75000"/>
              <a:alpha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Redundancy (20)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1BBF5F8-915E-413B-8B21-48FE1542BDB5}"/>
              </a:ext>
            </a:extLst>
          </p:cNvPr>
          <p:cNvSpPr/>
          <p:nvPr/>
        </p:nvSpPr>
        <p:spPr>
          <a:xfrm>
            <a:off x="4644008" y="5032632"/>
            <a:ext cx="1385242" cy="677462"/>
          </a:xfrm>
          <a:prstGeom prst="roundRect">
            <a:avLst/>
          </a:prstGeom>
          <a:solidFill>
            <a:srgbClr val="00717F">
              <a:alpha val="90000"/>
            </a:srgbClr>
          </a:solidFill>
          <a:ln>
            <a:solidFill>
              <a:srgbClr val="007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Criticality (10)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835BF40-C6FD-4005-B458-3D9879E062C7}"/>
              </a:ext>
            </a:extLst>
          </p:cNvPr>
          <p:cNvCxnSpPr>
            <a:cxnSpLocks/>
          </p:cNvCxnSpPr>
          <p:nvPr/>
        </p:nvCxnSpPr>
        <p:spPr>
          <a:xfrm flipV="1">
            <a:off x="3221850" y="5486009"/>
            <a:ext cx="1338456" cy="467835"/>
          </a:xfrm>
          <a:prstGeom prst="line">
            <a:avLst/>
          </a:prstGeom>
          <a:ln w="57150">
            <a:solidFill>
              <a:srgbClr val="0071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B6CEB4-2CF5-474F-A605-7FFE6499C32A}"/>
              </a:ext>
            </a:extLst>
          </p:cNvPr>
          <p:cNvCxnSpPr>
            <a:cxnSpLocks/>
          </p:cNvCxnSpPr>
          <p:nvPr/>
        </p:nvCxnSpPr>
        <p:spPr>
          <a:xfrm>
            <a:off x="3221850" y="5384582"/>
            <a:ext cx="1338456" cy="0"/>
          </a:xfrm>
          <a:prstGeom prst="line">
            <a:avLst/>
          </a:prstGeom>
          <a:ln w="57150">
            <a:solidFill>
              <a:srgbClr val="0071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54C629-7E57-46A5-AB40-48BF9CE4557D}"/>
              </a:ext>
            </a:extLst>
          </p:cNvPr>
          <p:cNvCxnSpPr>
            <a:cxnSpLocks/>
          </p:cNvCxnSpPr>
          <p:nvPr/>
        </p:nvCxnSpPr>
        <p:spPr>
          <a:xfrm>
            <a:off x="3221850" y="4837937"/>
            <a:ext cx="1338456" cy="432048"/>
          </a:xfrm>
          <a:prstGeom prst="line">
            <a:avLst/>
          </a:prstGeom>
          <a:ln w="57150">
            <a:solidFill>
              <a:srgbClr val="0071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0F04993-EB85-4A5B-BCF8-BFC347141BAE}"/>
              </a:ext>
            </a:extLst>
          </p:cNvPr>
          <p:cNvSpPr txBox="1"/>
          <p:nvPr/>
        </p:nvSpPr>
        <p:spPr>
          <a:xfrm>
            <a:off x="275909" y="2444397"/>
            <a:ext cx="461665" cy="20197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Vulnerability 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294844-D171-4318-A036-9514F02B5965}"/>
              </a:ext>
            </a:extLst>
          </p:cNvPr>
          <p:cNvCxnSpPr>
            <a:cxnSpLocks/>
          </p:cNvCxnSpPr>
          <p:nvPr/>
        </p:nvCxnSpPr>
        <p:spPr>
          <a:xfrm>
            <a:off x="6084168" y="3178934"/>
            <a:ext cx="1338456" cy="767005"/>
          </a:xfrm>
          <a:prstGeom prst="line">
            <a:avLst/>
          </a:prstGeom>
          <a:ln w="57150">
            <a:solidFill>
              <a:srgbClr val="B55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C4764D1-6849-4647-B809-6712A78B25A5}"/>
              </a:ext>
            </a:extLst>
          </p:cNvPr>
          <p:cNvCxnSpPr>
            <a:cxnSpLocks/>
          </p:cNvCxnSpPr>
          <p:nvPr/>
        </p:nvCxnSpPr>
        <p:spPr>
          <a:xfrm>
            <a:off x="6084168" y="4245515"/>
            <a:ext cx="1338456" cy="0"/>
          </a:xfrm>
          <a:prstGeom prst="line">
            <a:avLst/>
          </a:prstGeom>
          <a:ln w="57150">
            <a:solidFill>
              <a:srgbClr val="B55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0DC47BF-6E10-4120-9B08-6E4A50BE531A}"/>
              </a:ext>
            </a:extLst>
          </p:cNvPr>
          <p:cNvCxnSpPr>
            <a:cxnSpLocks/>
          </p:cNvCxnSpPr>
          <p:nvPr/>
        </p:nvCxnSpPr>
        <p:spPr>
          <a:xfrm flipV="1">
            <a:off x="6072826" y="4551710"/>
            <a:ext cx="1349798" cy="832873"/>
          </a:xfrm>
          <a:prstGeom prst="line">
            <a:avLst/>
          </a:prstGeom>
          <a:ln w="57150">
            <a:solidFill>
              <a:srgbClr val="B55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D9B02D5-161A-4ADD-AFEB-A195BC9F15FD}"/>
              </a:ext>
            </a:extLst>
          </p:cNvPr>
          <p:cNvSpPr/>
          <p:nvPr/>
        </p:nvSpPr>
        <p:spPr>
          <a:xfrm>
            <a:off x="7502699" y="3906784"/>
            <a:ext cx="1385242" cy="677462"/>
          </a:xfrm>
          <a:prstGeom prst="roundRect">
            <a:avLst/>
          </a:prstGeom>
          <a:solidFill>
            <a:srgbClr val="B55813">
              <a:alpha val="90000"/>
            </a:srgbClr>
          </a:solidFill>
          <a:ln>
            <a:solidFill>
              <a:srgbClr val="B55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Flood Resiliency Metric</a:t>
            </a:r>
          </a:p>
        </p:txBody>
      </p:sp>
    </p:spTree>
    <p:extLst>
      <p:ext uri="{BB962C8B-B14F-4D97-AF65-F5344CB8AC3E}">
        <p14:creationId xmlns:p14="http://schemas.microsoft.com/office/powerpoint/2010/main" val="171340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2927-8F38-4776-B724-7E19454A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Initial Composite Scoring Results: </a:t>
            </a:r>
            <a:br>
              <a:rPr lang="en-US" sz="3200" dirty="0"/>
            </a:br>
            <a:r>
              <a:rPr lang="en-US" sz="3200" dirty="0"/>
              <a:t>Natural Breaks (10 classes)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16EE8F-188C-4D7F-8FAB-29920EE1D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41" t="1952" r="4541" b="3975"/>
          <a:stretch/>
        </p:blipFill>
        <p:spPr>
          <a:xfrm>
            <a:off x="175963" y="1063458"/>
            <a:ext cx="8792074" cy="57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7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Mobility/accessibility analysis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190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Objective: Screen the state of Iowa to identify areas at greatest risk of mobility/ accessibility challenges</a:t>
            </a:r>
          </a:p>
          <a:p>
            <a:r>
              <a:rPr lang="en-US" sz="2800" dirty="0"/>
              <a:t>Populations considered: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D2D25-907F-443B-ACC5-BB65E8B1C0BD}"/>
              </a:ext>
            </a:extLst>
          </p:cNvPr>
          <p:cNvSpPr txBox="1"/>
          <p:nvPr/>
        </p:nvSpPr>
        <p:spPr>
          <a:xfrm>
            <a:off x="467544" y="4343400"/>
            <a:ext cx="7886700" cy="335476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53565A"/>
                </a:solidFill>
              </a:rPr>
              <a:t>Under 18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53565A"/>
                </a:solidFill>
              </a:rPr>
              <a:t>65 and over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53565A"/>
                </a:solidFill>
              </a:rPr>
              <a:t>Minority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53565A"/>
                </a:solidFill>
              </a:rPr>
              <a:t>Foreign-born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53565A"/>
                </a:solidFill>
              </a:rPr>
              <a:t>Limited English proficiency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sz="2000" dirty="0">
              <a:solidFill>
                <a:srgbClr val="53565A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sz="2000" dirty="0">
              <a:solidFill>
                <a:srgbClr val="53565A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sz="2000" dirty="0">
              <a:solidFill>
                <a:srgbClr val="53565A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sz="2000" dirty="0">
              <a:solidFill>
                <a:srgbClr val="53565A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53565A"/>
                </a:solidFill>
              </a:rPr>
              <a:t>With a disability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53565A"/>
                </a:solidFill>
              </a:rPr>
              <a:t>Income below poverty level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53565A"/>
                </a:solidFill>
              </a:rPr>
              <a:t>No vehicle available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53565A"/>
                </a:solidFill>
              </a:rPr>
              <a:t>College-enrolled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53565A"/>
                </a:solidFill>
              </a:rPr>
              <a:t>Single parent households</a:t>
            </a:r>
          </a:p>
        </p:txBody>
      </p:sp>
    </p:spTree>
    <p:extLst>
      <p:ext uri="{BB962C8B-B14F-4D97-AF65-F5344CB8AC3E}">
        <p14:creationId xmlns:p14="http://schemas.microsoft.com/office/powerpoint/2010/main" val="356390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309C1E-2BE5-40D9-93AF-1CCFDD63C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94" y="1143000"/>
            <a:ext cx="85428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6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Capacity analysis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34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Objective: Screen the Primary Highway System to identify locations most likely to be approaching, at, or over capacity by 2050</a:t>
            </a:r>
          </a:p>
          <a:p>
            <a:r>
              <a:rPr lang="en-US" sz="2800" dirty="0"/>
              <a:t>Refined methodology:</a:t>
            </a:r>
          </a:p>
          <a:p>
            <a:pPr lvl="1"/>
            <a:r>
              <a:rPr lang="en-US" sz="2400" dirty="0"/>
              <a:t>Start with locations of need from 2017 plan update</a:t>
            </a:r>
          </a:p>
          <a:p>
            <a:pPr lvl="1"/>
            <a:r>
              <a:rPr lang="en-US" sz="2400" dirty="0"/>
              <a:t>Review against latest tools and analysis (statewide and metropolitan travel demand models, project forecasts)</a:t>
            </a:r>
          </a:p>
          <a:p>
            <a:pPr lvl="1"/>
            <a:r>
              <a:rPr lang="en-US" sz="2400" dirty="0"/>
              <a:t>Identify locations to add/remove</a:t>
            </a:r>
          </a:p>
          <a:p>
            <a:pPr lvl="1"/>
            <a:r>
              <a:rPr lang="en-US" sz="2400" dirty="0"/>
              <a:t>Review with stakeholders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2920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.potm [Read-Only]" id="{EF08A2F2-4E95-47A6-870B-27180581EC73}" vid="{9218BD09-7C4D-4EC1-B417-5EBD8DF7D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Getting-you-there-PowerPoint-Template</Template>
  <TotalTime>1103</TotalTime>
  <Words>364</Words>
  <Application>Microsoft Office PowerPoint</Application>
  <PresentationFormat>On-screen Show (4:3)</PresentationFormat>
  <Paragraphs>75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Discussion topics</vt:lpstr>
      <vt:lpstr>Critical analyses timeline</vt:lpstr>
      <vt:lpstr>Resiliency analysis</vt:lpstr>
      <vt:lpstr>Evaluation methodology</vt:lpstr>
      <vt:lpstr>Initial Composite Scoring Results:  Natural Breaks (10 classes)</vt:lpstr>
      <vt:lpstr>Mobility/accessibility analysis</vt:lpstr>
      <vt:lpstr>PowerPoint Presentation</vt:lpstr>
      <vt:lpstr>Capacity analysis</vt:lpstr>
      <vt:lpstr>PLACEHOLDER</vt:lpstr>
      <vt:lpstr>Wrap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Pedersen, Garrett</dc:creator>
  <cp:lastModifiedBy>Pedersen, Garrett</cp:lastModifiedBy>
  <cp:revision>171</cp:revision>
  <dcterms:created xsi:type="dcterms:W3CDTF">2020-05-15T14:42:59Z</dcterms:created>
  <dcterms:modified xsi:type="dcterms:W3CDTF">2021-08-30T12:03:49Z</dcterms:modified>
</cp:coreProperties>
</file>