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9" r:id="rId2"/>
    <p:sldId id="258" r:id="rId3"/>
    <p:sldId id="274" r:id="rId4"/>
    <p:sldId id="270" r:id="rId5"/>
    <p:sldId id="905" r:id="rId6"/>
    <p:sldId id="257" r:id="rId7"/>
    <p:sldId id="330" r:id="rId8"/>
    <p:sldId id="924" r:id="rId9"/>
    <p:sldId id="926" r:id="rId10"/>
    <p:sldId id="268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9129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fld id="{9B44124D-C471-46D2-803A-34C78BE64E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3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Funding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September 14,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  <a:p>
            <a:r>
              <a:rPr lang="en-US" dirty="0"/>
              <a:t>Funding</a:t>
            </a:r>
          </a:p>
          <a:p>
            <a:pPr lvl="1"/>
            <a:r>
              <a:rPr lang="en-US" dirty="0"/>
              <a:t>Funding impacts</a:t>
            </a:r>
          </a:p>
          <a:p>
            <a:pPr lvl="1"/>
            <a:r>
              <a:rPr lang="en-US" dirty="0"/>
              <a:t>Federal funding relief</a:t>
            </a:r>
          </a:p>
          <a:p>
            <a:r>
              <a:rPr lang="en-US" dirty="0"/>
              <a:t>Federal Funding Update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9/3/2021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746501" y="3784184"/>
            <a:ext cx="1447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100%</a:t>
            </a:r>
          </a:p>
          <a:p>
            <a:pPr algn="ctr"/>
            <a:r>
              <a:rPr lang="en-US" sz="1400" dirty="0"/>
              <a:t>(99%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106%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102%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98%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85%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96%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93% (92%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CE3036-E4FA-494B-A158-6F40B42453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620"/>
            <a:ext cx="9144000" cy="657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7756424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July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D3693-F55D-45DB-AB18-E54C82EF6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44124D-C471-46D2-803A-34C78BE64E2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8597" y="717539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80" dirty="0">
                <a:solidFill>
                  <a:srgbClr val="800000"/>
                </a:solidFill>
                <a:latin typeface="+mj-lt"/>
              </a:rPr>
              <a:t>Transportation Funding Impacts</a:t>
            </a:r>
            <a:r>
              <a:rPr lang="en-US" sz="2800" b="1" spc="80" dirty="0">
                <a:solidFill>
                  <a:srgbClr val="800000"/>
                </a:solidFill>
                <a:latin typeface="Myriad Pro" panose="020B0503030403020204" pitchFamily="34" charset="0"/>
              </a:rPr>
              <a:t> </a:t>
            </a:r>
            <a:r>
              <a:rPr lang="en-US" sz="2800" spc="80" dirty="0">
                <a:solidFill>
                  <a:srgbClr val="800000"/>
                </a:solidFill>
                <a:latin typeface="+mj-lt"/>
              </a:rPr>
              <a:t>– COVID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EBE9EA-C160-4F15-8E8C-79E70F87D4CD}"/>
              </a:ext>
            </a:extLst>
          </p:cNvPr>
          <p:cNvSpPr txBox="1"/>
          <p:nvPr/>
        </p:nvSpPr>
        <p:spPr>
          <a:xfrm>
            <a:off x="228597" y="1382286"/>
            <a:ext cx="4080345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US" sz="2000" dirty="0">
              <a:solidFill>
                <a:schemeClr val="tx2"/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HIGHWAY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Fuel tax receipts are down due to </a:t>
            </a:r>
            <a:br>
              <a:rPr lang="en-US" sz="1600" dirty="0"/>
            </a:br>
            <a:r>
              <a:rPr lang="en-US" sz="1600" dirty="0"/>
              <a:t>travel impacts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Vehicle registration revenue is steady to growing (despite early drop in vehicle sales)</a:t>
            </a:r>
          </a:p>
          <a:p>
            <a:pPr marL="285750" indent="-28575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Estimated lost RUTF through June 2021</a:t>
            </a: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TRANSIT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Initial drop in State Transit Assistance revenue but that has rebounded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ridership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E43BAE-122E-4F5E-A1C1-50E638A896A1}"/>
              </a:ext>
            </a:extLst>
          </p:cNvPr>
          <p:cNvSpPr/>
          <p:nvPr/>
        </p:nvSpPr>
        <p:spPr>
          <a:xfrm>
            <a:off x="4835059" y="1884519"/>
            <a:ext cx="3699342" cy="416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AVIATION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State aviation fund revenue down about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40 percent </a:t>
            </a:r>
            <a:r>
              <a:rPr lang="en-US" sz="1600" dirty="0"/>
              <a:t>due to lower aviation fuel tax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passengers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tx2"/>
                </a:solidFill>
              </a:rPr>
              <a:t>TRAILS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appropriations lower due to reduced RIIF revenue</a:t>
            </a:r>
            <a:endParaRPr lang="en-US" sz="16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101F9C-52EC-4372-BB4A-98B37EFA44F6}"/>
              </a:ext>
            </a:extLst>
          </p:cNvPr>
          <p:cNvSpPr/>
          <p:nvPr/>
        </p:nvSpPr>
        <p:spPr>
          <a:xfrm>
            <a:off x="533400" y="3615761"/>
            <a:ext cx="1083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 $50M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930B92-7341-4959-8CB8-26A43C33BE02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1027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04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D8D1E8-4301-470C-B693-29EBEE9DA7E2}"/>
              </a:ext>
            </a:extLst>
          </p:cNvPr>
          <p:cNvSpPr/>
          <p:nvPr/>
        </p:nvSpPr>
        <p:spPr>
          <a:xfrm>
            <a:off x="1" y="1983698"/>
            <a:ext cx="2743199" cy="48743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44124D-C471-46D2-803A-34C78BE64E2A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Myriad Pro" panose="020B050303040302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Myriad Pro" panose="020B0503030403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1132" y="6858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8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Federal Support </a:t>
            </a:r>
            <a:r>
              <a:rPr kumimoji="0" lang="en-US" sz="2800" b="0" i="0" u="none" strike="noStrike" kern="1200" cap="none" spc="8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– COVID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9FB6A47-0FC8-49F7-9177-D2B2CF50FF36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8647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C631B8E-97C7-4697-9510-1BB661423507}"/>
              </a:ext>
            </a:extLst>
          </p:cNvPr>
          <p:cNvSpPr/>
          <p:nvPr/>
        </p:nvSpPr>
        <p:spPr>
          <a:xfrm>
            <a:off x="2811012" y="1915870"/>
            <a:ext cx="6095999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HIGHWAYS/BRIDGES IN IOWA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CARES Act: None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CRRSAA: $121.9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ARP Act: No dedicated funding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 AGENCIES IN IOWA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CARES Act: $107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CRRSAA: $26.5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ARP Act: $61.1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AIRPORTS IN IOWA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CARES Act: $70.5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CRRSAA: $13.4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ARP Act: $26.9 million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7A85EA-9365-4424-AAF2-37DCDB0C7C50}"/>
              </a:ext>
            </a:extLst>
          </p:cNvPr>
          <p:cNvSpPr/>
          <p:nvPr/>
        </p:nvSpPr>
        <p:spPr>
          <a:xfrm>
            <a:off x="111855" y="2373385"/>
            <a:ext cx="2362199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FEDERAL APPROPRIATIONS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CARES Act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March 2020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Coronavirus Aid, Relief, and Economic Security Act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CRRSAA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Dec. 2020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Coronavirus Response and Relief Supplemental Appropriations Act of 2021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ARP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March 2021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Rescue Plan Act of 2021</a:t>
            </a:r>
          </a:p>
        </p:txBody>
      </p:sp>
    </p:spTree>
    <p:extLst>
      <p:ext uri="{BB962C8B-B14F-4D97-AF65-F5344CB8AC3E}">
        <p14:creationId xmlns:p14="http://schemas.microsoft.com/office/powerpoint/2010/main" val="2836728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Federal Funding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August Redistribution</a:t>
            </a:r>
          </a:p>
          <a:p>
            <a:r>
              <a:rPr lang="en-US" dirty="0"/>
              <a:t>Highway Trust Fund solvency</a:t>
            </a:r>
          </a:p>
          <a:p>
            <a:r>
              <a:rPr lang="en-US" dirty="0"/>
              <a:t>Infrastructure bill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51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7877</TotalTime>
  <Words>358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Myriad Pro</vt:lpstr>
      <vt:lpstr>Office Theme</vt:lpstr>
      <vt:lpstr>COVID-19 Transportation Funding Impact </vt:lpstr>
      <vt:lpstr>Update</vt:lpstr>
      <vt:lpstr>Moody’s/CNN Recovery Index - Midwest (Pre-Pandemic = 100) As of 9/3/2021</vt:lpstr>
      <vt:lpstr>PowerPoint Presentation</vt:lpstr>
      <vt:lpstr>Monthly Passenger Counts at Iowa’s Eight Commercial Service Airports (through July 2021)</vt:lpstr>
      <vt:lpstr>PowerPoint Presentation</vt:lpstr>
      <vt:lpstr>PowerPoint Presentation</vt:lpstr>
      <vt:lpstr>PowerPoint Presentation</vt:lpstr>
      <vt:lpstr>Federal Funding Update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136</cp:revision>
  <cp:lastPrinted>2021-07-08T20:11:26Z</cp:lastPrinted>
  <dcterms:created xsi:type="dcterms:W3CDTF">2020-06-02T12:58:37Z</dcterms:created>
  <dcterms:modified xsi:type="dcterms:W3CDTF">2021-09-08T16:46:51Z</dcterms:modified>
</cp:coreProperties>
</file>