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60" r:id="rId1"/>
  </p:sldMasterIdLst>
  <p:notesMasterIdLst>
    <p:notesMasterId r:id="rId8"/>
  </p:notesMasterIdLst>
  <p:sldIdLst>
    <p:sldId id="259" r:id="rId2"/>
    <p:sldId id="275" r:id="rId3"/>
    <p:sldId id="917" r:id="rId4"/>
    <p:sldId id="902" r:id="rId5"/>
    <p:sldId id="918" r:id="rId6"/>
    <p:sldId id="268" r:id="rId7"/>
  </p:sldIdLst>
  <p:sldSz cx="9144000" cy="6858000" type="screen4x3"/>
  <p:notesSz cx="7010400" cy="92964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1506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47272E-3A81-4341-993A-7FE4FF7472CF}" type="datetimeFigureOut">
              <a:rPr lang="en-US" smtClean="0"/>
              <a:t>9/8/2021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675" y="4473575"/>
            <a:ext cx="56070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0A3482-355C-41A6-8FCE-9A33430808F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2976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0D2EAA-3DF7-41BA-968A-C3988113B7FF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2670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3B3468-CD19-430A-8BEF-8C061D9E285C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9080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D47850-D74F-484C-BBE0-66A04F9E9051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18391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29380-00CD-4107-8A00-F549AE73870F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44197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049CF5-4416-4CF9-B172-C207AFD8FF4E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39834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37D2B7-F278-43C6-8529-3A2A28AA7245}" type="datetime1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09503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64F4FD-4F8E-400A-A349-3386AA4E0AEE}" type="datetime1">
              <a:rPr lang="en-US" smtClean="0"/>
              <a:t>9/8/2021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67266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3A2683-39E4-4F8A-A961-2E3DBBB421AA}" type="datetime1">
              <a:rPr lang="en-US" smtClean="0"/>
              <a:t>9/8/2021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63622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52BDD5-BFB6-4C87-A4EA-006A23F41F8F}" type="datetime1">
              <a:rPr lang="en-US" smtClean="0"/>
              <a:t>9/8/2021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12423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37A7E2-9AEE-4F2B-9960-7F2D1A163FE7}" type="datetime1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15032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C660F4-F4CA-4D77-A751-BD339C2811C5}" type="datetime1">
              <a:rPr lang="en-US" smtClean="0"/>
              <a:t>9/8/2021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3633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33D0F-0DC6-4BEF-8268-B399B65914CB}" type="datetime1">
              <a:rPr lang="en-US" smtClean="0"/>
              <a:t>9/8/2021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3C6C5F-5CDA-4B3A-BA0A-4D4634CC564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2219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EEE200-F8A1-45F9-AA5E-98035DC978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>
            <a:normAutofit/>
          </a:bodyPr>
          <a:lstStyle/>
          <a:p>
            <a:r>
              <a:rPr lang="en-US" dirty="0"/>
              <a:t>October</a:t>
            </a:r>
            <a:br>
              <a:rPr lang="en-US" dirty="0"/>
            </a:br>
            <a:r>
              <a:rPr lang="en-US" dirty="0"/>
              <a:t>Commission Tour</a:t>
            </a:r>
            <a:br>
              <a:rPr lang="en-US" dirty="0"/>
            </a:br>
            <a:r>
              <a:rPr lang="en-US" sz="4000" dirty="0"/>
              <a:t>Benchmark Assessment and Preview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D1E7DC9-BD3B-41E4-BCB9-416CD0854AE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/>
          <a:p>
            <a:r>
              <a:rPr lang="en-US" dirty="0"/>
              <a:t>Transportation Commission Workshop</a:t>
            </a:r>
          </a:p>
          <a:p>
            <a:r>
              <a:rPr lang="en-US" dirty="0"/>
              <a:t>September 14, 2021</a:t>
            </a:r>
          </a:p>
        </p:txBody>
      </p:sp>
    </p:spTree>
    <p:extLst>
      <p:ext uri="{BB962C8B-B14F-4D97-AF65-F5344CB8AC3E}">
        <p14:creationId xmlns:p14="http://schemas.microsoft.com/office/powerpoint/2010/main" val="14691347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B1E47-C5F3-49E5-AF01-8FD2E563A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October Tour/Meeting – Waterloo</a:t>
            </a:r>
            <a:br>
              <a:rPr lang="en-US" dirty="0"/>
            </a:br>
            <a:r>
              <a:rPr lang="en-US" dirty="0"/>
              <a:t>Benchmark Analysis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8021B-02DE-4357-9B7D-C40C9AF83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4"/>
            <a:ext cx="7886700" cy="4608731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Are there any Governor proclamations in place restricting/discouraging indoor public gatherings?</a:t>
            </a:r>
          </a:p>
          <a:p>
            <a:pPr lvl="1"/>
            <a:r>
              <a:rPr lang="en-US" dirty="0"/>
              <a:t>Restrictions: </a:t>
            </a:r>
            <a:r>
              <a:rPr lang="en-US" dirty="0">
                <a:solidFill>
                  <a:srgbClr val="008000"/>
                </a:solidFill>
              </a:rPr>
              <a:t>None</a:t>
            </a:r>
          </a:p>
          <a:p>
            <a:pPr lvl="1"/>
            <a:r>
              <a:rPr lang="en-US" dirty="0"/>
              <a:t>Recommendations: </a:t>
            </a:r>
            <a:r>
              <a:rPr lang="en-US" dirty="0">
                <a:solidFill>
                  <a:srgbClr val="00B050"/>
                </a:solidFill>
              </a:rPr>
              <a:t>None</a:t>
            </a:r>
          </a:p>
          <a:p>
            <a:r>
              <a:rPr lang="en-US" dirty="0"/>
              <a:t>Are there any CDC and/or Iowa Department of Public Health guidance restricting/discouraging indoor public gatherings?</a:t>
            </a:r>
          </a:p>
          <a:p>
            <a:pPr lvl="1"/>
            <a:r>
              <a:rPr lang="en-US" dirty="0"/>
              <a:t>Restrictions: </a:t>
            </a:r>
            <a:r>
              <a:rPr lang="en-US" dirty="0">
                <a:solidFill>
                  <a:srgbClr val="008000"/>
                </a:solidFill>
              </a:rPr>
              <a:t>None</a:t>
            </a:r>
          </a:p>
          <a:p>
            <a:pPr lvl="1"/>
            <a:r>
              <a:rPr lang="en-US" dirty="0"/>
              <a:t>Recommendations:</a:t>
            </a:r>
          </a:p>
          <a:p>
            <a:pPr lvl="2"/>
            <a:r>
              <a:rPr lang="en-US" dirty="0">
                <a:solidFill>
                  <a:srgbClr val="008000"/>
                </a:solidFill>
              </a:rPr>
              <a:t>Recommend masks (CDC)</a:t>
            </a:r>
          </a:p>
          <a:p>
            <a:pPr lvl="2"/>
            <a:r>
              <a:rPr lang="en-US" dirty="0">
                <a:solidFill>
                  <a:srgbClr val="008000"/>
                </a:solidFill>
              </a:rPr>
              <a:t>Recommend six-feet spacing (CDC)</a:t>
            </a:r>
          </a:p>
          <a:p>
            <a:r>
              <a:rPr lang="en-US" dirty="0"/>
              <a:t>Are there any local jurisdiction restrictions on indoor public gatherings?</a:t>
            </a:r>
            <a:r>
              <a:rPr lang="en-US" dirty="0">
                <a:solidFill>
                  <a:srgbClr val="008000"/>
                </a:solidFill>
              </a:rPr>
              <a:t> No</a:t>
            </a:r>
          </a:p>
          <a:p>
            <a:r>
              <a:rPr lang="en-US" dirty="0"/>
              <a:t>Is the COVID-19 seven-day positivity rate &gt;= 15 percent the host county for the Commission meetings? </a:t>
            </a:r>
            <a:r>
              <a:rPr lang="en-US" dirty="0">
                <a:solidFill>
                  <a:srgbClr val="008000"/>
                </a:solidFill>
              </a:rPr>
              <a:t>No – Nine percent as of September 7, 2021</a:t>
            </a:r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AA29A0-D88E-4554-8BBA-E2A7B7210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3C6C5F-5CDA-4B3A-BA0A-4D4634CC564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539971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1CD8BE65-FB7C-4F4C-95AA-1AB602AA2B3A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642" t="9755" r="32661" b="8368"/>
          <a:stretch/>
        </p:blipFill>
        <p:spPr>
          <a:xfrm>
            <a:off x="285225" y="862583"/>
            <a:ext cx="8682606" cy="5995417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8DB09E-2841-4BCB-AC88-BEB7E8B237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3</a:t>
            </a:fld>
            <a:endParaRPr 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18D0EA7-F288-44AD-A8CE-618988D8A687}"/>
              </a:ext>
            </a:extLst>
          </p:cNvPr>
          <p:cNvSpPr/>
          <p:nvPr/>
        </p:nvSpPr>
        <p:spPr>
          <a:xfrm>
            <a:off x="424543" y="6165402"/>
            <a:ext cx="61395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/>
              <a:t>https://coronavirus.iowa.gov/pages/case-counts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94B0C94-CBD9-4C0C-B92E-1F65BD3AA8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4543" y="-40838"/>
            <a:ext cx="7886700" cy="1325563"/>
          </a:xfrm>
        </p:spPr>
        <p:txBody>
          <a:bodyPr/>
          <a:lstStyle/>
          <a:p>
            <a:r>
              <a:rPr lang="en-US" dirty="0"/>
              <a:t>Positivity Map </a:t>
            </a:r>
            <a:r>
              <a:rPr lang="en-US" sz="1800" dirty="0"/>
              <a:t>(as of September 7, 2021)</a:t>
            </a:r>
            <a:endParaRPr lang="en-US" dirty="0"/>
          </a:p>
        </p:txBody>
      </p:sp>
      <p:sp>
        <p:nvSpPr>
          <p:cNvPr id="10" name="Star: 5 Points 9">
            <a:extLst>
              <a:ext uri="{FF2B5EF4-FFF2-40B4-BE49-F238E27FC236}">
                <a16:creationId xmlns:a16="http://schemas.microsoft.com/office/drawing/2014/main" id="{1DB36414-3AD1-4E02-873D-82C1D18C3965}"/>
              </a:ext>
            </a:extLst>
          </p:cNvPr>
          <p:cNvSpPr/>
          <p:nvPr/>
        </p:nvSpPr>
        <p:spPr>
          <a:xfrm>
            <a:off x="5631989" y="3021276"/>
            <a:ext cx="499992" cy="369333"/>
          </a:xfrm>
          <a:prstGeom prst="star5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8559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8B1E47-C5F3-49E5-AF01-8FD2E563A3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Recommended Tour Plan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58021B-02DE-4357-9B7D-C40C9AF832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597025"/>
            <a:ext cx="7886700" cy="435133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In-person October Tour</a:t>
            </a:r>
          </a:p>
          <a:p>
            <a:pPr lvl="1"/>
            <a:r>
              <a:rPr lang="en-US" dirty="0"/>
              <a:t>Masks optional on the bus</a:t>
            </a:r>
          </a:p>
          <a:p>
            <a:pPr lvl="1"/>
            <a:r>
              <a:rPr lang="en-US" dirty="0"/>
              <a:t>Masks optional during the meeting</a:t>
            </a:r>
          </a:p>
          <a:p>
            <a:pPr lvl="1"/>
            <a:r>
              <a:rPr lang="en-US" dirty="0"/>
              <a:t>Permit both in-person and virtual participation for delegations and public.</a:t>
            </a:r>
          </a:p>
          <a:p>
            <a:pPr lvl="2"/>
            <a:r>
              <a:rPr lang="en-US" dirty="0"/>
              <a:t>Encourage virtual participation</a:t>
            </a:r>
          </a:p>
          <a:p>
            <a:pPr lvl="2"/>
            <a:r>
              <a:rPr lang="en-US" dirty="0"/>
              <a:t>Continue to spread out public seating </a:t>
            </a:r>
          </a:p>
          <a:p>
            <a:pPr lvl="2"/>
            <a:r>
              <a:rPr lang="en-US" dirty="0"/>
              <a:t>Masks optional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8AA29A0-D88E-4554-8BBA-E2A7B7210E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3C6C5F-5CDA-4B3A-BA0A-4D4634CC564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27945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3A13C3C-1720-436B-AA60-D102282DEFB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6200" y="643466"/>
            <a:ext cx="7631599" cy="5571067"/>
          </a:xfrm>
          <a:prstGeom prst="rect">
            <a:avLst/>
          </a:prstGeo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680210-CC78-45C7-B41E-F1DE538C93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6457950" y="6356351"/>
            <a:ext cx="20574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fld id="{1E3C6C5F-5CDA-4B3A-BA0A-4D4634CC5643}" type="slidenum">
              <a:rPr lang="en-US" smtClean="0"/>
              <a:pPr defTabSz="914400">
                <a:spcAft>
                  <a:spcPts val="600"/>
                </a:spcAft>
              </a:pPr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77086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C1CAF3-749A-4FB7-9F3F-11E96EA7ED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Questions?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8D9DD06-ED9B-4F83-AE2B-ACCEBE7714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E3C6C5F-5CDA-4B3A-BA0A-4D4634CC5643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03488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5508</TotalTime>
  <Words>186</Words>
  <Application>Microsoft Office PowerPoint</Application>
  <PresentationFormat>On-screen Show (4:3)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Theme</vt:lpstr>
      <vt:lpstr>October Commission Tour Benchmark Assessment and Preview</vt:lpstr>
      <vt:lpstr>October Tour/Meeting – Waterloo Benchmark Analysis</vt:lpstr>
      <vt:lpstr>Positivity Map (as of September 7, 2021)</vt:lpstr>
      <vt:lpstr>Recommended Tour Plan</vt:lpstr>
      <vt:lpstr>PowerPoint Presentation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Anderson, Stuart</dc:creator>
  <cp:lastModifiedBy>Anderson, Stuart</cp:lastModifiedBy>
  <cp:revision>111</cp:revision>
  <cp:lastPrinted>2021-02-01T15:39:06Z</cp:lastPrinted>
  <dcterms:created xsi:type="dcterms:W3CDTF">2020-06-02T12:58:37Z</dcterms:created>
  <dcterms:modified xsi:type="dcterms:W3CDTF">2021-09-08T19:49:32Z</dcterms:modified>
</cp:coreProperties>
</file>