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32" r:id="rId3"/>
    <p:sldId id="334" r:id="rId4"/>
    <p:sldId id="333" r:id="rId5"/>
    <p:sldId id="337" r:id="rId6"/>
    <p:sldId id="361" r:id="rId7"/>
    <p:sldId id="336" r:id="rId8"/>
    <p:sldId id="287" r:id="rId9"/>
    <p:sldId id="359" r:id="rId10"/>
    <p:sldId id="346" r:id="rId11"/>
    <p:sldId id="360" r:id="rId12"/>
    <p:sldId id="347" r:id="rId13"/>
    <p:sldId id="363" r:id="rId14"/>
    <p:sldId id="362" r:id="rId15"/>
    <p:sldId id="367" r:id="rId16"/>
    <p:sldId id="366" r:id="rId17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1721"/>
    <a:srgbClr val="00717F"/>
    <a:srgbClr val="34495E"/>
    <a:srgbClr val="B55813"/>
    <a:srgbClr val="B1B3B3"/>
    <a:srgbClr val="53565A"/>
    <a:srgbClr val="FF9966"/>
    <a:srgbClr val="FF0066"/>
    <a:srgbClr val="69686D"/>
    <a:srgbClr val="C34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792" autoAdjust="0"/>
  </p:normalViewPr>
  <p:slideViewPr>
    <p:cSldViewPr>
      <p:cViewPr varScale="1">
        <p:scale>
          <a:sx n="67" d="100"/>
          <a:sy n="67" d="100"/>
        </p:scale>
        <p:origin x="124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9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3" tIns="46477" rIns="92953" bIns="464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3" tIns="46477" rIns="92953" bIns="464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48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29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31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72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35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99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49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59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64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39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2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94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205">
              <a:defRPr/>
            </a:pPr>
            <a:endParaRPr lang="en-US" sz="1000" dirty="0">
              <a:latin typeface="PT Sans" panose="020B0503020203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41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40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83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52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5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3753E7-0F11-4D0E-8960-9E1C8FCC4C52}"/>
              </a:ext>
            </a:extLst>
          </p:cNvPr>
          <p:cNvSpPr/>
          <p:nvPr userDrawn="1"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18299-3EBF-4651-B028-9D1F61A7FE89}"/>
              </a:ext>
            </a:extLst>
          </p:cNvPr>
          <p:cNvSpPr/>
          <p:nvPr userDrawn="1"/>
        </p:nvSpPr>
        <p:spPr>
          <a:xfrm>
            <a:off x="0" y="953344"/>
            <a:ext cx="9144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33723-4C4E-4953-9B73-759969B58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7DB7A-A277-47F1-B420-6EB252894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4651364"/>
            <a:ext cx="3427833" cy="165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ED19C-16BB-4E11-A2E2-5E3DE3CF1B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4651364"/>
            <a:ext cx="5758220" cy="16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94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667435"/>
            <a:ext cx="373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NAME OF 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D8D79-94B8-46B0-BEA5-ADFB594F66F5}"/>
              </a:ext>
            </a:extLst>
          </p:cNvPr>
          <p:cNvSpPr txBox="1"/>
          <p:nvPr userDrawn="1"/>
        </p:nvSpPr>
        <p:spPr>
          <a:xfrm>
            <a:off x="8460432" y="645789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1800">
                <a:solidFill>
                  <a:schemeClr val="bg2"/>
                </a:solidFill>
                <a:latin typeface="PT Sans" panose="020B0503020203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260648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Railroad Revolving Loan and Grant Program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357917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429925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501933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8460432" y="645789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1800">
                <a:solidFill>
                  <a:schemeClr val="bg2"/>
                </a:solidFill>
                <a:latin typeface="PT Sans" panose="020B0503020203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PT Sans" panose="020B0503020203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4EF32B2-C520-493E-859D-A9D077D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40768"/>
            <a:ext cx="7886700" cy="96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PT Sans" panose="020B05030202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B340FD-E5C8-40FB-8FFA-E3B74A39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PT Sans" panose="020B0503020203020204" pitchFamily="34" charset="0"/>
              </a:defRPr>
            </a:lvl1pPr>
            <a:lvl2pPr>
              <a:defRPr>
                <a:latin typeface="PT Sans" panose="020B0503020203020204" pitchFamily="34" charset="0"/>
              </a:defRPr>
            </a:lvl2pPr>
            <a:lvl3pPr>
              <a:defRPr>
                <a:latin typeface="PT Sans" panose="020B0503020203020204" pitchFamily="34" charset="0"/>
              </a:defRPr>
            </a:lvl3pPr>
            <a:lvl4pPr>
              <a:defRPr>
                <a:latin typeface="PT Sans" panose="020B0503020203020204" pitchFamily="34" charset="0"/>
              </a:defRPr>
            </a:lvl4pPr>
            <a:lvl5pPr>
              <a:defRPr>
                <a:latin typeface="PT Sans" panose="020B05030202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4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rgbClr val="8717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0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6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7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5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2" r:id="rId7"/>
    <p:sldLayoutId id="2147483653" r:id="rId8"/>
    <p:sldLayoutId id="2147483656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g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jpeg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EEC4D6-EA04-4B21-A205-B47603995269}"/>
              </a:ext>
            </a:extLst>
          </p:cNvPr>
          <p:cNvSpPr txBox="1"/>
          <p:nvPr/>
        </p:nvSpPr>
        <p:spPr>
          <a:xfrm>
            <a:off x="107504" y="4869160"/>
            <a:ext cx="56886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PT Sans" panose="020B0503020203020204" pitchFamily="34" charset="0"/>
              </a:rPr>
              <a:t>Railroad Revolving Loan and Grant Program</a:t>
            </a:r>
            <a:br>
              <a:rPr lang="en-US" sz="2600" b="1" dirty="0">
                <a:solidFill>
                  <a:schemeClr val="bg1"/>
                </a:solidFill>
                <a:latin typeface="PT Sans" panose="020B0503020203020204" pitchFamily="34" charset="0"/>
              </a:rPr>
            </a:br>
            <a:r>
              <a:rPr lang="en-US" sz="2600" dirty="0">
                <a:solidFill>
                  <a:schemeClr val="bg1"/>
                </a:solidFill>
                <a:latin typeface="PT Sans" panose="020B0503020203020204" pitchFamily="34" charset="0"/>
              </a:rPr>
              <a:t>FY 2022 Funding Cycle</a:t>
            </a:r>
          </a:p>
        </p:txBody>
      </p:sp>
    </p:spTree>
    <p:extLst>
      <p:ext uri="{BB962C8B-B14F-4D97-AF65-F5344CB8AC3E}">
        <p14:creationId xmlns:p14="http://schemas.microsoft.com/office/powerpoint/2010/main" val="213514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5751537-FA03-4AB3-8B31-69AB09AA416A}"/>
              </a:ext>
            </a:extLst>
          </p:cNvPr>
          <p:cNvSpPr txBox="1">
            <a:spLocks/>
          </p:cNvSpPr>
          <p:nvPr/>
        </p:nvSpPr>
        <p:spPr>
          <a:xfrm>
            <a:off x="323528" y="312412"/>
            <a:ext cx="8352927" cy="2180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b="1" dirty="0">
                <a:latin typeface="PT Sans" panose="020B0503020203020204"/>
                <a:cs typeface="Arial" pitchFamily="34" charset="0"/>
              </a:rPr>
              <a:t>Charles City Terminal</a:t>
            </a:r>
          </a:p>
          <a:p>
            <a:pPr marL="0" indent="0">
              <a:buNone/>
            </a:pPr>
            <a:r>
              <a:rPr lang="en-US" sz="1500" dirty="0">
                <a:latin typeface="PT Sans" panose="020B0503020203020204"/>
              </a:rPr>
              <a:t>The proposed project will re-purpose the former Oliver/White Tractor Manufacturing plant site as a railcar-truck transload center for transshipment of propane, bio-renewables, and specialized fuels through connections with both CP and CN railroads. Project is expected to create 20-25 new jobs.</a:t>
            </a:r>
          </a:p>
          <a:p>
            <a:pPr marL="0" indent="0">
              <a:buNone/>
            </a:pPr>
            <a:endParaRPr lang="en-US" sz="1500" dirty="0">
              <a:latin typeface="PT Sans" panose="020B0503020203020204"/>
              <a:cs typeface="Arial" pitchFamily="34" charset="0"/>
            </a:endParaRPr>
          </a:p>
          <a:p>
            <a:pPr marL="0" indent="0">
              <a:buNone/>
            </a:pPr>
            <a:r>
              <a:rPr lang="en-US" sz="1500" dirty="0">
                <a:latin typeface="PT Sans" panose="020B0503020203020204"/>
                <a:cs typeface="Arial" pitchFamily="34" charset="0"/>
              </a:rPr>
              <a:t>Total Cost: $5,276,000 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500" dirty="0">
                <a:latin typeface="PT Sans" panose="020B0503020203020204"/>
                <a:cs typeface="Arial" pitchFamily="34" charset="0"/>
              </a:rPr>
              <a:t>Requested: $1,340,000 (25%)  Recommended: $1,140,000 (21.6%)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2400" dirty="0">
              <a:latin typeface="PT Sans" panose="020B0503020203020204"/>
              <a:cs typeface="Arial" pitchFamily="34" charset="0"/>
            </a:endParaRP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527E2041-2701-4B04-9BD1-309743F583BA}"/>
              </a:ext>
            </a:extLst>
          </p:cNvPr>
          <p:cNvSpPr txBox="1"/>
          <p:nvPr/>
        </p:nvSpPr>
        <p:spPr>
          <a:xfrm>
            <a:off x="179512" y="6295416"/>
            <a:ext cx="318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PT Sans" panose="020B0503020203020204"/>
                <a:hlinkClick r:id="rId3" action="ppaction://hlinksldjump"/>
              </a:rPr>
              <a:t>Return to Recommendation Summary</a:t>
            </a:r>
            <a:endParaRPr lang="en-US" sz="1200" b="1" dirty="0">
              <a:latin typeface="PT Sans" panose="020B0503020203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65D51-4005-4AF8-B4D6-5B8570E79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74" y="2416791"/>
            <a:ext cx="6032252" cy="39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7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6FEE6ED-4422-4889-9816-DB9F4C69186D}"/>
              </a:ext>
            </a:extLst>
          </p:cNvPr>
          <p:cNvSpPr txBox="1">
            <a:spLocks/>
          </p:cNvSpPr>
          <p:nvPr/>
        </p:nvSpPr>
        <p:spPr>
          <a:xfrm>
            <a:off x="473245" y="312412"/>
            <a:ext cx="8197510" cy="2036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b="1" dirty="0">
                <a:latin typeface="PT Sans" panose="020B0503020203020204"/>
                <a:cs typeface="Arial" pitchFamily="34" charset="0"/>
              </a:rPr>
              <a:t>Project Peony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</a:rPr>
              <a:t>Project is adding a switch and 15,750-foot rail spur to the planned industrial facility connecting it to the railroad network. Project is expected to create 180 new jobs.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</a:rPr>
              <a:t>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Total Cost:     $5,197,674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Requested:   $2,160,000 (41.6%)  Recommended: $2,000,000 (38.5%)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800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2400" dirty="0">
              <a:latin typeface="PT Sans" panose="020B0503020203020204"/>
              <a:cs typeface="Arial" pitchFamily="34" charset="0"/>
            </a:endParaRP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B6360B58-4B21-464D-8C4D-F1CC04C6F1FE}"/>
              </a:ext>
            </a:extLst>
          </p:cNvPr>
          <p:cNvSpPr txBox="1"/>
          <p:nvPr/>
        </p:nvSpPr>
        <p:spPr>
          <a:xfrm>
            <a:off x="-2268760" y="6513292"/>
            <a:ext cx="471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PT Sans" panose="020B0503020203020204"/>
                <a:hlinkClick r:id="rId3" action="ppaction://hlinksldjump"/>
              </a:rPr>
              <a:t>Return to Recommendation Summary</a:t>
            </a:r>
            <a:endParaRPr lang="en-US" sz="1200" b="1" dirty="0">
              <a:latin typeface="PT Sans" panose="020B0503020203020204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6EBFAFA-9713-4000-966E-A90980852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45" y="2540841"/>
            <a:ext cx="5315109" cy="41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00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1B921-DDAE-41EB-AF2B-23E1BE5ED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11660" y="158971"/>
            <a:ext cx="6120679" cy="776419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6FEE6ED-4422-4889-9816-DB9F4C69186D}"/>
              </a:ext>
            </a:extLst>
          </p:cNvPr>
          <p:cNvSpPr txBox="1">
            <a:spLocks/>
          </p:cNvSpPr>
          <p:nvPr/>
        </p:nvSpPr>
        <p:spPr>
          <a:xfrm>
            <a:off x="473245" y="312412"/>
            <a:ext cx="8197510" cy="16764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b="1" dirty="0">
                <a:latin typeface="PT Sans" panose="020B0503020203020204"/>
              </a:rPr>
              <a:t>CP Unit Train Expansion (Pattison Sand IV)</a:t>
            </a:r>
            <a:endParaRPr lang="en-US" sz="2400" b="1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</a:rPr>
              <a:t>The project will construct rail to add an additional 30 railcar spots in their yard as part of their long-term expansion plans. 15 jobs will be retained and 35 jobs will be created.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800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Total Cost:     $3,140,000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Requested:   $2,404,000 (76.6%)	Recommended:  $180,000 (0.6%)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2400" dirty="0">
              <a:latin typeface="PT Sans" panose="020B0503020203020204"/>
              <a:cs typeface="Arial" pitchFamily="34" charset="0"/>
            </a:endParaRPr>
          </a:p>
        </p:txBody>
      </p:sp>
      <p:sp>
        <p:nvSpPr>
          <p:cNvPr id="7" name="TextBox 6">
            <a:hlinkClick r:id="rId4" action="ppaction://hlinksldjump"/>
            <a:extLst>
              <a:ext uri="{FF2B5EF4-FFF2-40B4-BE49-F238E27FC236}">
                <a16:creationId xmlns:a16="http://schemas.microsoft.com/office/drawing/2014/main" id="{B6360B58-4B21-464D-8C4D-F1CC04C6F1FE}"/>
              </a:ext>
            </a:extLst>
          </p:cNvPr>
          <p:cNvSpPr txBox="1"/>
          <p:nvPr/>
        </p:nvSpPr>
        <p:spPr>
          <a:xfrm>
            <a:off x="473245" y="5947339"/>
            <a:ext cx="471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PT Sans" panose="020B0503020203020204"/>
                <a:hlinkClick r:id="rId4" action="ppaction://hlinksldjump"/>
              </a:rPr>
              <a:t>Return to Recommendation Summary</a:t>
            </a:r>
            <a:endParaRPr lang="en-US" sz="1200" b="1" dirty="0">
              <a:latin typeface="PT Sans" panose="020B05030202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8764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F6EFE52-0DD2-4C32-8DB1-FF0C467E8A44}"/>
              </a:ext>
            </a:extLst>
          </p:cNvPr>
          <p:cNvSpPr txBox="1">
            <a:spLocks/>
          </p:cNvSpPr>
          <p:nvPr/>
        </p:nvSpPr>
        <p:spPr>
          <a:xfrm>
            <a:off x="473245" y="312412"/>
            <a:ext cx="8197510" cy="16764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b="1" dirty="0">
                <a:latin typeface="PT Sans" panose="020B0503020203020204"/>
                <a:cs typeface="Arial" pitchFamily="34" charset="0"/>
              </a:rPr>
              <a:t>Ten D/Merchants </a:t>
            </a:r>
            <a:r>
              <a:rPr lang="en-US" sz="1800" b="1" dirty="0" err="1">
                <a:latin typeface="PT Sans" panose="020B0503020203020204"/>
                <a:cs typeface="Arial" pitchFamily="34" charset="0"/>
              </a:rPr>
              <a:t>Railport</a:t>
            </a:r>
            <a:r>
              <a:rPr lang="en-US" sz="1800" b="1" dirty="0">
                <a:latin typeface="PT Sans" panose="020B0503020203020204"/>
                <a:cs typeface="Arial" pitchFamily="34" charset="0"/>
              </a:rPr>
              <a:t> Expansion and Upgrades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Project will add 1 mile+ new rail and replace/upgrade/make accessible 1.5 mile+ of existing rail. Also will add additional transloading service capacities and capabilities.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800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Total Cost:     $6,915,822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Requested:   $3,500,000 (50.6%)  Recommended: $1,500,000 (21.7%)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2400" dirty="0">
              <a:latin typeface="PT Sans" panose="020B0503020203020204"/>
              <a:cs typeface="Arial" pitchFamily="34" charset="0"/>
            </a:endParaRPr>
          </a:p>
        </p:txBody>
      </p:sp>
      <p:sp>
        <p:nvSpPr>
          <p:cNvPr id="3" name="TextBox 2">
            <a:hlinkClick r:id="rId3" action="ppaction://hlinksldjump"/>
            <a:extLst>
              <a:ext uri="{FF2B5EF4-FFF2-40B4-BE49-F238E27FC236}">
                <a16:creationId xmlns:a16="http://schemas.microsoft.com/office/drawing/2014/main" id="{F9B32C9F-F173-4187-A7EC-AF8A9EB515E8}"/>
              </a:ext>
            </a:extLst>
          </p:cNvPr>
          <p:cNvSpPr txBox="1"/>
          <p:nvPr/>
        </p:nvSpPr>
        <p:spPr>
          <a:xfrm>
            <a:off x="-1260648" y="6407088"/>
            <a:ext cx="471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PT Sans" panose="020B0503020203020204"/>
                <a:hlinkClick r:id="rId4" action="ppaction://hlinksldjump"/>
              </a:rPr>
              <a:t>Return to Recommendation Summary</a:t>
            </a:r>
            <a:endParaRPr lang="en-US" sz="1200" b="1" dirty="0">
              <a:latin typeface="PT Sans" panose="020B0503020203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1B8F6-4F76-4947-9027-5CA2355EE0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6" y="2407180"/>
            <a:ext cx="6444208" cy="41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25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F558A-5722-4690-90FE-3427456C9614}"/>
              </a:ext>
            </a:extLst>
          </p:cNvPr>
          <p:cNvSpPr txBox="1">
            <a:spLocks/>
          </p:cNvSpPr>
          <p:nvPr/>
        </p:nvSpPr>
        <p:spPr>
          <a:xfrm>
            <a:off x="473245" y="312412"/>
            <a:ext cx="8197510" cy="1848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b="1" dirty="0">
                <a:latin typeface="PT Sans" panose="020B0503020203020204"/>
                <a:cs typeface="Arial" pitchFamily="34" charset="0"/>
              </a:rPr>
              <a:t>Boone and Scenic Valley Railroad Expansion and Upgrade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Project is replacing old, failing ties and constructing a new siding for additional storage and switching capabilities.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800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Total Cost:     $734,816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Requested:   $551,112 (75%)   Recommended:  $551,112 (75%)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2400" dirty="0">
              <a:latin typeface="PT Sans" panose="020B0503020203020204"/>
              <a:cs typeface="Arial" pitchFamily="34" charset="0"/>
            </a:endParaRPr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27B161D6-03D9-4171-AFA4-EB86C7DD0717}"/>
              </a:ext>
            </a:extLst>
          </p:cNvPr>
          <p:cNvSpPr txBox="1"/>
          <p:nvPr/>
        </p:nvSpPr>
        <p:spPr>
          <a:xfrm>
            <a:off x="-1476672" y="6407088"/>
            <a:ext cx="471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PT Sans" panose="020B0503020203020204"/>
                <a:hlinkClick r:id="rId4" action="ppaction://hlinksldjump"/>
              </a:rPr>
              <a:t>Return to Recommendation Summary</a:t>
            </a:r>
            <a:endParaRPr lang="en-US" sz="1200" b="1" dirty="0">
              <a:latin typeface="PT Sans" panose="020B0503020203020204"/>
            </a:endParaRPr>
          </a:p>
        </p:txBody>
      </p:sp>
      <p:pic>
        <p:nvPicPr>
          <p:cNvPr id="6" name="Picture 5" descr="Schematic&#10;&#10;Description automatically generated">
            <a:extLst>
              <a:ext uri="{FF2B5EF4-FFF2-40B4-BE49-F238E27FC236}">
                <a16:creationId xmlns:a16="http://schemas.microsoft.com/office/drawing/2014/main" id="{BD67627B-4EE9-447D-9F6E-22CFB6A1B0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0" t="2750" r="5292" b="3801"/>
          <a:stretch/>
        </p:blipFill>
        <p:spPr>
          <a:xfrm rot="16140000">
            <a:off x="2477947" y="1159698"/>
            <a:ext cx="4245905" cy="62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67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F6EFE52-0DD2-4C32-8DB1-FF0C467E8A44}"/>
              </a:ext>
            </a:extLst>
          </p:cNvPr>
          <p:cNvSpPr txBox="1">
            <a:spLocks/>
          </p:cNvSpPr>
          <p:nvPr/>
        </p:nvSpPr>
        <p:spPr>
          <a:xfrm>
            <a:off x="473245" y="312412"/>
            <a:ext cx="8197510" cy="16764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b="1" dirty="0">
                <a:latin typeface="PT Sans" panose="020B0503020203020204"/>
                <a:cs typeface="Arial" pitchFamily="34" charset="0"/>
              </a:rPr>
              <a:t>Oskaloosa Industrial Park Transload Facility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This planning study is looking at developing 29 acres of land near Oskaloosa into a </a:t>
            </a:r>
            <a:r>
              <a:rPr lang="en-US" sz="1800" dirty="0" err="1">
                <a:latin typeface="PT Sans" panose="020B0503020203020204"/>
                <a:cs typeface="Arial" pitchFamily="34" charset="0"/>
              </a:rPr>
              <a:t>railport</a:t>
            </a:r>
            <a:r>
              <a:rPr lang="en-US" sz="1800" dirty="0">
                <a:latin typeface="PT Sans" panose="020B0503020203020204"/>
                <a:cs typeface="Arial" pitchFamily="34" charset="0"/>
              </a:rPr>
              <a:t>/transload facility. The concept includes almost three miles of track and the potential of a diverse array of storage and transloading capabilities.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800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Total Cost:     $94,500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Requested:   $75,600 (80%)  Recommended: $75,600 (80%)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2400" dirty="0">
              <a:latin typeface="PT Sans" panose="020B0503020203020204"/>
              <a:cs typeface="Arial" pitchFamily="34" charset="0"/>
            </a:endParaRPr>
          </a:p>
        </p:txBody>
      </p:sp>
      <p:sp>
        <p:nvSpPr>
          <p:cNvPr id="3" name="TextBox 2">
            <a:hlinkClick r:id="rId3" action="ppaction://hlinksldjump"/>
            <a:extLst>
              <a:ext uri="{FF2B5EF4-FFF2-40B4-BE49-F238E27FC236}">
                <a16:creationId xmlns:a16="http://schemas.microsoft.com/office/drawing/2014/main" id="{F9B32C9F-F173-4187-A7EC-AF8A9EB515E8}"/>
              </a:ext>
            </a:extLst>
          </p:cNvPr>
          <p:cNvSpPr txBox="1"/>
          <p:nvPr/>
        </p:nvSpPr>
        <p:spPr>
          <a:xfrm>
            <a:off x="-1260648" y="6407088"/>
            <a:ext cx="471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PT Sans" panose="020B0503020203020204"/>
                <a:hlinkClick r:id="rId4" action="ppaction://hlinksldjump"/>
              </a:rPr>
              <a:t>Return to Recommendation Summary</a:t>
            </a:r>
            <a:endParaRPr lang="en-US" sz="1200" b="1" dirty="0">
              <a:latin typeface="PT Sans" panose="020B0503020203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18B41A-144C-48C8-8356-7CC6B8D4BD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1" y="1907846"/>
            <a:ext cx="7164361" cy="47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58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F6EFE52-0DD2-4C32-8DB1-FF0C467E8A44}"/>
              </a:ext>
            </a:extLst>
          </p:cNvPr>
          <p:cNvSpPr txBox="1">
            <a:spLocks/>
          </p:cNvSpPr>
          <p:nvPr/>
        </p:nvSpPr>
        <p:spPr>
          <a:xfrm>
            <a:off x="473245" y="312412"/>
            <a:ext cx="8197510" cy="16764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b="1" dirty="0">
                <a:latin typeface="PT Sans" panose="020B0503020203020204"/>
                <a:cs typeface="Arial" pitchFamily="34" charset="0"/>
              </a:rPr>
              <a:t>East Polk County Industrial Park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Purpose of study is to plan for future rail service on the East Polk County Industrial Park site (plus, potentially on adjacent properties) as a </a:t>
            </a:r>
            <a:r>
              <a:rPr lang="en-US" sz="1800" dirty="0" err="1">
                <a:latin typeface="PT Sans" panose="020B0503020203020204"/>
                <a:cs typeface="Arial" pitchFamily="34" charset="0"/>
              </a:rPr>
              <a:t>railport</a:t>
            </a:r>
            <a:r>
              <a:rPr lang="en-US" sz="1800" dirty="0">
                <a:latin typeface="PT Sans" panose="020B0503020203020204"/>
                <a:cs typeface="Arial" pitchFamily="34" charset="0"/>
              </a:rPr>
              <a:t>, wind energy equipment distribution center, and a potential inland port.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800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Total Cost:     $125,000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Requested:   $100,000 (80%)  Recommended: Not funded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2400" dirty="0">
              <a:latin typeface="PT Sans" panose="020B0503020203020204"/>
              <a:cs typeface="Arial" pitchFamily="34" charset="0"/>
            </a:endParaRPr>
          </a:p>
        </p:txBody>
      </p:sp>
      <p:sp>
        <p:nvSpPr>
          <p:cNvPr id="3" name="TextBox 2">
            <a:hlinkClick r:id="rId4" action="ppaction://hlinksldjump"/>
            <a:extLst>
              <a:ext uri="{FF2B5EF4-FFF2-40B4-BE49-F238E27FC236}">
                <a16:creationId xmlns:a16="http://schemas.microsoft.com/office/drawing/2014/main" id="{F9B32C9F-F173-4187-A7EC-AF8A9EB515E8}"/>
              </a:ext>
            </a:extLst>
          </p:cNvPr>
          <p:cNvSpPr txBox="1"/>
          <p:nvPr/>
        </p:nvSpPr>
        <p:spPr>
          <a:xfrm>
            <a:off x="-3420888" y="6512848"/>
            <a:ext cx="471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PT Sans" panose="020B0503020203020204"/>
                <a:hlinkClick r:id="rId5" action="ppaction://hlinksldjump"/>
              </a:rPr>
              <a:t>Return to Recommendation Summary</a:t>
            </a:r>
            <a:endParaRPr lang="en-US" sz="1200" b="1" dirty="0">
              <a:latin typeface="PT Sans" panose="020B0503020203020204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882D07E-B7DF-46A6-BB5B-F9156D4609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096455"/>
              </p:ext>
            </p:extLst>
          </p:nvPr>
        </p:nvGraphicFramePr>
        <p:xfrm>
          <a:off x="1403648" y="1848172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r:id="rId6" imgW="7543800" imgH="5829044" progId="AcroExch.Document.2017">
                  <p:embed/>
                </p:oleObj>
              </mc:Choice>
              <mc:Fallback>
                <p:oleObj name="Acrobat Document" r:id="rId6" imgW="7543800" imgH="5829044" progId="AcroExch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03648" y="1848172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BA68B2B-8B41-4417-83F3-6A7B8EB4C2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t="22800" r="26995" b="5714"/>
          <a:stretch/>
        </p:blipFill>
        <p:spPr>
          <a:xfrm>
            <a:off x="473245" y="3473408"/>
            <a:ext cx="3883834" cy="27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05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FB17E1-6237-4C5B-90C1-F0860AAD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772816"/>
            <a:ext cx="7776864" cy="5085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Aft>
                <a:spcPts val="1200"/>
              </a:spcAft>
            </a:pPr>
            <a:r>
              <a:rPr lang="en-US" sz="2400" dirty="0">
                <a:latin typeface="PT Sans" panose="020B0503020203020204"/>
              </a:rPr>
              <a:t>Created by legislation in 2005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PT Sans" panose="020B0503020203020204"/>
              </a:rPr>
              <a:t>Purpose: </a:t>
            </a:r>
            <a:r>
              <a:rPr lang="en-US" altLang="en-US" sz="2400" dirty="0">
                <a:latin typeface="PT Sans" panose="020B0503020203020204"/>
                <a:cs typeface="Arial" panose="020B0604020202020204" pitchFamily="34" charset="0"/>
              </a:rPr>
              <a:t>To provide loans and grants for railroad related improvement projects to benefit Iowa.</a:t>
            </a:r>
          </a:p>
          <a:p>
            <a:pPr>
              <a:spcAft>
                <a:spcPts val="1200"/>
              </a:spcAft>
            </a:pPr>
            <a:r>
              <a:rPr lang="en-US" altLang="en-US" sz="2400" dirty="0">
                <a:latin typeface="PT Sans" panose="020B0503020203020204"/>
                <a:cs typeface="Arial" panose="020B0604020202020204" pitchFamily="34" charset="0"/>
              </a:rPr>
              <a:t>Funded by loan repayments and appropriations by the Iowa Legislature.  Funding is available to cities, counties, economic development organizations and other non-profit organizations through an application program.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24744"/>
            <a:ext cx="8712967" cy="36004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tx2"/>
                </a:solidFill>
              </a:rPr>
              <a:t>Railroad Revolving Loan and Grant Program</a:t>
            </a:r>
          </a:p>
        </p:txBody>
      </p:sp>
    </p:spTree>
    <p:extLst>
      <p:ext uri="{BB962C8B-B14F-4D97-AF65-F5344CB8AC3E}">
        <p14:creationId xmlns:p14="http://schemas.microsoft.com/office/powerpoint/2010/main" val="1626982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FB17E1-6237-4C5B-90C1-F0860AAD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618034"/>
            <a:ext cx="7776864" cy="5117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lvl="0"/>
            <a:endParaRPr lang="en-US" sz="3100" b="1" dirty="0"/>
          </a:p>
          <a:p>
            <a:pPr lvl="0"/>
            <a:r>
              <a:rPr lang="en-US" sz="3100" b="1" dirty="0"/>
              <a:t>Available Funding:</a:t>
            </a:r>
          </a:p>
          <a:p>
            <a:pPr lvl="0"/>
            <a:endParaRPr lang="en-US" sz="500" b="1" dirty="0"/>
          </a:p>
          <a:p>
            <a:pPr marL="0" lvl="0" indent="0">
              <a:buNone/>
            </a:pPr>
            <a:endParaRPr lang="en-US" sz="600" b="1" dirty="0"/>
          </a:p>
          <a:p>
            <a:pPr lvl="1">
              <a:spcAft>
                <a:spcPts val="1200"/>
              </a:spcAft>
            </a:pPr>
            <a:r>
              <a:rPr lang="en-US" dirty="0"/>
              <a:t>FY 2022 Legislative appropriation (RIIF): $1,000,000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Loan repayment: $1,423,746.14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Rescinded funds $3,715,000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Total: $6.1 million</a:t>
            </a:r>
          </a:p>
          <a:p>
            <a:pPr marL="457200" lvl="1" indent="0">
              <a:spcAft>
                <a:spcPts val="1200"/>
              </a:spcAft>
              <a:buNone/>
            </a:pPr>
            <a:endParaRPr lang="en-US" sz="800" dirty="0"/>
          </a:p>
          <a:p>
            <a:pPr lvl="0"/>
            <a:r>
              <a:rPr lang="en-US" sz="3100" b="1" dirty="0"/>
              <a:t>Application Summary:</a:t>
            </a:r>
          </a:p>
          <a:p>
            <a:pPr marL="0" lvl="0" indent="0">
              <a:buNone/>
            </a:pPr>
            <a:endParaRPr lang="en-US" sz="600" b="1" dirty="0"/>
          </a:p>
          <a:p>
            <a:pPr lvl="1">
              <a:spcAft>
                <a:spcPts val="1200"/>
              </a:spcAft>
            </a:pPr>
            <a:r>
              <a:rPr lang="en-US" dirty="0"/>
              <a:t>Total number of projects: 8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Total rail project costs: $35,203,444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Total amount requested: $10,730,712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1124744"/>
            <a:ext cx="8928991" cy="360040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chemeClr val="tx2"/>
                </a:solidFill>
              </a:rPr>
              <a:t>Available Funding and Application Summary</a:t>
            </a:r>
          </a:p>
        </p:txBody>
      </p:sp>
    </p:spTree>
    <p:extLst>
      <p:ext uri="{BB962C8B-B14F-4D97-AF65-F5344CB8AC3E}">
        <p14:creationId xmlns:p14="http://schemas.microsoft.com/office/powerpoint/2010/main" val="1828061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4743"/>
            <a:ext cx="7886700" cy="288033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chemeClr val="tx2"/>
                </a:solidFill>
              </a:rPr>
              <a:t>Project Evaluation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46E91-B069-415D-B2DE-B578CA33D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844823"/>
            <a:ext cx="7886700" cy="4824537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Targeted Job Creation Projects:</a:t>
            </a:r>
          </a:p>
          <a:p>
            <a:pPr marL="457200" lvl="1" indent="0">
              <a:buNone/>
            </a:pPr>
            <a:r>
              <a:rPr lang="en-US" dirty="0"/>
              <a:t>Hourly wage rates must meet 100% of the average county wage criteria:</a:t>
            </a:r>
          </a:p>
          <a:p>
            <a:pPr lvl="2"/>
            <a:r>
              <a:rPr lang="en-US" dirty="0"/>
              <a:t>Job leverage: 40 pts</a:t>
            </a:r>
          </a:p>
          <a:p>
            <a:pPr lvl="2"/>
            <a:r>
              <a:rPr lang="en-US" dirty="0"/>
              <a:t>Wage quality: 20 pts</a:t>
            </a:r>
          </a:p>
          <a:p>
            <a:pPr lvl="2"/>
            <a:r>
              <a:rPr lang="en-US" dirty="0"/>
              <a:t>Capital investment: 20 pts</a:t>
            </a:r>
          </a:p>
          <a:p>
            <a:pPr lvl="2"/>
            <a:r>
              <a:rPr lang="en-US" dirty="0"/>
              <a:t>Loan leverage: 20 pts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b="1" dirty="0"/>
              <a:t>Rail Network Improvement Projects:</a:t>
            </a:r>
          </a:p>
          <a:p>
            <a:pPr lvl="2"/>
            <a:r>
              <a:rPr lang="en-US" dirty="0"/>
              <a:t>Project readiness</a:t>
            </a:r>
          </a:p>
          <a:p>
            <a:pPr lvl="2"/>
            <a:r>
              <a:rPr lang="en-US" dirty="0"/>
              <a:t>Rail network impact</a:t>
            </a:r>
          </a:p>
          <a:p>
            <a:pPr lvl="2"/>
            <a:r>
              <a:rPr lang="en-US" dirty="0"/>
              <a:t>Economic impact</a:t>
            </a:r>
          </a:p>
          <a:p>
            <a:pPr lvl="2"/>
            <a:r>
              <a:rPr lang="en-US" dirty="0"/>
              <a:t>Financial readiness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b="1" dirty="0"/>
              <a:t>Rail Port Planning and Development Studies:</a:t>
            </a:r>
          </a:p>
          <a:p>
            <a:pPr lvl="2"/>
            <a:r>
              <a:rPr lang="en-US" dirty="0"/>
              <a:t>Existing/potential site information</a:t>
            </a:r>
          </a:p>
          <a:p>
            <a:pPr lvl="2"/>
            <a:r>
              <a:rPr lang="en-US" dirty="0"/>
              <a:t>Goals of the study</a:t>
            </a:r>
          </a:p>
          <a:p>
            <a:pPr lvl="2"/>
            <a:r>
              <a:rPr lang="en-US" dirty="0"/>
              <a:t>Organizational structure and capacity to complete the study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14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9664"/>
            <a:ext cx="7886700" cy="834346"/>
          </a:xfrm>
        </p:spPr>
        <p:txBody>
          <a:bodyPr>
            <a:noAutofit/>
          </a:bodyPr>
          <a:lstStyle/>
          <a:p>
            <a:r>
              <a:rPr lang="en-US" sz="2500" b="1" dirty="0">
                <a:solidFill>
                  <a:schemeClr val="tx2"/>
                </a:solidFill>
              </a:rPr>
              <a:t>Applications Received &amp; Recommended Awards</a:t>
            </a: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0DC4B9E4-9C5F-4435-9E5F-46986E280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346961"/>
              </p:ext>
            </p:extLst>
          </p:nvPr>
        </p:nvGraphicFramePr>
        <p:xfrm>
          <a:off x="160115" y="2171682"/>
          <a:ext cx="8782552" cy="190568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17577">
                  <a:extLst>
                    <a:ext uri="{9D8B030D-6E8A-4147-A177-3AD203B41FA5}">
                      <a16:colId xmlns:a16="http://schemas.microsoft.com/office/drawing/2014/main" val="2346649935"/>
                    </a:ext>
                  </a:extLst>
                </a:gridCol>
                <a:gridCol w="1472995">
                  <a:extLst>
                    <a:ext uri="{9D8B030D-6E8A-4147-A177-3AD203B41FA5}">
                      <a16:colId xmlns:a16="http://schemas.microsoft.com/office/drawing/2014/main" val="736485009"/>
                    </a:ext>
                  </a:extLst>
                </a:gridCol>
                <a:gridCol w="1305289">
                  <a:extLst>
                    <a:ext uri="{9D8B030D-6E8A-4147-A177-3AD203B41FA5}">
                      <a16:colId xmlns:a16="http://schemas.microsoft.com/office/drawing/2014/main" val="32104639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718421099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695416265"/>
                    </a:ext>
                  </a:extLst>
                </a:gridCol>
                <a:gridCol w="1634363">
                  <a:extLst>
                    <a:ext uri="{9D8B030D-6E8A-4147-A177-3AD203B41FA5}">
                      <a16:colId xmlns:a16="http://schemas.microsoft.com/office/drawing/2014/main" val="1928966016"/>
                    </a:ext>
                  </a:extLst>
                </a:gridCol>
              </a:tblGrid>
              <a:tr h="7376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871721"/>
                          </a:solidFill>
                          <a:latin typeface="PT Sans" panose="020B0503020203020204" pitchFamily="34" charset="0"/>
                        </a:rPr>
                        <a:t>Project MG 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Connecting Track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PT Sans" panose="020B0503020203020204" pitchFamily="34" charset="0"/>
                        </a:rPr>
                        <a:t>MG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20.96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(Grant Only)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</a:rPr>
                        <a:t>$13,719,632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Grant: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 $600,000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 (4%)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Grant: $550,000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 (4%)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587592"/>
                  </a:ext>
                </a:extLst>
              </a:tr>
              <a:tr h="11679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Charles City Terminal</a:t>
                      </a:r>
                    </a:p>
                    <a:p>
                      <a:pPr algn="l"/>
                      <a:endParaRPr lang="en-US" sz="1400" dirty="0">
                        <a:latin typeface="PT Sans" panose="020B0503020203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PT Sans" panose="020B0503020203020204" pitchFamily="34" charset="0"/>
                        </a:rPr>
                        <a:t>Charles City Rail Terminal, LLC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24.55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(Grant and Loan)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$5,276,000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Loan: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$1,100,000 (21%)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Grant: $240,000 (4.5%)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Loan: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$900,000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(17.1%)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Grant: $240,000 (4.5%)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532515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E73D3D84-8A0C-4548-8191-65283A100ACA}"/>
              </a:ext>
            </a:extLst>
          </p:cNvPr>
          <p:cNvGrpSpPr/>
          <p:nvPr/>
        </p:nvGrpSpPr>
        <p:grpSpPr>
          <a:xfrm>
            <a:off x="160115" y="1283156"/>
            <a:ext cx="8678363" cy="929242"/>
            <a:chOff x="172363" y="1993127"/>
            <a:chExt cx="8839205" cy="92924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B606E1A-6755-4CE3-ADE4-63AF353AF27D}"/>
                </a:ext>
              </a:extLst>
            </p:cNvPr>
            <p:cNvGrpSpPr/>
            <p:nvPr/>
          </p:nvGrpSpPr>
          <p:grpSpPr>
            <a:xfrm>
              <a:off x="172363" y="1993127"/>
              <a:ext cx="8839205" cy="929242"/>
              <a:chOff x="173245" y="2922038"/>
              <a:chExt cx="8839205" cy="929242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AECB6B8-43CD-4E29-B2B9-8E9FFC30B6C0}"/>
                  </a:ext>
                </a:extLst>
              </p:cNvPr>
              <p:cNvSpPr/>
              <p:nvPr/>
            </p:nvSpPr>
            <p:spPr>
              <a:xfrm>
                <a:off x="7453916" y="2962504"/>
                <a:ext cx="1518602" cy="84461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663A7C2-2CC7-450F-B897-4DFBE2DAC8F8}"/>
                  </a:ext>
                </a:extLst>
              </p:cNvPr>
              <p:cNvSpPr txBox="1"/>
              <p:nvPr/>
            </p:nvSpPr>
            <p:spPr>
              <a:xfrm>
                <a:off x="7401984" y="2958728"/>
                <a:ext cx="1610466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RECOMMENDED</a:t>
                </a:r>
                <a:r>
                  <a:rPr lang="en-US" sz="13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AMOUNT</a:t>
                </a:r>
              </a:p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(% of Total Project Cost)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E6B6DD9-3974-4EA7-9DA2-E18883A6A704}"/>
                  </a:ext>
                </a:extLst>
              </p:cNvPr>
              <p:cNvSpPr/>
              <p:nvPr/>
            </p:nvSpPr>
            <p:spPr>
              <a:xfrm>
                <a:off x="173245" y="2962504"/>
                <a:ext cx="1447310" cy="844612"/>
              </a:xfrm>
              <a:prstGeom prst="rect">
                <a:avLst/>
              </a:prstGeom>
              <a:solidFill>
                <a:srgbClr val="87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18AF576-6CE6-4813-ABB5-93B7219FC795}"/>
                  </a:ext>
                </a:extLst>
              </p:cNvPr>
              <p:cNvSpPr txBox="1"/>
              <p:nvPr/>
            </p:nvSpPr>
            <p:spPr>
              <a:xfrm>
                <a:off x="173246" y="3212976"/>
                <a:ext cx="144730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PROJECT NAME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154010-751C-4B0C-8C76-9BE96E75AB70}"/>
                  </a:ext>
                </a:extLst>
              </p:cNvPr>
              <p:cNvSpPr/>
              <p:nvPr/>
            </p:nvSpPr>
            <p:spPr>
              <a:xfrm>
                <a:off x="1637545" y="2962504"/>
                <a:ext cx="1443569" cy="84461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14E0DA6-023C-4CE4-9ADE-332E169A452B}"/>
                  </a:ext>
                </a:extLst>
              </p:cNvPr>
              <p:cNvSpPr/>
              <p:nvPr/>
            </p:nvSpPr>
            <p:spPr>
              <a:xfrm>
                <a:off x="5685655" y="2962833"/>
                <a:ext cx="1768261" cy="84461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FA76900-557B-48F5-8F26-62217602126D}"/>
                  </a:ext>
                </a:extLst>
              </p:cNvPr>
              <p:cNvSpPr txBox="1"/>
              <p:nvPr/>
            </p:nvSpPr>
            <p:spPr>
              <a:xfrm>
                <a:off x="5970515" y="2922038"/>
                <a:ext cx="1252728" cy="89255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REQUESTED</a:t>
                </a:r>
                <a:r>
                  <a:rPr lang="en-US" sz="13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AMOUNT</a:t>
                </a:r>
              </a:p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(% of Total Project Cost)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0D03A09-73F8-41EA-8329-045B2D43436B}"/>
                  </a:ext>
                </a:extLst>
              </p:cNvPr>
              <p:cNvSpPr/>
              <p:nvPr/>
            </p:nvSpPr>
            <p:spPr>
              <a:xfrm>
                <a:off x="3100697" y="2962504"/>
                <a:ext cx="1332229" cy="84461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5D5810-496F-41F4-A4AF-BF1D1FC7B058}"/>
                  </a:ext>
                </a:extLst>
              </p:cNvPr>
              <p:cNvSpPr txBox="1"/>
              <p:nvPr/>
            </p:nvSpPr>
            <p:spPr>
              <a:xfrm>
                <a:off x="1638843" y="3214927"/>
                <a:ext cx="144356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SPONSOR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D86F087-3B7E-4BD9-B8A7-09CCB8685617}"/>
                  </a:ext>
                </a:extLst>
              </p:cNvPr>
              <p:cNvSpPr txBox="1"/>
              <p:nvPr/>
            </p:nvSpPr>
            <p:spPr>
              <a:xfrm>
                <a:off x="3099401" y="3222120"/>
                <a:ext cx="1473281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SCORE</a:t>
                </a: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98B5425-AD17-4F05-84D1-BE208B8F96A4}"/>
                </a:ext>
              </a:extLst>
            </p:cNvPr>
            <p:cNvSpPr/>
            <p:nvPr/>
          </p:nvSpPr>
          <p:spPr>
            <a:xfrm>
              <a:off x="4432044" y="2033593"/>
              <a:ext cx="1252728" cy="844612"/>
            </a:xfrm>
            <a:prstGeom prst="rect">
              <a:avLst/>
            </a:prstGeom>
            <a:solidFill>
              <a:srgbClr val="344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40A6006-DEB6-4BAD-A35C-C792B91712D8}"/>
                </a:ext>
              </a:extLst>
            </p:cNvPr>
            <p:cNvSpPr txBox="1"/>
            <p:nvPr/>
          </p:nvSpPr>
          <p:spPr>
            <a:xfrm>
              <a:off x="4509073" y="2110393"/>
              <a:ext cx="1092722" cy="6924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3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TOTAL RAIL PROJECT COST</a:t>
              </a:r>
            </a:p>
          </p:txBody>
        </p:sp>
      </p:grp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23F944E5-C269-4498-AB11-0C1778373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623294"/>
              </p:ext>
            </p:extLst>
          </p:nvPr>
        </p:nvGraphicFramePr>
        <p:xfrm>
          <a:off x="160115" y="4077363"/>
          <a:ext cx="8955604" cy="1905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17577">
                  <a:extLst>
                    <a:ext uri="{9D8B030D-6E8A-4147-A177-3AD203B41FA5}">
                      <a16:colId xmlns:a16="http://schemas.microsoft.com/office/drawing/2014/main" val="2346649935"/>
                    </a:ext>
                  </a:extLst>
                </a:gridCol>
                <a:gridCol w="1482140">
                  <a:extLst>
                    <a:ext uri="{9D8B030D-6E8A-4147-A177-3AD203B41FA5}">
                      <a16:colId xmlns:a16="http://schemas.microsoft.com/office/drawing/2014/main" val="73648500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2104639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718421099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695416265"/>
                    </a:ext>
                  </a:extLst>
                </a:gridCol>
                <a:gridCol w="1807415">
                  <a:extLst>
                    <a:ext uri="{9D8B030D-6E8A-4147-A177-3AD203B41FA5}">
                      <a16:colId xmlns:a16="http://schemas.microsoft.com/office/drawing/2014/main" val="1928966016"/>
                    </a:ext>
                  </a:extLst>
                </a:gridCol>
              </a:tblGrid>
              <a:tr h="7376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Project Peony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2"/>
                        </a:solidFill>
                        <a:latin typeface="PT Sans" panose="020B0503020203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</a:rPr>
                        <a:t>City of Sioux 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36.15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(Grant Only)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</a:rPr>
                        <a:t>$5,197,674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Grant: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$2,160,000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 (41.6%)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Grant: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$2,000,000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 (38.5%)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587592"/>
                  </a:ext>
                </a:extLst>
              </a:tr>
              <a:tr h="957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CP Unit Train Expansion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</a:rPr>
                        <a:t>Pattison Sand Company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47.99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(Grant and Loan)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</a:rPr>
                        <a:t>$3,140,000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Loan: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$2,224,000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 (70.8%)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Grant: $180,000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(5.7%)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Loan: $200,000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(6.4 %)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Grant: $180,000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 (5.7%)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53251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941FE39-9F95-460D-B5C6-A01CAE6E628B}"/>
              </a:ext>
            </a:extLst>
          </p:cNvPr>
          <p:cNvSpPr/>
          <p:nvPr/>
        </p:nvSpPr>
        <p:spPr>
          <a:xfrm>
            <a:off x="40541" y="6481330"/>
            <a:ext cx="6732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hlinkClick r:id="rId4" action="ppaction://hlinksldjump"/>
              </a:rPr>
              <a:t>Jump to applications not recommended for funding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07965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0">
            <a:extLst>
              <a:ext uri="{FF2B5EF4-FFF2-40B4-BE49-F238E27FC236}">
                <a16:creationId xmlns:a16="http://schemas.microsoft.com/office/drawing/2014/main" id="{8B76B552-FC52-41BF-B4B9-C9B5F0D2C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9664"/>
            <a:ext cx="7886700" cy="834346"/>
          </a:xfrm>
        </p:spPr>
        <p:txBody>
          <a:bodyPr>
            <a:noAutofit/>
          </a:bodyPr>
          <a:lstStyle/>
          <a:p>
            <a:r>
              <a:rPr lang="en-US" sz="2300" b="1" dirty="0">
                <a:solidFill>
                  <a:schemeClr val="tx2"/>
                </a:solidFill>
              </a:rPr>
              <a:t>Applications Received &amp; Recommended Awards Contd.</a:t>
            </a: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D354F17-AF5E-4826-B8C5-8706D9095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825603"/>
              </p:ext>
            </p:extLst>
          </p:nvPr>
        </p:nvGraphicFramePr>
        <p:xfrm>
          <a:off x="160115" y="2171683"/>
          <a:ext cx="8804373" cy="432612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21099">
                  <a:extLst>
                    <a:ext uri="{9D8B030D-6E8A-4147-A177-3AD203B41FA5}">
                      <a16:colId xmlns:a16="http://schemas.microsoft.com/office/drawing/2014/main" val="2346649935"/>
                    </a:ext>
                  </a:extLst>
                </a:gridCol>
                <a:gridCol w="1476655">
                  <a:extLst>
                    <a:ext uri="{9D8B030D-6E8A-4147-A177-3AD203B41FA5}">
                      <a16:colId xmlns:a16="http://schemas.microsoft.com/office/drawing/2014/main" val="736485009"/>
                    </a:ext>
                  </a:extLst>
                </a:gridCol>
                <a:gridCol w="1442123">
                  <a:extLst>
                    <a:ext uri="{9D8B030D-6E8A-4147-A177-3AD203B41FA5}">
                      <a16:colId xmlns:a16="http://schemas.microsoft.com/office/drawing/2014/main" val="321046396"/>
                    </a:ext>
                  </a:extLst>
                </a:gridCol>
                <a:gridCol w="1093586">
                  <a:extLst>
                    <a:ext uri="{9D8B030D-6E8A-4147-A177-3AD203B41FA5}">
                      <a16:colId xmlns:a16="http://schemas.microsoft.com/office/drawing/2014/main" val="718421099"/>
                    </a:ext>
                  </a:extLst>
                </a:gridCol>
                <a:gridCol w="1732486">
                  <a:extLst>
                    <a:ext uri="{9D8B030D-6E8A-4147-A177-3AD203B41FA5}">
                      <a16:colId xmlns:a16="http://schemas.microsoft.com/office/drawing/2014/main" val="2695416265"/>
                    </a:ext>
                  </a:extLst>
                </a:gridCol>
                <a:gridCol w="1638424">
                  <a:extLst>
                    <a:ext uri="{9D8B030D-6E8A-4147-A177-3AD203B41FA5}">
                      <a16:colId xmlns:a16="http://schemas.microsoft.com/office/drawing/2014/main" val="1928966016"/>
                    </a:ext>
                  </a:extLst>
                </a:gridCol>
              </a:tblGrid>
              <a:tr h="634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Ten D/Merchants </a:t>
                      </a:r>
                      <a:r>
                        <a:rPr lang="en-US" sz="1400" dirty="0" err="1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Railport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 Expansion and Upgrades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</a:rPr>
                        <a:t>Ten D/Merchants Distribution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N/A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(Rail Network Improvement)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</a:rPr>
                        <a:t>$6,915,822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Loan: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 $3,500,000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 (50.6%)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Loan: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 $1,500,000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 (21.7%)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587592"/>
                  </a:ext>
                </a:extLst>
              </a:tr>
              <a:tr h="11537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871721"/>
                          </a:solidFill>
                          <a:latin typeface="PT Sans" panose="020B0503020203020204" pitchFamily="34" charset="0"/>
                        </a:rPr>
                        <a:t>Boone &amp; Scenic Valley Railroad Expansion and Upgrade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PT Sans" panose="020B0503020203020204" pitchFamily="34" charset="0"/>
                        </a:rPr>
                        <a:t>Boone &amp; Scenic Valley Railroad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  <a:p>
                      <a:pPr algn="ctr"/>
                      <a:r>
                        <a:rPr lang="en-US" sz="14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(Rail Network Improvement)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$734,816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Loan: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 $551,112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(75%)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Loan: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$551,112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(75%)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532515"/>
                  </a:ext>
                </a:extLst>
              </a:tr>
              <a:tr h="10048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871721"/>
                          </a:solidFill>
                          <a:latin typeface="PT Sans" panose="020B0503020203020204" pitchFamily="34" charset="0"/>
                        </a:rPr>
                        <a:t>Oskaloosa Industrial Park Transload Facility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PT Sans" panose="020B0503020203020204" pitchFamily="34" charset="0"/>
                        </a:rPr>
                        <a:t>Mahaska Chamber and Development Group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  <a:p>
                      <a:pPr algn="ctr"/>
                      <a:r>
                        <a:rPr lang="en-US" sz="14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(Planning Study)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$94,500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Grant: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 $75,600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(80%)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Grant: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$75,600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(80%)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rgbClr val="00717F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937043"/>
                  </a:ext>
                </a:extLst>
              </a:tr>
              <a:tr h="10048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871721"/>
                          </a:solidFill>
                          <a:latin typeface="PT Sans" panose="020B0503020203020204" pitchFamily="34" charset="0"/>
                        </a:rPr>
                        <a:t>East Polk County Industrial Park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PT Sans" panose="020B0503020203020204" pitchFamily="34" charset="0"/>
                        </a:rPr>
                        <a:t>Ten D/Merchants Distribution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(Planning Study)</a:t>
                      </a:r>
                    </a:p>
                    <a:p>
                      <a:pPr algn="ctr"/>
                      <a:endParaRPr lang="en-US" sz="14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$125,000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rgbClr val="34495E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Grant: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 $100,000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(80%)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Grant: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7030A0"/>
                          </a:solidFill>
                          <a:latin typeface="PT Sans" panose="020B0503020203020204" pitchFamily="34" charset="0"/>
                          <a:ea typeface="+mn-ea"/>
                          <a:cs typeface="+mn-cs"/>
                        </a:rPr>
                        <a:t>Not Funded</a:t>
                      </a:r>
                      <a:endParaRPr lang="en-US" sz="1400" b="1" kern="1200" dirty="0">
                        <a:solidFill>
                          <a:srgbClr val="00717F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rgbClr val="00717F"/>
                        </a:solidFill>
                        <a:latin typeface="PT Sans" panose="020B05030202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9292193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8D9875ED-9B7F-4641-8DCD-AA3827B047F2}"/>
              </a:ext>
            </a:extLst>
          </p:cNvPr>
          <p:cNvGrpSpPr/>
          <p:nvPr/>
        </p:nvGrpSpPr>
        <p:grpSpPr>
          <a:xfrm>
            <a:off x="160115" y="1283156"/>
            <a:ext cx="8678363" cy="929242"/>
            <a:chOff x="172363" y="1993127"/>
            <a:chExt cx="8839205" cy="92924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602FE2D-312A-4B7F-9046-6DB31112C27E}"/>
                </a:ext>
              </a:extLst>
            </p:cNvPr>
            <p:cNvGrpSpPr/>
            <p:nvPr/>
          </p:nvGrpSpPr>
          <p:grpSpPr>
            <a:xfrm>
              <a:off x="172363" y="1993127"/>
              <a:ext cx="8839205" cy="929242"/>
              <a:chOff x="173245" y="2922038"/>
              <a:chExt cx="8839205" cy="929242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C5AF7A5-5A2B-439F-A70D-6ED461F55CD7}"/>
                  </a:ext>
                </a:extLst>
              </p:cNvPr>
              <p:cNvSpPr/>
              <p:nvPr/>
            </p:nvSpPr>
            <p:spPr>
              <a:xfrm>
                <a:off x="7453916" y="2962504"/>
                <a:ext cx="1518602" cy="84461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69EEAD2-DAE9-423A-8765-94BC57FF9F38}"/>
                  </a:ext>
                </a:extLst>
              </p:cNvPr>
              <p:cNvSpPr txBox="1"/>
              <p:nvPr/>
            </p:nvSpPr>
            <p:spPr>
              <a:xfrm>
                <a:off x="7401984" y="2958728"/>
                <a:ext cx="1610466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RECOMMENDED</a:t>
                </a:r>
                <a:r>
                  <a:rPr lang="en-US" sz="13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AMOUNT</a:t>
                </a:r>
              </a:p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(% of Total Project Cost)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45011E3-9A77-40C7-88CA-F423F538B083}"/>
                  </a:ext>
                </a:extLst>
              </p:cNvPr>
              <p:cNvSpPr/>
              <p:nvPr/>
            </p:nvSpPr>
            <p:spPr>
              <a:xfrm>
                <a:off x="173245" y="2962504"/>
                <a:ext cx="1447310" cy="844612"/>
              </a:xfrm>
              <a:prstGeom prst="rect">
                <a:avLst/>
              </a:prstGeom>
              <a:solidFill>
                <a:srgbClr val="87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51AFD13-1D01-4AFC-A220-F22FA4DE9D5B}"/>
                  </a:ext>
                </a:extLst>
              </p:cNvPr>
              <p:cNvSpPr txBox="1"/>
              <p:nvPr/>
            </p:nvSpPr>
            <p:spPr>
              <a:xfrm>
                <a:off x="173246" y="3212976"/>
                <a:ext cx="144730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PROJECT NAME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1BB37E4-2048-483C-99DE-E78012DC8C78}"/>
                  </a:ext>
                </a:extLst>
              </p:cNvPr>
              <p:cNvSpPr/>
              <p:nvPr/>
            </p:nvSpPr>
            <p:spPr>
              <a:xfrm>
                <a:off x="1637545" y="2962504"/>
                <a:ext cx="1443569" cy="84461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E09F0D6-6DD6-44DD-8BDE-BE6EA4D7DD64}"/>
                  </a:ext>
                </a:extLst>
              </p:cNvPr>
              <p:cNvSpPr/>
              <p:nvPr/>
            </p:nvSpPr>
            <p:spPr>
              <a:xfrm>
                <a:off x="5685655" y="2962833"/>
                <a:ext cx="1768261" cy="84461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FDD50CD-BC44-40CF-BD47-7901F600F6E0}"/>
                  </a:ext>
                </a:extLst>
              </p:cNvPr>
              <p:cNvSpPr txBox="1"/>
              <p:nvPr/>
            </p:nvSpPr>
            <p:spPr>
              <a:xfrm>
                <a:off x="5970515" y="2922038"/>
                <a:ext cx="1252728" cy="89255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REQUESTED</a:t>
                </a:r>
                <a:r>
                  <a:rPr lang="en-US" sz="13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AMOUNT</a:t>
                </a:r>
              </a:p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(% of Total Project Cost)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3D4FDA1-43C2-4605-9795-F898ED5318BF}"/>
                  </a:ext>
                </a:extLst>
              </p:cNvPr>
              <p:cNvSpPr/>
              <p:nvPr/>
            </p:nvSpPr>
            <p:spPr>
              <a:xfrm>
                <a:off x="3100697" y="2962504"/>
                <a:ext cx="1332229" cy="84461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E8D3DD-00AE-40FD-A2DB-3EBC0CDD69F8}"/>
                  </a:ext>
                </a:extLst>
              </p:cNvPr>
              <p:cNvSpPr txBox="1"/>
              <p:nvPr/>
            </p:nvSpPr>
            <p:spPr>
              <a:xfrm>
                <a:off x="1638843" y="3214927"/>
                <a:ext cx="144356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SPONSOR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D197BE4-F2A5-4115-A697-0768EB0C15A3}"/>
                  </a:ext>
                </a:extLst>
              </p:cNvPr>
              <p:cNvSpPr txBox="1"/>
              <p:nvPr/>
            </p:nvSpPr>
            <p:spPr>
              <a:xfrm>
                <a:off x="3090489" y="3246565"/>
                <a:ext cx="1473281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SCORE</a:t>
                </a: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BEBB835-F2D5-40CF-9F61-B1A8C3C9EB29}"/>
                </a:ext>
              </a:extLst>
            </p:cNvPr>
            <p:cNvSpPr/>
            <p:nvPr/>
          </p:nvSpPr>
          <p:spPr>
            <a:xfrm>
              <a:off x="4432044" y="2033593"/>
              <a:ext cx="1252728" cy="844612"/>
            </a:xfrm>
            <a:prstGeom prst="rect">
              <a:avLst/>
            </a:prstGeom>
            <a:solidFill>
              <a:srgbClr val="344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1818914-626E-4762-8689-1048D6EEEDA8}"/>
                </a:ext>
              </a:extLst>
            </p:cNvPr>
            <p:cNvSpPr txBox="1"/>
            <p:nvPr/>
          </p:nvSpPr>
          <p:spPr>
            <a:xfrm>
              <a:off x="4614672" y="2110393"/>
              <a:ext cx="987122" cy="6924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3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TOTAL PROJECT COST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90CFD285-024E-476A-8298-5226804592FA}"/>
              </a:ext>
            </a:extLst>
          </p:cNvPr>
          <p:cNvSpPr/>
          <p:nvPr/>
        </p:nvSpPr>
        <p:spPr>
          <a:xfrm>
            <a:off x="-4425820" y="6174447"/>
            <a:ext cx="6732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hlinkClick r:id="rId3" action="ppaction://hlinksldjump"/>
              </a:rPr>
              <a:t>Jump to applications not recommended for funding</a:t>
            </a:r>
            <a:endParaRPr lang="en-US" sz="1400" b="1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2E3FFBC-0198-4101-A5D7-2A199328B6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02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8017"/>
            <a:ext cx="8964486" cy="965523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chemeClr val="tx2"/>
                </a:solidFill>
              </a:rPr>
              <a:t>Map of Applications Received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F588C8-87D6-4249-B623-E554E281D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9" y="1616454"/>
            <a:ext cx="7471742" cy="50939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80E9EC5-C851-4CAB-B166-8ABC3FED958B}"/>
              </a:ext>
            </a:extLst>
          </p:cNvPr>
          <p:cNvSpPr/>
          <p:nvPr/>
        </p:nvSpPr>
        <p:spPr>
          <a:xfrm>
            <a:off x="6840765" y="2721894"/>
            <a:ext cx="155079" cy="160824"/>
          </a:xfrm>
          <a:prstGeom prst="ellipse">
            <a:avLst/>
          </a:prstGeom>
          <a:solidFill>
            <a:srgbClr val="871721">
              <a:alpha val="90000"/>
            </a:srgbClr>
          </a:solidFill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172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31AE52-1A71-4ACA-B6F6-76D6DAE93EAD}"/>
              </a:ext>
            </a:extLst>
          </p:cNvPr>
          <p:cNvSpPr/>
          <p:nvPr/>
        </p:nvSpPr>
        <p:spPr>
          <a:xfrm>
            <a:off x="4211960" y="4520293"/>
            <a:ext cx="155079" cy="160824"/>
          </a:xfrm>
          <a:prstGeom prst="ellipse">
            <a:avLst/>
          </a:prstGeom>
          <a:solidFill>
            <a:srgbClr val="871721">
              <a:alpha val="90000"/>
            </a:srgbClr>
          </a:solidFill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172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045028-8BC2-4CA0-A25D-DE10A1F9E4DB}"/>
              </a:ext>
            </a:extLst>
          </p:cNvPr>
          <p:cNvSpPr/>
          <p:nvPr/>
        </p:nvSpPr>
        <p:spPr>
          <a:xfrm>
            <a:off x="7861696" y="4149816"/>
            <a:ext cx="155079" cy="160824"/>
          </a:xfrm>
          <a:prstGeom prst="ellipse">
            <a:avLst/>
          </a:prstGeom>
          <a:solidFill>
            <a:srgbClr val="871721">
              <a:alpha val="90000"/>
            </a:srgbClr>
          </a:solidFill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172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F7D38C-15AD-400E-B201-02A3437F8B43}"/>
              </a:ext>
            </a:extLst>
          </p:cNvPr>
          <p:cNvSpPr/>
          <p:nvPr/>
        </p:nvSpPr>
        <p:spPr>
          <a:xfrm>
            <a:off x="3845747" y="3971072"/>
            <a:ext cx="155079" cy="160824"/>
          </a:xfrm>
          <a:prstGeom prst="ellipse">
            <a:avLst/>
          </a:prstGeom>
          <a:solidFill>
            <a:srgbClr val="871721">
              <a:alpha val="90000"/>
            </a:srgbClr>
          </a:solidFill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172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B439D1-36C8-4C08-9618-84F8C3CC73D6}"/>
              </a:ext>
            </a:extLst>
          </p:cNvPr>
          <p:cNvSpPr/>
          <p:nvPr/>
        </p:nvSpPr>
        <p:spPr>
          <a:xfrm>
            <a:off x="5297611" y="5080722"/>
            <a:ext cx="155079" cy="160824"/>
          </a:xfrm>
          <a:prstGeom prst="ellipse">
            <a:avLst/>
          </a:prstGeom>
          <a:solidFill>
            <a:srgbClr val="871721">
              <a:alpha val="90000"/>
            </a:srgbClr>
          </a:solidFill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172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450D35-CB9F-4FE2-83A8-164D590781FC}"/>
              </a:ext>
            </a:extLst>
          </p:cNvPr>
          <p:cNvSpPr/>
          <p:nvPr/>
        </p:nvSpPr>
        <p:spPr>
          <a:xfrm>
            <a:off x="5220072" y="2497645"/>
            <a:ext cx="155079" cy="160824"/>
          </a:xfrm>
          <a:prstGeom prst="ellipse">
            <a:avLst/>
          </a:prstGeom>
          <a:solidFill>
            <a:srgbClr val="871721">
              <a:alpha val="90000"/>
            </a:srgbClr>
          </a:solidFill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172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2C2039-5C43-4448-AB1E-5E5AD7EC508D}"/>
              </a:ext>
            </a:extLst>
          </p:cNvPr>
          <p:cNvSpPr/>
          <p:nvPr/>
        </p:nvSpPr>
        <p:spPr>
          <a:xfrm>
            <a:off x="1259632" y="3421570"/>
            <a:ext cx="155079" cy="160824"/>
          </a:xfrm>
          <a:prstGeom prst="ellipse">
            <a:avLst/>
          </a:prstGeom>
          <a:solidFill>
            <a:srgbClr val="871721">
              <a:alpha val="90000"/>
            </a:srgbClr>
          </a:solidFill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172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249423-CBBE-4D44-A84C-70EC345401E6}"/>
              </a:ext>
            </a:extLst>
          </p:cNvPr>
          <p:cNvSpPr/>
          <p:nvPr/>
        </p:nvSpPr>
        <p:spPr>
          <a:xfrm>
            <a:off x="4416921" y="4439881"/>
            <a:ext cx="155079" cy="160824"/>
          </a:xfrm>
          <a:prstGeom prst="ellipse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17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10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1864" y="4066456"/>
            <a:ext cx="2286000" cy="370656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47864" y="4066456"/>
            <a:ext cx="2286000" cy="370656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33864" y="4066456"/>
            <a:ext cx="2286000" cy="37065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330624" y="5504792"/>
            <a:ext cx="4320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Ed Engle, Rail Transportation Bureau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Edward.Engle@iowadot.us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515-239-1058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B11247-CDAF-4DD5-BE81-B56FBF4D67D9}"/>
              </a:ext>
            </a:extLst>
          </p:cNvPr>
          <p:cNvSpPr txBox="1"/>
          <p:nvPr/>
        </p:nvSpPr>
        <p:spPr>
          <a:xfrm>
            <a:off x="107504" y="3573016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748D6-E5EE-44F0-BED6-59197E46C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93" y="983876"/>
            <a:ext cx="2471142" cy="20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9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6FEE6ED-4422-4889-9816-DB9F4C69186D}"/>
              </a:ext>
            </a:extLst>
          </p:cNvPr>
          <p:cNvSpPr txBox="1">
            <a:spLocks/>
          </p:cNvSpPr>
          <p:nvPr/>
        </p:nvSpPr>
        <p:spPr>
          <a:xfrm>
            <a:off x="473245" y="312412"/>
            <a:ext cx="8197510" cy="2108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b="1" dirty="0">
                <a:latin typeface="PT Sans" panose="020B0503020203020204"/>
              </a:rPr>
              <a:t>Project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PT Sans" panose="020B0503020203020204"/>
              </a:rPr>
              <a:t>MG</a:t>
            </a:r>
            <a:r>
              <a:rPr lang="en-US" sz="1800" b="1" dirty="0">
                <a:latin typeface="PT Sans" panose="020B0503020203020204"/>
              </a:rPr>
              <a:t> -- Clinton</a:t>
            </a:r>
            <a:endParaRPr lang="en-US" sz="1800" b="1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PT Sans" panose="020B0503020203020204"/>
              </a:rPr>
              <a:t>Company</a:t>
            </a:r>
            <a:r>
              <a:rPr lang="en-US" sz="1800" dirty="0">
                <a:latin typeface="PT Sans" panose="020B0503020203020204"/>
              </a:rPr>
              <a:t> is building a plant to convert locally produced agricultural feedstock into renewable fuels. The rail facilities improvement will connect the plant to UP railroad. Project is expected to create 50 new jobs.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800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Total Cost:     $13,719,632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dirty="0">
                <a:latin typeface="PT Sans" panose="020B0503020203020204"/>
                <a:cs typeface="Arial" pitchFamily="34" charset="0"/>
              </a:rPr>
              <a:t>Requested:   $600,000 (4.4%) Recommended: $550,000 (4%)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2400" dirty="0">
              <a:latin typeface="PT Sans" panose="020B0503020203020204"/>
              <a:cs typeface="Arial" pitchFamily="34" charset="0"/>
            </a:endParaRP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B6360B58-4B21-464D-8C4D-F1CC04C6F1FE}"/>
              </a:ext>
            </a:extLst>
          </p:cNvPr>
          <p:cNvSpPr txBox="1"/>
          <p:nvPr/>
        </p:nvSpPr>
        <p:spPr>
          <a:xfrm>
            <a:off x="-1882951" y="6268589"/>
            <a:ext cx="471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PT Sans" panose="020B0503020203020204"/>
                <a:hlinkClick r:id="rId3" action="ppaction://hlinksldjump"/>
              </a:rPr>
              <a:t>Return to Recommendation Summary</a:t>
            </a:r>
            <a:endParaRPr lang="en-US" sz="1200" b="1" dirty="0">
              <a:latin typeface="PT Sans" panose="020B0503020203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7E8662-DB34-4827-A271-4837154EC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72252"/>
            <a:ext cx="6736987" cy="418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24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53565A"/>
      </a:dk1>
      <a:lt1>
        <a:sysClr val="window" lastClr="FFFFFF"/>
      </a:lt1>
      <a:dk2>
        <a:srgbClr val="7C2529"/>
      </a:dk2>
      <a:lt2>
        <a:srgbClr val="B1B3B3"/>
      </a:lt2>
      <a:accent1>
        <a:srgbClr val="0097A9"/>
      </a:accent1>
      <a:accent2>
        <a:srgbClr val="E87722"/>
      </a:accent2>
      <a:accent3>
        <a:srgbClr val="FFC72C"/>
      </a:accent3>
      <a:accent4>
        <a:srgbClr val="5E366E"/>
      </a:accent4>
      <a:accent5>
        <a:srgbClr val="719949"/>
      </a:accent5>
      <a:accent6>
        <a:srgbClr val="4698CB"/>
      </a:accent6>
      <a:hlink>
        <a:srgbClr val="2C739F"/>
      </a:hlink>
      <a:folHlink>
        <a:srgbClr val="53565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  <a:lumOff val="5000"/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29982</TotalTime>
  <Words>1114</Words>
  <Application>Microsoft Office PowerPoint</Application>
  <PresentationFormat>On-screen Show (4:3)</PresentationFormat>
  <Paragraphs>234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PT Sans</vt:lpstr>
      <vt:lpstr>Office Theme</vt:lpstr>
      <vt:lpstr>Acrobat Document</vt:lpstr>
      <vt:lpstr>PowerPoint Presentation</vt:lpstr>
      <vt:lpstr>Railroad Revolving Loan and Grant Program</vt:lpstr>
      <vt:lpstr>Available Funding and Application Summary</vt:lpstr>
      <vt:lpstr>Project Evaluation Criteria</vt:lpstr>
      <vt:lpstr>Applications Received &amp; Recommended Awards</vt:lpstr>
      <vt:lpstr>Applications Received &amp; Recommended Awards Contd.</vt:lpstr>
      <vt:lpstr>Map of Applications Received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Mihalchev</dc:creator>
  <cp:lastModifiedBy>Nicholson, Tamara</cp:lastModifiedBy>
  <cp:revision>300</cp:revision>
  <cp:lastPrinted>2021-09-09T22:36:22Z</cp:lastPrinted>
  <dcterms:created xsi:type="dcterms:W3CDTF">2014-05-10T08:44:16Z</dcterms:created>
  <dcterms:modified xsi:type="dcterms:W3CDTF">2021-09-10T20:32:45Z</dcterms:modified>
</cp:coreProperties>
</file>