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57" r:id="rId2"/>
    <p:sldId id="332" r:id="rId3"/>
    <p:sldId id="347" r:id="rId4"/>
    <p:sldId id="349" r:id="rId5"/>
    <p:sldId id="356" r:id="rId6"/>
    <p:sldId id="397" r:id="rId7"/>
    <p:sldId id="336" r:id="rId8"/>
    <p:sldId id="287" r:id="rId9"/>
    <p:sldId id="389" r:id="rId10"/>
    <p:sldId id="383" r:id="rId11"/>
    <p:sldId id="404" r:id="rId12"/>
    <p:sldId id="393" r:id="rId13"/>
    <p:sldId id="380" r:id="rId14"/>
    <p:sldId id="402" r:id="rId15"/>
    <p:sldId id="405" r:id="rId16"/>
    <p:sldId id="409" r:id="rId17"/>
    <p:sldId id="338" r:id="rId18"/>
    <p:sldId id="406" r:id="rId19"/>
    <p:sldId id="407" r:id="rId20"/>
    <p:sldId id="408" r:id="rId21"/>
    <p:sldId id="403" r:id="rId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F"/>
    <a:srgbClr val="B55813"/>
    <a:srgbClr val="B1B3B3"/>
    <a:srgbClr val="53565A"/>
    <a:srgbClr val="871721"/>
    <a:srgbClr val="FF9966"/>
    <a:srgbClr val="FF0066"/>
    <a:srgbClr val="69686D"/>
    <a:srgbClr val="34495E"/>
    <a:srgbClr val="C34B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50" autoAdjust="0"/>
    <p:restoredTop sz="95550" autoAdjust="0"/>
  </p:normalViewPr>
  <p:slideViewPr>
    <p:cSldViewPr>
      <p:cViewPr varScale="1">
        <p:scale>
          <a:sx n="88" d="100"/>
          <a:sy n="88" d="100"/>
        </p:scale>
        <p:origin x="549" y="37"/>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32"/>
    </p:cViewPr>
  </p:sorterViewPr>
  <p:notesViewPr>
    <p:cSldViewPr>
      <p:cViewPr varScale="1">
        <p:scale>
          <a:sx n="69" d="100"/>
          <a:sy n="69" d="100"/>
        </p:scale>
        <p:origin x="256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034BA2-5CE7-4D46-8F81-A9B4D2AEC0BC}"/>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45A99080-ECDE-4908-9B04-9EF1BE4341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2AF0D92-C13E-4B57-A9F0-A3F78B3206AC}" type="datetimeFigureOut">
              <a:rPr lang="en-US" smtClean="0"/>
              <a:t>9/6/2022</a:t>
            </a:fld>
            <a:endParaRPr lang="en-US"/>
          </a:p>
        </p:txBody>
      </p:sp>
      <p:sp>
        <p:nvSpPr>
          <p:cNvPr id="4" name="Footer Placeholder 3">
            <a:extLst>
              <a:ext uri="{FF2B5EF4-FFF2-40B4-BE49-F238E27FC236}">
                <a16:creationId xmlns:a16="http://schemas.microsoft.com/office/drawing/2014/main" id="{07953F25-355F-4DAB-8A69-BDD40B495C6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44EC62-BF51-4A3D-A774-71F009050B27}"/>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509D243-A71A-4DAD-91D8-A1C6DC90CDC6}" type="slidenum">
              <a:rPr lang="en-US" smtClean="0"/>
              <a:t>‹#›</a:t>
            </a:fld>
            <a:endParaRPr lang="en-US"/>
          </a:p>
        </p:txBody>
      </p:sp>
    </p:spTree>
    <p:extLst>
      <p:ext uri="{BB962C8B-B14F-4D97-AF65-F5344CB8AC3E}">
        <p14:creationId xmlns:p14="http://schemas.microsoft.com/office/powerpoint/2010/main" val="22221122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BA43C6D-E55F-4BE5-8554-C22BB859EDE9}" type="datetimeFigureOut">
              <a:rPr lang="en-US" smtClean="0"/>
              <a:t>9/6/2022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8</a:t>
            </a:fld>
            <a:endParaRPr lang="en-US"/>
          </a:p>
        </p:txBody>
      </p:sp>
    </p:spTree>
    <p:extLst>
      <p:ext uri="{BB962C8B-B14F-4D97-AF65-F5344CB8AC3E}">
        <p14:creationId xmlns:p14="http://schemas.microsoft.com/office/powerpoint/2010/main" val="2742652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23853"/>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11" name="Picture 10">
            <a:extLst>
              <a:ext uri="{FF2B5EF4-FFF2-40B4-BE49-F238E27FC236}">
                <a16:creationId xmlns:a16="http://schemas.microsoft.com/office/drawing/2014/main" id="{AF279BF1-2F4F-4BCF-9832-05517B5136E7}"/>
              </a:ext>
            </a:extLst>
          </p:cNvPr>
          <p:cNvPicPr>
            <a:picLocks noChangeAspect="1"/>
          </p:cNvPicPr>
          <p:nvPr userDrawn="1"/>
        </p:nvPicPr>
        <p:blipFill>
          <a:blip r:embed="rId4"/>
          <a:stretch>
            <a:fillRect/>
          </a:stretch>
        </p:blipFill>
        <p:spPr>
          <a:xfrm>
            <a:off x="6334254" y="233370"/>
            <a:ext cx="2526295" cy="459326"/>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260648"/>
            <a:ext cx="5472608"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State Recreational Trails Program</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357917"/>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429925"/>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501933"/>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8460432" y="6457890"/>
            <a:ext cx="792088" cy="369332"/>
          </a:xfrm>
          <a:prstGeom prst="rect">
            <a:avLst/>
          </a:prstGeom>
          <a:noFill/>
        </p:spPr>
        <p:txBody>
          <a:bodyPr wrap="square" rtlCol="0">
            <a:spAutoFit/>
          </a:bodyPr>
          <a:lstStyle/>
          <a:p>
            <a:pPr algn="ctr"/>
            <a:fld id="{5EF72394-20AE-4583-8A01-A144B1C77253}" type="slidenum">
              <a:rPr lang="en-US" sz="1800">
                <a:solidFill>
                  <a:schemeClr val="bg2"/>
                </a:solidFill>
                <a:latin typeface="PT Sans" panose="020B0503020203020204" pitchFamily="34" charset="0"/>
              </a:rPr>
              <a:pPr algn="ctr"/>
              <a:t>‹#›</a:t>
            </a:fld>
            <a:endParaRPr lang="en-US" sz="2000" dirty="0">
              <a:solidFill>
                <a:schemeClr val="bg2"/>
              </a:solidFill>
              <a:latin typeface="PT Sans" panose="020B0503020203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124744"/>
            <a:ext cx="7886700" cy="360040"/>
          </a:xfrm>
          <a:prstGeom prst="rect">
            <a:avLst/>
          </a:prstGeom>
        </p:spPr>
        <p:txBody>
          <a:bodyPr vert="horz" lIns="91440" tIns="45720" rIns="91440" bIns="45720" rtlCol="0" anchor="ctr">
            <a:normAutofit/>
          </a:bodyPr>
          <a:lstStyle>
            <a:lvl1pPr>
              <a:defRPr sz="3400" b="1">
                <a:solidFill>
                  <a:schemeClr val="tx2"/>
                </a:solidFill>
                <a:latin typeface="PT Sans" panose="020B0503020203020204" pitchFamily="34" charset="0"/>
              </a:defRPr>
            </a:lvl1pPr>
          </a:lstStyle>
          <a:p>
            <a:r>
              <a:rPr lang="en-US" dirty="0"/>
              <a:t>Click to edit Master title style</a:t>
            </a:r>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1844824"/>
            <a:ext cx="7886700" cy="4228132"/>
          </a:xfrm>
          <a:prstGeom prst="rect">
            <a:avLst/>
          </a:prstGeom>
        </p:spPr>
        <p:txBody>
          <a:bodyPr vert="horz" lIns="91440" tIns="45720" rIns="91440" bIns="45720" rtlCol="0">
            <a:normAutofit/>
          </a:bodyPr>
          <a:lstStyle>
            <a:lvl1pPr>
              <a:spcAft>
                <a:spcPts val="1200"/>
              </a:spcAft>
              <a:defRPr sz="2600" b="1">
                <a:latin typeface="PT Sans" panose="020B0503020203020204" pitchFamily="34" charset="0"/>
              </a:defRPr>
            </a:lvl1pPr>
            <a:lvl2pPr>
              <a:spcAft>
                <a:spcPts val="1200"/>
              </a:spcAft>
              <a:defRPr sz="2400">
                <a:latin typeface="PT Sans" panose="020B0503020203020204" pitchFamily="34" charset="0"/>
              </a:defRPr>
            </a:lvl2pPr>
            <a:lvl3pPr>
              <a:spcAft>
                <a:spcPts val="1200"/>
              </a:spcAft>
              <a:defRPr sz="2000">
                <a:latin typeface="PT Sans" panose="020B0503020203020204" pitchFamily="34" charset="0"/>
              </a:defRPr>
            </a:lvl3pPr>
            <a:lvl4pPr>
              <a:spcAft>
                <a:spcPts val="1200"/>
              </a:spcAft>
              <a:defRPr sz="1800">
                <a:latin typeface="PT Sans" panose="020B0503020203020204" pitchFamily="34" charset="0"/>
              </a:defRPr>
            </a:lvl4pPr>
            <a:lvl5pPr>
              <a:spcAft>
                <a:spcPts val="1200"/>
              </a:spcAft>
              <a:defRPr sz="1800">
                <a:latin typeface="PT Sans" panose="020B05030202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a:extLst>
              <a:ext uri="{FF2B5EF4-FFF2-40B4-BE49-F238E27FC236}">
                <a16:creationId xmlns:a16="http://schemas.microsoft.com/office/drawing/2014/main" id="{92688A9D-2FE4-496C-89EB-B40E57A19E94}"/>
              </a:ext>
            </a:extLst>
          </p:cNvPr>
          <p:cNvPicPr>
            <a:picLocks noChangeAspect="1"/>
          </p:cNvPicPr>
          <p:nvPr userDrawn="1"/>
        </p:nvPicPr>
        <p:blipFill>
          <a:blip r:embed="rId2"/>
          <a:stretch>
            <a:fillRect/>
          </a:stretch>
        </p:blipFill>
        <p:spPr>
          <a:xfrm>
            <a:off x="6335688" y="245981"/>
            <a:ext cx="2526295" cy="459326"/>
          </a:xfrm>
          <a:prstGeom prst="rect">
            <a:avLst/>
          </a:prstGeom>
        </p:spPr>
      </p:pic>
    </p:spTree>
    <p:extLst>
      <p:ext uri="{BB962C8B-B14F-4D97-AF65-F5344CB8AC3E}">
        <p14:creationId xmlns:p14="http://schemas.microsoft.com/office/powerpoint/2010/main" val="399641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1" r:id="rId3"/>
    <p:sldLayoutId id="2147483654" r:id="rId4"/>
    <p:sldLayoutId id="2147483655" r:id="rId5"/>
    <p:sldLayoutId id="2147483652" r:id="rId6"/>
    <p:sldLayoutId id="2147483653" r:id="rId7"/>
    <p:sldLayoutId id="2147483656" r:id="rId8"/>
    <p:sldLayoutId id="2147483658"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slide" Target="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slide" Target="slide21.xml"/><Relationship Id="rId1" Type="http://schemas.openxmlformats.org/officeDocument/2006/relationships/slideLayout" Target="../slideLayouts/slideLayout2.xml"/><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slide" Target="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17.xml"/><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3.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hyperlink" Target="mailto:craig.markley@iowadot.u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23F2D-63D7-4790-8BDE-2DFA6C8EF409}"/>
              </a:ext>
            </a:extLst>
          </p:cNvPr>
          <p:cNvSpPr txBox="1"/>
          <p:nvPr/>
        </p:nvSpPr>
        <p:spPr>
          <a:xfrm>
            <a:off x="323528" y="5301208"/>
            <a:ext cx="8496944" cy="646331"/>
          </a:xfrm>
          <a:prstGeom prst="rect">
            <a:avLst/>
          </a:prstGeom>
          <a:noFill/>
        </p:spPr>
        <p:txBody>
          <a:bodyPr wrap="square" rtlCol="0">
            <a:spAutoFit/>
          </a:bodyPr>
          <a:lstStyle/>
          <a:p>
            <a:r>
              <a:rPr lang="en-US" sz="3600" b="1" dirty="0">
                <a:solidFill>
                  <a:schemeClr val="bg1"/>
                </a:solidFill>
                <a:latin typeface="PT Sans" panose="020B0503020203020204" pitchFamily="34" charset="0"/>
              </a:rPr>
              <a:t>Funding Recommendation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323528" y="4941168"/>
            <a:ext cx="8712968" cy="523220"/>
          </a:xfrm>
          <a:prstGeom prst="rect">
            <a:avLst/>
          </a:prstGeom>
          <a:noFill/>
        </p:spPr>
        <p:txBody>
          <a:bodyPr wrap="square" rtlCol="0">
            <a:spAutoFit/>
          </a:bodyPr>
          <a:lstStyle/>
          <a:p>
            <a:r>
              <a:rPr lang="en-US" sz="2800" dirty="0">
                <a:solidFill>
                  <a:schemeClr val="bg1"/>
                </a:solidFill>
                <a:latin typeface="PT Sans" panose="020B0503020203020204" pitchFamily="34" charset="0"/>
              </a:rPr>
              <a:t>State Recreational Trails Program</a:t>
            </a:r>
          </a:p>
        </p:txBody>
      </p:sp>
      <p:pic>
        <p:nvPicPr>
          <p:cNvPr id="8" name="Picture 7">
            <a:extLst>
              <a:ext uri="{FF2B5EF4-FFF2-40B4-BE49-F238E27FC236}">
                <a16:creationId xmlns:a16="http://schemas.microsoft.com/office/drawing/2014/main" id="{406A0A58-DDAA-4F03-8035-86B36DF34767}"/>
              </a:ext>
            </a:extLst>
          </p:cNvPr>
          <p:cNvPicPr>
            <a:picLocks noChangeAspect="1"/>
          </p:cNvPicPr>
          <p:nvPr/>
        </p:nvPicPr>
        <p:blipFill>
          <a:blip r:embed="rId4"/>
          <a:stretch>
            <a:fillRect/>
          </a:stretch>
        </p:blipFill>
        <p:spPr>
          <a:xfrm>
            <a:off x="6336792" y="246888"/>
            <a:ext cx="2526295" cy="459326"/>
          </a:xfrm>
          <a:prstGeom prst="rect">
            <a:avLst/>
          </a:prstGeom>
        </p:spPr>
      </p:pic>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4" y="764704"/>
            <a:ext cx="8964486"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Heart of Iowa Nature Trail from 610th Avenue to 620th Avenue (Story County Conservation Board)</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ea typeface="Calibri" panose="020F0502020204030204" pitchFamily="34" charset="0"/>
                <a:cs typeface="Times New Roman" panose="02020603050405020304" pitchFamily="18" charset="0"/>
              </a:rPr>
              <a:t>Paving of existing 1.2-mile limestone trail from 610th Avenue to 620th Avenue.</a:t>
            </a:r>
          </a:p>
          <a:p>
            <a:pPr marL="0" indent="0">
              <a:spcBef>
                <a:spcPts val="0"/>
              </a:spcBef>
              <a:buClr>
                <a:schemeClr val="tx1"/>
              </a:buClr>
              <a:buNone/>
              <a:defRPr/>
            </a:pPr>
            <a:endParaRPr lang="en-US" sz="800" dirty="0">
              <a:latin typeface="Calibri" panose="020F0502020204030204" pitchFamily="34" charset="0"/>
              <a:cs typeface="Times New Roman" panose="02020603050405020304" pitchFamily="18" charset="0"/>
            </a:endParaRPr>
          </a:p>
          <a:p>
            <a:pPr marL="0" indent="0">
              <a:spcBef>
                <a:spcPts val="0"/>
              </a:spcBef>
              <a:buClr>
                <a:schemeClr val="tx1"/>
              </a:buClr>
              <a:buNone/>
              <a:defRPr/>
            </a:pPr>
            <a:r>
              <a:rPr lang="en-US" sz="1600" b="1" dirty="0">
                <a:latin typeface="PT Sans" panose="020B0503020203020204"/>
                <a:cs typeface="Arial" pitchFamily="34" charset="0"/>
              </a:rPr>
              <a:t>Total Cost:         </a:t>
            </a:r>
            <a:r>
              <a:rPr lang="en-US" sz="1600" b="1">
                <a:latin typeface="PT Sans" panose="020B0503020203020204"/>
                <a:cs typeface="Arial" pitchFamily="34" charset="0"/>
              </a:rPr>
              <a:t>$514,000</a:t>
            </a:r>
            <a:r>
              <a:rPr lang="en-US" sz="1600" b="1" dirty="0">
                <a:latin typeface="PT Sans" panose="020B0503020203020204"/>
                <a:cs typeface="Arial" pitchFamily="34" charset="0"/>
              </a:rPr>
              <a:t>	</a:t>
            </a:r>
          </a:p>
          <a:p>
            <a:pPr marL="0" indent="0">
              <a:spcBef>
                <a:spcPts val="0"/>
              </a:spcBef>
              <a:buClr>
                <a:schemeClr val="tx1"/>
              </a:buClr>
              <a:buNone/>
              <a:defRPr/>
            </a:pPr>
            <a:r>
              <a:rPr lang="en-US" sz="1600" b="1" dirty="0">
                <a:latin typeface="PT Sans" panose="020B0503020203020204"/>
                <a:cs typeface="Arial" pitchFamily="34" charset="0"/>
              </a:rPr>
              <a:t>Requested:        $225,000  (44%)</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5" name="Picture 4">
            <a:extLst>
              <a:ext uri="{FF2B5EF4-FFF2-40B4-BE49-F238E27FC236}">
                <a16:creationId xmlns:a16="http://schemas.microsoft.com/office/drawing/2014/main" id="{9D1A25B1-BF80-4FF0-858B-7686D2E20683}"/>
              </a:ext>
            </a:extLst>
          </p:cNvPr>
          <p:cNvPicPr>
            <a:picLocks noChangeAspect="1"/>
          </p:cNvPicPr>
          <p:nvPr/>
        </p:nvPicPr>
        <p:blipFill>
          <a:blip r:embed="rId3"/>
          <a:stretch>
            <a:fillRect/>
          </a:stretch>
        </p:blipFill>
        <p:spPr>
          <a:xfrm>
            <a:off x="1496630" y="2780928"/>
            <a:ext cx="6891703" cy="3643942"/>
          </a:xfrm>
          <a:prstGeom prst="rect">
            <a:avLst/>
          </a:prstGeom>
        </p:spPr>
      </p:pic>
      <p:pic>
        <p:nvPicPr>
          <p:cNvPr id="3" name="Picture 2">
            <a:extLst>
              <a:ext uri="{FF2B5EF4-FFF2-40B4-BE49-F238E27FC236}">
                <a16:creationId xmlns:a16="http://schemas.microsoft.com/office/drawing/2014/main" id="{E16ECA7D-2606-4C3B-BB5F-F1FE6CDCA3A8}"/>
              </a:ext>
            </a:extLst>
          </p:cNvPr>
          <p:cNvPicPr>
            <a:picLocks noChangeAspect="1"/>
          </p:cNvPicPr>
          <p:nvPr/>
        </p:nvPicPr>
        <p:blipFill>
          <a:blip r:embed="rId4"/>
          <a:stretch>
            <a:fillRect/>
          </a:stretch>
        </p:blipFill>
        <p:spPr>
          <a:xfrm>
            <a:off x="601779" y="2420889"/>
            <a:ext cx="8246729" cy="4010086"/>
          </a:xfrm>
          <a:prstGeom prst="rect">
            <a:avLst/>
          </a:prstGeom>
        </p:spPr>
      </p:pic>
    </p:spTree>
    <p:extLst>
      <p:ext uri="{BB962C8B-B14F-4D97-AF65-F5344CB8AC3E}">
        <p14:creationId xmlns:p14="http://schemas.microsoft.com/office/powerpoint/2010/main" val="1064126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West Union to Echo Valley State Park (West Union)</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Construction of a 1.75-mile paved trail from Pine Street and Echo Valley Road in West Union to the existing trail in Echo Valley State Park. </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$1,073,874	</a:t>
            </a:r>
          </a:p>
          <a:p>
            <a:pPr marL="0" indent="0">
              <a:spcBef>
                <a:spcPts val="0"/>
              </a:spcBef>
              <a:buClr>
                <a:schemeClr val="tx1"/>
              </a:buClr>
              <a:buNone/>
              <a:defRPr/>
            </a:pPr>
            <a:r>
              <a:rPr lang="en-US" sz="1600" b="1" dirty="0">
                <a:latin typeface="PT Sans" panose="020B0503020203020204"/>
                <a:cs typeface="Arial" pitchFamily="34" charset="0"/>
              </a:rPr>
              <a:t>Requested:   $581,350 (54%)</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9765C304-F119-4CAD-940F-9031EF405865}"/>
              </a:ext>
            </a:extLst>
          </p:cNvPr>
          <p:cNvPicPr>
            <a:picLocks noChangeAspect="1"/>
          </p:cNvPicPr>
          <p:nvPr/>
        </p:nvPicPr>
        <p:blipFill>
          <a:blip r:embed="rId4"/>
          <a:stretch>
            <a:fillRect/>
          </a:stretch>
        </p:blipFill>
        <p:spPr>
          <a:xfrm>
            <a:off x="2915816" y="2748028"/>
            <a:ext cx="5907543" cy="3703335"/>
          </a:xfrm>
          <a:prstGeom prst="rect">
            <a:avLst/>
          </a:prstGeom>
        </p:spPr>
      </p:pic>
    </p:spTree>
    <p:extLst>
      <p:ext uri="{BB962C8B-B14F-4D97-AF65-F5344CB8AC3E}">
        <p14:creationId xmlns:p14="http://schemas.microsoft.com/office/powerpoint/2010/main" val="2339399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3744415"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Gear Avenue Trail Extension Phase II</a:t>
            </a:r>
          </a:p>
          <a:p>
            <a:pPr marL="0" indent="0">
              <a:spcBef>
                <a:spcPts val="0"/>
              </a:spcBef>
              <a:buClr>
                <a:schemeClr val="tx1"/>
              </a:buClr>
              <a:buNone/>
              <a:defRPr/>
            </a:pPr>
            <a:r>
              <a:rPr lang="en-US" sz="1800" b="1" dirty="0">
                <a:latin typeface="PT Sans" panose="020B0503020203020204"/>
                <a:cs typeface="Arial" pitchFamily="34" charset="0"/>
              </a:rPr>
              <a:t>(West Burlington)</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rPr>
              <a:t>Construction of 0.5-mile of paved trail on east side of Gear Avenue tying into phase one near the Southeastern Community College entrance and ending at Huston Street.</a:t>
            </a:r>
          </a:p>
          <a:p>
            <a:pPr marL="0" indent="0">
              <a:spcBef>
                <a:spcPts val="0"/>
              </a:spcBef>
              <a:buClr>
                <a:schemeClr val="tx1"/>
              </a:buClr>
              <a:buNone/>
              <a:defRPr/>
            </a:pPr>
            <a:endParaRPr lang="en-US" sz="800" dirty="0">
              <a:latin typeface="PT Sans" panose="020B0503020203020204"/>
            </a:endParaRPr>
          </a:p>
          <a:p>
            <a:pPr marL="0" indent="0">
              <a:spcBef>
                <a:spcPts val="0"/>
              </a:spcBef>
              <a:buClr>
                <a:schemeClr val="tx1"/>
              </a:buClr>
              <a:buNone/>
              <a:defRPr/>
            </a:pPr>
            <a:r>
              <a:rPr lang="en-US" sz="1600" b="1" dirty="0">
                <a:latin typeface="PT Sans" panose="020B0503020203020204"/>
                <a:cs typeface="Arial" pitchFamily="34" charset="0"/>
              </a:rPr>
              <a:t>Total Cost:    $1,141,920</a:t>
            </a:r>
          </a:p>
          <a:p>
            <a:pPr marL="0" indent="0">
              <a:spcBef>
                <a:spcPts val="0"/>
              </a:spcBef>
              <a:buClr>
                <a:schemeClr val="tx1"/>
              </a:buClr>
              <a:buNone/>
              <a:defRPr/>
            </a:pPr>
            <a:r>
              <a:rPr lang="en-US" sz="1600" b="1" dirty="0">
                <a:latin typeface="PT Sans" panose="020B0503020203020204"/>
                <a:cs typeface="Arial" pitchFamily="34" charset="0"/>
              </a:rPr>
              <a:t>Requested:   $345,357  (30%)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3BE173A6-2111-4F5C-9746-AADFB51DDB29}"/>
              </a:ext>
            </a:extLst>
          </p:cNvPr>
          <p:cNvPicPr>
            <a:picLocks noChangeAspect="1"/>
          </p:cNvPicPr>
          <p:nvPr/>
        </p:nvPicPr>
        <p:blipFill>
          <a:blip r:embed="rId3"/>
          <a:stretch>
            <a:fillRect/>
          </a:stretch>
        </p:blipFill>
        <p:spPr>
          <a:xfrm>
            <a:off x="5052716" y="908720"/>
            <a:ext cx="3767756" cy="5568612"/>
          </a:xfrm>
          <a:prstGeom prst="rect">
            <a:avLst/>
          </a:prstGeom>
        </p:spPr>
      </p:pic>
    </p:spTree>
    <p:extLst>
      <p:ext uri="{BB962C8B-B14F-4D97-AF65-F5344CB8AC3E}">
        <p14:creationId xmlns:p14="http://schemas.microsoft.com/office/powerpoint/2010/main" val="2775096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Eldora Trail Expansion (Eldora)</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Pave an existing 0.48-mile segment of Eldora Trail from Washington Street to 11</a:t>
            </a:r>
            <a:r>
              <a:rPr lang="en-US" sz="1600" baseline="30000" dirty="0">
                <a:latin typeface="PT Sans" panose="020B0503020203020204"/>
                <a:ea typeface="Calibri" panose="020F0502020204030204" pitchFamily="34" charset="0"/>
                <a:cs typeface="DejaVuSans"/>
              </a:rPr>
              <a:t>th</a:t>
            </a:r>
            <a:r>
              <a:rPr lang="en-US" sz="1600" dirty="0">
                <a:latin typeface="PT Sans" panose="020B0503020203020204"/>
                <a:ea typeface="Calibri" panose="020F0502020204030204" pitchFamily="34" charset="0"/>
                <a:cs typeface="DejaVuSans"/>
              </a:rPr>
              <a:t> Avenue.  Also construct two new paved trail segments from Washington Street to the Iowa River’s Edge Trail and along Park Street from 11</a:t>
            </a:r>
            <a:r>
              <a:rPr lang="en-US" sz="1600" baseline="30000" dirty="0">
                <a:latin typeface="PT Sans" panose="020B0503020203020204"/>
                <a:ea typeface="Calibri" panose="020F0502020204030204" pitchFamily="34" charset="0"/>
                <a:cs typeface="DejaVuSans"/>
              </a:rPr>
              <a:t>th</a:t>
            </a:r>
            <a:r>
              <a:rPr lang="en-US" sz="1600" dirty="0">
                <a:latin typeface="PT Sans" panose="020B0503020203020204"/>
                <a:ea typeface="Calibri" panose="020F0502020204030204" pitchFamily="34" charset="0"/>
                <a:cs typeface="DejaVuSans"/>
              </a:rPr>
              <a:t> Avenue to Pine Lake State Park Recreational Trail at Memorial Park totaling 0.38-mile of new trail.</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600" b="1" dirty="0">
                <a:latin typeface="PT Sans" panose="020B0503020203020204"/>
                <a:cs typeface="Arial" pitchFamily="34" charset="0"/>
              </a:rPr>
              <a:t>Total Cost:    $530,303	</a:t>
            </a:r>
          </a:p>
          <a:p>
            <a:pPr marL="0" indent="0">
              <a:spcBef>
                <a:spcPts val="0"/>
              </a:spcBef>
              <a:buClr>
                <a:schemeClr val="tx1"/>
              </a:buClr>
              <a:buNone/>
              <a:defRPr/>
            </a:pPr>
            <a:r>
              <a:rPr lang="en-US" sz="1600" b="1" dirty="0">
                <a:latin typeface="PT Sans" panose="020B0503020203020204"/>
                <a:cs typeface="Arial" pitchFamily="34" charset="0"/>
              </a:rPr>
              <a:t>Requested:   $397,000 (75%)</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9" name="Picture 8">
            <a:extLst>
              <a:ext uri="{FF2B5EF4-FFF2-40B4-BE49-F238E27FC236}">
                <a16:creationId xmlns:a16="http://schemas.microsoft.com/office/drawing/2014/main" id="{56A3D40D-304D-439F-B83E-903F01C225C3}"/>
              </a:ext>
            </a:extLst>
          </p:cNvPr>
          <p:cNvPicPr>
            <a:picLocks noChangeAspect="1"/>
          </p:cNvPicPr>
          <p:nvPr/>
        </p:nvPicPr>
        <p:blipFill>
          <a:blip r:embed="rId4"/>
          <a:stretch>
            <a:fillRect/>
          </a:stretch>
        </p:blipFill>
        <p:spPr>
          <a:xfrm>
            <a:off x="323528" y="3247214"/>
            <a:ext cx="8507645" cy="3206122"/>
          </a:xfrm>
          <a:prstGeom prst="rect">
            <a:avLst/>
          </a:prstGeom>
        </p:spPr>
      </p:pic>
    </p:spTree>
    <p:extLst>
      <p:ext uri="{BB962C8B-B14F-4D97-AF65-F5344CB8AC3E}">
        <p14:creationId xmlns:p14="http://schemas.microsoft.com/office/powerpoint/2010/main" val="179414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EE9BE4-BD43-4FDD-AD38-3E4FA71E9DCD}"/>
              </a:ext>
            </a:extLst>
          </p:cNvPr>
          <p:cNvPicPr>
            <a:picLocks noChangeAspect="1"/>
          </p:cNvPicPr>
          <p:nvPr/>
        </p:nvPicPr>
        <p:blipFill>
          <a:blip r:embed="rId2"/>
          <a:stretch>
            <a:fillRect/>
          </a:stretch>
        </p:blipFill>
        <p:spPr>
          <a:xfrm>
            <a:off x="2637068" y="2780929"/>
            <a:ext cx="6234828" cy="3639104"/>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Glenwood Trail (Glenwood)</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Construction of a 1.5-mile paved trail at Glenwood Lake Park from Green Street and South Linn Street along Keg Creek, crossing Rogers Creek, and continuing to the recreational complex near </a:t>
            </a:r>
            <a:r>
              <a:rPr lang="en-US" sz="1600" dirty="0" err="1">
                <a:latin typeface="PT Sans" panose="020B0503020203020204"/>
                <a:ea typeface="Calibri" panose="020F0502020204030204" pitchFamily="34" charset="0"/>
                <a:cs typeface="DejaVuSans"/>
              </a:rPr>
              <a:t>Ingrum</a:t>
            </a:r>
            <a:r>
              <a:rPr lang="en-US" sz="1600" dirty="0">
                <a:latin typeface="PT Sans" panose="020B0503020203020204"/>
                <a:ea typeface="Calibri" panose="020F0502020204030204" pitchFamily="34" charset="0"/>
                <a:cs typeface="DejaVuSans"/>
              </a:rPr>
              <a:t> Avenue.</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$398,318	</a:t>
            </a:r>
          </a:p>
          <a:p>
            <a:pPr marL="0" indent="0">
              <a:spcBef>
                <a:spcPts val="0"/>
              </a:spcBef>
              <a:buClr>
                <a:schemeClr val="tx1"/>
              </a:buClr>
              <a:buNone/>
              <a:defRPr/>
            </a:pPr>
            <a:r>
              <a:rPr lang="en-US" sz="1600" b="1" dirty="0">
                <a:latin typeface="PT Sans" panose="020B0503020203020204"/>
                <a:cs typeface="Arial" pitchFamily="34" charset="0"/>
              </a:rPr>
              <a:t>Requested:   $200,000 (50%)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Recommended </a:t>
            </a:r>
            <a:endParaRPr lang="en-US" sz="1200" b="1" dirty="0">
              <a:latin typeface="PT Sans" panose="020B0503020203020204"/>
            </a:endParaRPr>
          </a:p>
        </p:txBody>
      </p:sp>
    </p:spTree>
    <p:extLst>
      <p:ext uri="{BB962C8B-B14F-4D97-AF65-F5344CB8AC3E}">
        <p14:creationId xmlns:p14="http://schemas.microsoft.com/office/powerpoint/2010/main" val="38170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Carlisle Connection Trail (Des Moines)</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Construction of a 3.1-mile paved trail from East Army Post Road at Easter Lake Park to 150th Avenue in Carlisle.  This trail will eventually connect to the Summerset Trail through Carlisle and Indianola.</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$4,636,142	</a:t>
            </a:r>
          </a:p>
          <a:p>
            <a:pPr marL="0" indent="0">
              <a:spcBef>
                <a:spcPts val="0"/>
              </a:spcBef>
              <a:buClr>
                <a:schemeClr val="tx1"/>
              </a:buClr>
              <a:buNone/>
              <a:defRPr/>
            </a:pPr>
            <a:r>
              <a:rPr lang="en-US" sz="1600" b="1" dirty="0">
                <a:latin typeface="PT Sans" panose="020B0503020203020204"/>
                <a:cs typeface="Arial" pitchFamily="34" charset="0"/>
              </a:rPr>
              <a:t>Requested:   $400,000 (9%)</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9A3C93A2-53C2-4FA6-822C-EEA866C98607}"/>
              </a:ext>
            </a:extLst>
          </p:cNvPr>
          <p:cNvPicPr>
            <a:picLocks noChangeAspect="1"/>
          </p:cNvPicPr>
          <p:nvPr/>
        </p:nvPicPr>
        <p:blipFill>
          <a:blip r:embed="rId4"/>
          <a:stretch>
            <a:fillRect/>
          </a:stretch>
        </p:blipFill>
        <p:spPr>
          <a:xfrm>
            <a:off x="2801693" y="2204864"/>
            <a:ext cx="6042461" cy="4236713"/>
          </a:xfrm>
          <a:prstGeom prst="rect">
            <a:avLst/>
          </a:prstGeom>
        </p:spPr>
      </p:pic>
    </p:spTree>
    <p:extLst>
      <p:ext uri="{BB962C8B-B14F-4D97-AF65-F5344CB8AC3E}">
        <p14:creationId xmlns:p14="http://schemas.microsoft.com/office/powerpoint/2010/main" val="4125277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Great Western Connector Trail (Manning)</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Project constructs 2,150 feet of concrete trail starting at West Street and Manning Regional Healthcare Center and connecting to the Carroll County Great Western Park.</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$359,978	</a:t>
            </a:r>
          </a:p>
          <a:p>
            <a:pPr marL="0" indent="0">
              <a:spcBef>
                <a:spcPts val="0"/>
              </a:spcBef>
              <a:buClr>
                <a:schemeClr val="tx1"/>
              </a:buClr>
              <a:buNone/>
              <a:defRPr/>
            </a:pPr>
            <a:r>
              <a:rPr lang="en-US" sz="1600" b="1" dirty="0">
                <a:latin typeface="PT Sans" panose="020B0503020203020204"/>
                <a:cs typeface="Arial" pitchFamily="34" charset="0"/>
              </a:rPr>
              <a:t>Requested:   $250,000 (69%)</a:t>
            </a:r>
          </a:p>
          <a:p>
            <a:pPr marL="0" indent="0">
              <a:spcBef>
                <a:spcPts val="0"/>
              </a:spcBef>
              <a:buClr>
                <a:schemeClr val="tx1"/>
              </a:buClr>
              <a:buNone/>
              <a:defRPr/>
            </a:pPr>
            <a:r>
              <a:rPr lang="en-US" sz="1600" b="1" dirty="0">
                <a:latin typeface="PT Sans" panose="020B0503020203020204"/>
                <a:cs typeface="Arial" pitchFamily="34" charset="0"/>
              </a:rPr>
              <a:t>Recommended: $200,242 (56%)</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3" action="ppaction://hlinksldjump"/>
              </a:rPr>
              <a:t>Return to List of Applications Recommended </a:t>
            </a:r>
            <a:endParaRPr lang="en-US" sz="1200" b="1" dirty="0">
              <a:latin typeface="PT Sans" panose="020B0503020203020204"/>
            </a:endParaRPr>
          </a:p>
        </p:txBody>
      </p:sp>
      <p:pic>
        <p:nvPicPr>
          <p:cNvPr id="3" name="Picture 2">
            <a:extLst>
              <a:ext uri="{FF2B5EF4-FFF2-40B4-BE49-F238E27FC236}">
                <a16:creationId xmlns:a16="http://schemas.microsoft.com/office/drawing/2014/main" id="{23BD2E1B-DECE-49A5-A46D-A5E9082E3DB1}"/>
              </a:ext>
            </a:extLst>
          </p:cNvPr>
          <p:cNvPicPr>
            <a:picLocks noChangeAspect="1"/>
          </p:cNvPicPr>
          <p:nvPr/>
        </p:nvPicPr>
        <p:blipFill>
          <a:blip r:embed="rId4"/>
          <a:stretch>
            <a:fillRect/>
          </a:stretch>
        </p:blipFill>
        <p:spPr>
          <a:xfrm>
            <a:off x="3635896" y="2348880"/>
            <a:ext cx="4986287" cy="3906782"/>
          </a:xfrm>
          <a:prstGeom prst="rect">
            <a:avLst/>
          </a:prstGeom>
        </p:spPr>
      </p:pic>
    </p:spTree>
    <p:extLst>
      <p:ext uri="{BB962C8B-B14F-4D97-AF65-F5344CB8AC3E}">
        <p14:creationId xmlns:p14="http://schemas.microsoft.com/office/powerpoint/2010/main" val="284007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679553992"/>
              </p:ext>
            </p:extLst>
          </p:nvPr>
        </p:nvGraphicFramePr>
        <p:xfrm>
          <a:off x="179512" y="1418838"/>
          <a:ext cx="8856984" cy="412186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2033">
                <a:tc>
                  <a:txBody>
                    <a:bodyPr/>
                    <a:lstStyle/>
                    <a:p>
                      <a:pPr algn="ctr"/>
                      <a:r>
                        <a:rPr lang="en-US" sz="1400" b="1" dirty="0">
                          <a:hlinkClick r:id="rId2" action="ppaction://hlinksldjump"/>
                        </a:rPr>
                        <a:t>High Trestle Trail to Swede Point Park Phase 1B</a:t>
                      </a:r>
                      <a:endParaRPr lang="en-US" sz="1400" b="1" dirty="0">
                        <a:hlinkClick r:id="rId3"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Boone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$794,000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$355,000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(45%)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Prairie Restoration Trail</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Laurens</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$380,000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$237,367 (62%)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marL="0" algn="ctr" defTabSz="914400" rtl="0" eaLnBrk="1" fontAlgn="t" latinLnBrk="0" hangingPunct="1"/>
                      <a:r>
                        <a:rPr lang="en-US" sz="1400" b="1" kern="1200" dirty="0">
                          <a:solidFill>
                            <a:schemeClr val="dk1"/>
                          </a:solidFill>
                          <a:latin typeface="+mn-lt"/>
                          <a:ea typeface="+mn-ea"/>
                          <a:cs typeface="+mn-cs"/>
                        </a:rPr>
                        <a:t>Davis County Trail Project Phase 4A</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Bloomfield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98</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$675,000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$475,000 (70%)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marL="0" algn="ctr" defTabSz="914400" rtl="0" eaLnBrk="1" fontAlgn="t" latinLnBrk="0" hangingPunct="1"/>
                      <a:r>
                        <a:rPr lang="en-US" sz="1400" b="1" kern="1200" dirty="0">
                          <a:solidFill>
                            <a:schemeClr val="dk1"/>
                          </a:solidFill>
                          <a:latin typeface="+mn-lt"/>
                          <a:ea typeface="+mn-ea"/>
                          <a:cs typeface="+mn-cs"/>
                        </a:rPr>
                        <a:t>Iowa's River Edge Trail Radio Tower Road to Bridge #5</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Marshalltown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96</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$1,400,000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$500,000 (36%)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365760">
                <a:tc>
                  <a:txBody>
                    <a:bodyPr/>
                    <a:lstStyle/>
                    <a:p>
                      <a:pPr marL="0" algn="ctr" defTabSz="914400" rtl="0" eaLnBrk="1" fontAlgn="t" latinLnBrk="0" hangingPunct="1"/>
                      <a:r>
                        <a:rPr lang="en-US" sz="1400" b="1" kern="1200" dirty="0">
                          <a:solidFill>
                            <a:schemeClr val="dk1"/>
                          </a:solidFill>
                          <a:latin typeface="+mn-lt"/>
                          <a:ea typeface="+mn-ea"/>
                          <a:cs typeface="+mn-cs"/>
                        </a:rPr>
                        <a:t>Prairie Lands Trail 12-mile Connector</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Wright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95</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 $3,008,900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$2,256,675 (75%)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bl>
          </a:graphicData>
        </a:graphic>
      </p:graphicFrame>
      <p:sp>
        <p:nvSpPr>
          <p:cNvPr id="3" name="TextBox 2">
            <a:hlinkClick r:id="rId4"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4" action="ppaction://hlinksldjump"/>
              </a:rPr>
              <a:t>Return to List of Applications Recommended</a:t>
            </a:r>
            <a:endParaRPr lang="en-US" sz="1200" b="1" dirty="0"/>
          </a:p>
        </p:txBody>
      </p:sp>
    </p:spTree>
    <p:extLst>
      <p:ext uri="{BB962C8B-B14F-4D97-AF65-F5344CB8AC3E}">
        <p14:creationId xmlns:p14="http://schemas.microsoft.com/office/powerpoint/2010/main" val="332882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457072386"/>
              </p:ext>
            </p:extLst>
          </p:nvPr>
        </p:nvGraphicFramePr>
        <p:xfrm>
          <a:off x="179512" y="1418838"/>
          <a:ext cx="8856984" cy="464002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2033">
                <a:tc>
                  <a:txBody>
                    <a:bodyPr/>
                    <a:lstStyle/>
                    <a:p>
                      <a:pPr algn="ctr"/>
                      <a:r>
                        <a:rPr lang="en-US" sz="1400" b="1" dirty="0"/>
                        <a:t>Clay County Connection Phase I</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Dickinson County Trails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$1,396,753</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$450,000 (32%)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118864">
                <a:tc>
                  <a:txBody>
                    <a:bodyPr/>
                    <a:lstStyle/>
                    <a:p>
                      <a:pPr marL="0" algn="ctr" defTabSz="914400" rtl="0" eaLnBrk="1" fontAlgn="t" latinLnBrk="0" hangingPunct="1"/>
                      <a:r>
                        <a:rPr lang="en-US" sz="1400" b="1" kern="1200" dirty="0">
                          <a:solidFill>
                            <a:schemeClr val="dk1"/>
                          </a:solidFill>
                          <a:latin typeface="+mn-lt"/>
                          <a:ea typeface="+mn-ea"/>
                          <a:cs typeface="+mn-cs"/>
                        </a:rPr>
                        <a:t>Red Rock Prairie Trail  Prairie City to Mitchellville</a:t>
                      </a:r>
                    </a:p>
                  </a:txBody>
                  <a:tcPr marL="45720" marR="4572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Jasper County Conservation Board</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94</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$2,166,000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 $376,000 (17%)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$0</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215477">
                <a:tc>
                  <a:txBody>
                    <a:bodyPr/>
                    <a:lstStyle/>
                    <a:p>
                      <a:pPr algn="ctr"/>
                      <a:r>
                        <a:rPr lang="en-US" sz="1400" b="1" dirty="0"/>
                        <a:t>Admiral Trail - Phase 2 Bridge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Farragut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$564,999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$452,000</a:t>
                      </a:r>
                    </a:p>
                    <a:p>
                      <a:pPr algn="ctr"/>
                      <a:r>
                        <a:rPr lang="en-US" sz="1400" b="1" dirty="0"/>
                        <a:t>(80%)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400" b="1" dirty="0"/>
                        <a:t>Hoover Trail Bridge #2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Cedar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$319,385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$224,385</a:t>
                      </a:r>
                    </a:p>
                    <a:p>
                      <a:pPr algn="ctr"/>
                      <a:r>
                        <a:rPr lang="en-US" sz="1400" b="1" dirty="0"/>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365760">
                <a:tc>
                  <a:txBody>
                    <a:bodyPr/>
                    <a:lstStyle/>
                    <a:p>
                      <a:pPr algn="ctr"/>
                      <a:r>
                        <a:rPr lang="en-US" sz="1400" b="1" dirty="0"/>
                        <a:t>Connecting Fort Madison! Phase 4 48</a:t>
                      </a:r>
                      <a:r>
                        <a:rPr lang="en-US" sz="1400" b="1" baseline="30000" dirty="0"/>
                        <a:t>th</a:t>
                      </a:r>
                      <a:r>
                        <a:rPr lang="en-US" sz="1400" b="1" dirty="0"/>
                        <a:t> Street Trail Connector</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Fort Madison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$625,477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$202,477</a:t>
                      </a:r>
                    </a:p>
                    <a:p>
                      <a:pPr algn="ctr"/>
                      <a:r>
                        <a:rPr lang="en-US" sz="1400" b="1" dirty="0"/>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365760">
                <a:tc>
                  <a:txBody>
                    <a:bodyPr/>
                    <a:lstStyle/>
                    <a:p>
                      <a:pPr algn="ctr"/>
                      <a:r>
                        <a:rPr lang="en-US" sz="1400" b="1" dirty="0"/>
                        <a:t>Nahant Marsh Trail Expansion Phase II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Nahant Marsh Education Center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$314,673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$222,273</a:t>
                      </a:r>
                    </a:p>
                    <a:p>
                      <a:pPr algn="ctr"/>
                      <a:r>
                        <a:rPr lang="en-US" sz="1400" b="1" dirty="0"/>
                        <a:t>(71%)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12706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992937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2613734771"/>
              </p:ext>
            </p:extLst>
          </p:nvPr>
        </p:nvGraphicFramePr>
        <p:xfrm>
          <a:off x="179512" y="1418838"/>
          <a:ext cx="8856984" cy="505150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354330">
                <a:tc>
                  <a:txBody>
                    <a:bodyPr/>
                    <a:lstStyle/>
                    <a:p>
                      <a:pPr algn="ctr"/>
                      <a:r>
                        <a:rPr lang="en-US" sz="1400" b="1" dirty="0"/>
                        <a:t>Cedar Valley Nature Trail- 52nd Street to Bear Creek Bridge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Linn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$1,369,684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$650,000 (47%)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8988103"/>
                  </a:ext>
                </a:extLst>
              </a:tr>
              <a:tr h="354330">
                <a:tc>
                  <a:txBody>
                    <a:bodyPr/>
                    <a:lstStyle/>
                    <a:p>
                      <a:pPr algn="ctr"/>
                      <a:r>
                        <a:rPr lang="en-US" sz="1350" b="1" dirty="0"/>
                        <a:t>Copper Creek Mountain Bike Park</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Polk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$1,6000,000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$400,000</a:t>
                      </a:r>
                    </a:p>
                    <a:p>
                      <a:pPr algn="ctr"/>
                      <a:r>
                        <a:rPr lang="en-US" sz="1350" b="1" dirty="0"/>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9905862"/>
                  </a:ext>
                </a:extLst>
              </a:tr>
              <a:tr h="251460">
                <a:tc>
                  <a:txBody>
                    <a:bodyPr/>
                    <a:lstStyle/>
                    <a:p>
                      <a:pPr algn="ctr"/>
                      <a:r>
                        <a:rPr lang="en-US" sz="1350" b="1" dirty="0"/>
                        <a:t>Westview Park Trail and Trailhead Phase 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Donnellson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$187,000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$92,000</a:t>
                      </a:r>
                    </a:p>
                    <a:p>
                      <a:pPr algn="ctr"/>
                      <a:r>
                        <a:rPr lang="en-US" sz="1350" b="1" dirty="0"/>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4878865"/>
                  </a:ext>
                </a:extLst>
              </a:tr>
              <a:tr h="215477">
                <a:tc>
                  <a:txBody>
                    <a:bodyPr/>
                    <a:lstStyle/>
                    <a:p>
                      <a:pPr algn="ctr"/>
                      <a:r>
                        <a:rPr lang="en-US" sz="1350" b="1" dirty="0"/>
                        <a:t>Stanton Greenbelt Trail Phase 1</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Stanton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$528,455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$328,455</a:t>
                      </a:r>
                    </a:p>
                    <a:p>
                      <a:pPr algn="ctr"/>
                      <a:r>
                        <a:rPr lang="en-US" sz="1350" b="1"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6347654"/>
                  </a:ext>
                </a:extLst>
              </a:tr>
              <a:tr h="181705">
                <a:tc>
                  <a:txBody>
                    <a:bodyPr/>
                    <a:lstStyle/>
                    <a:p>
                      <a:pPr algn="ctr"/>
                      <a:r>
                        <a:rPr lang="en-US" sz="1350" b="1" dirty="0"/>
                        <a:t>Palo Connector Trail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Palo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$2,464,000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$1,971,200       (80%)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Plum Creek Nature Trail </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Fredericksburg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$159,150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$75,000</a:t>
                      </a:r>
                    </a:p>
                    <a:p>
                      <a:pPr algn="ctr"/>
                      <a:r>
                        <a:rPr lang="en-US" sz="1350" b="1" dirty="0"/>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r h="251460">
                <a:tc>
                  <a:txBody>
                    <a:bodyPr/>
                    <a:lstStyle/>
                    <a:p>
                      <a:pPr algn="ctr"/>
                      <a:r>
                        <a:rPr lang="en-US" sz="1350" b="1" dirty="0"/>
                        <a:t>First Bridge Replica Pedestrian/Bicycle Trail Bridge</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River Action,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$4,386,613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$1,000,000  (23%)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313223"/>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4154063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Autofit/>
          </a:bodyPr>
          <a:lstStyle/>
          <a:p>
            <a:pPr lvl="0">
              <a:spcAft>
                <a:spcPts val="1200"/>
              </a:spcAft>
            </a:pPr>
            <a:r>
              <a:rPr lang="en-US" sz="2200" dirty="0"/>
              <a:t>Created in 1988</a:t>
            </a:r>
          </a:p>
          <a:p>
            <a:pPr lvl="0">
              <a:spcAft>
                <a:spcPts val="1200"/>
              </a:spcAft>
            </a:pPr>
            <a:r>
              <a:rPr lang="en-US" sz="2200" dirty="0"/>
              <a:t>Available to cities, counties, state agencies, local governments, or non-profit organizations through an application program</a:t>
            </a:r>
          </a:p>
          <a:p>
            <a:pPr lvl="0"/>
            <a:r>
              <a:rPr lang="en-US" sz="2200" dirty="0"/>
              <a:t>Purpose is to establish recreational trails in Iowa for the use, enjoyment and participation of the public.</a:t>
            </a:r>
          </a:p>
        </p:txBody>
      </p:sp>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699519"/>
            <a:ext cx="7886700" cy="936104"/>
          </a:xfrm>
        </p:spPr>
        <p:txBody>
          <a:bodyPr>
            <a:noAutofit/>
          </a:bodyPr>
          <a:lstStyle/>
          <a:p>
            <a:r>
              <a:rPr lang="en-US" sz="3400" b="1" dirty="0">
                <a:solidFill>
                  <a:schemeClr val="tx2"/>
                </a:solidFill>
              </a:rPr>
              <a:t>State Recreational Trail Program</a:t>
            </a:r>
          </a:p>
        </p:txBody>
      </p:sp>
    </p:spTree>
    <p:extLst>
      <p:ext uri="{BB962C8B-B14F-4D97-AF65-F5344CB8AC3E}">
        <p14:creationId xmlns:p14="http://schemas.microsoft.com/office/powerpoint/2010/main" val="1626982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467544" y="836712"/>
            <a:ext cx="7886700" cy="360040"/>
          </a:xfrm>
          <a:prstGeom prst="rect">
            <a:avLst/>
          </a:prstGeom>
        </p:spPr>
        <p:txBody>
          <a:bodyPr>
            <a:noAutofit/>
          </a:bodyPr>
          <a:lstStyle/>
          <a:p>
            <a:r>
              <a:rPr lang="en-US" sz="3000" b="1" dirty="0">
                <a:solidFill>
                  <a:schemeClr val="tx2"/>
                </a:solidFill>
              </a:rPr>
              <a:t>List of Applications </a:t>
            </a:r>
            <a:br>
              <a:rPr lang="en-US" sz="3000" b="1" dirty="0">
                <a:solidFill>
                  <a:schemeClr val="tx2"/>
                </a:solidFill>
              </a:rPr>
            </a:br>
            <a:r>
              <a:rPr lang="en-US" sz="3000" dirty="0"/>
              <a:t>Not </a:t>
            </a:r>
            <a:r>
              <a:rPr lang="en-US" sz="3000" b="1" dirty="0">
                <a:solidFill>
                  <a:schemeClr val="tx2"/>
                </a:solidFill>
              </a:rPr>
              <a:t>Recommended for Award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522691277"/>
              </p:ext>
            </p:extLst>
          </p:nvPr>
        </p:nvGraphicFramePr>
        <p:xfrm>
          <a:off x="179512" y="1418838"/>
          <a:ext cx="8856984" cy="2399747"/>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3387879057"/>
                    </a:ext>
                  </a:extLst>
                </a:gridCol>
                <a:gridCol w="1728192">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152128">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512168">
                  <a:extLst>
                    <a:ext uri="{9D8B030D-6E8A-4147-A177-3AD203B41FA5}">
                      <a16:colId xmlns:a16="http://schemas.microsoft.com/office/drawing/2014/main" val="1639893002"/>
                    </a:ext>
                  </a:extLst>
                </a:gridCol>
              </a:tblGrid>
              <a:tr h="890987">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251460">
                <a:tc>
                  <a:txBody>
                    <a:bodyPr/>
                    <a:lstStyle/>
                    <a:p>
                      <a:pPr algn="ctr"/>
                      <a:r>
                        <a:rPr lang="en-US" sz="1350" b="1" dirty="0"/>
                        <a:t>Centerville Sidewalk Extension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Centerville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$635,000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$465,000             (73%)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7117037"/>
                  </a:ext>
                </a:extLst>
              </a:tr>
              <a:tr h="181705">
                <a:tc>
                  <a:txBody>
                    <a:bodyPr/>
                    <a:lstStyle/>
                    <a:p>
                      <a:pPr algn="ctr"/>
                      <a:r>
                        <a:rPr lang="en-US" sz="1350" b="1" dirty="0"/>
                        <a:t>Cottage Grove Avenue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Cedar Rapids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63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$446,000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$266,400</a:t>
                      </a:r>
                    </a:p>
                    <a:p>
                      <a:pPr algn="ctr"/>
                      <a:r>
                        <a:rPr lang="en-US" sz="1350" b="1" dirty="0"/>
                        <a:t>(60%)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885606"/>
                  </a:ext>
                </a:extLst>
              </a:tr>
              <a:tr h="251460">
                <a:tc>
                  <a:txBody>
                    <a:bodyPr/>
                    <a:lstStyle/>
                    <a:p>
                      <a:pPr algn="ctr"/>
                      <a:r>
                        <a:rPr lang="en-US" sz="1350" b="1" dirty="0"/>
                        <a:t>Hartley Recreation Trail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Hartley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$229,000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50" b="1" dirty="0"/>
                        <a:t>$91,200 (40%)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50" b="1" dirty="0"/>
                        <a:t>$0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558454"/>
                  </a:ext>
                </a:extLst>
              </a:tr>
            </a:tbl>
          </a:graphicData>
        </a:graphic>
      </p:graphicFrame>
      <p:sp>
        <p:nvSpPr>
          <p:cNvPr id="3" name="TextBox 2">
            <a:hlinkClick r:id="rId2" action="ppaction://hlinksldjump"/>
            <a:extLst>
              <a:ext uri="{FF2B5EF4-FFF2-40B4-BE49-F238E27FC236}">
                <a16:creationId xmlns:a16="http://schemas.microsoft.com/office/drawing/2014/main" id="{819131DD-FD17-4F64-9439-4DE349A696EC}"/>
              </a:ext>
            </a:extLst>
          </p:cNvPr>
          <p:cNvSpPr txBox="1"/>
          <p:nvPr/>
        </p:nvSpPr>
        <p:spPr>
          <a:xfrm>
            <a:off x="-25704" y="6566138"/>
            <a:ext cx="5544616" cy="276999"/>
          </a:xfrm>
          <a:prstGeom prst="rect">
            <a:avLst/>
          </a:prstGeom>
          <a:noFill/>
        </p:spPr>
        <p:txBody>
          <a:bodyPr wrap="square" rtlCol="0">
            <a:spAutoFit/>
          </a:bodyPr>
          <a:lstStyle/>
          <a:p>
            <a:r>
              <a:rPr lang="en-US" sz="1200" b="1" dirty="0">
                <a:hlinkClick r:id="rId2" action="ppaction://hlinksldjump"/>
              </a:rPr>
              <a:t>Return to List of Applications Recommended</a:t>
            </a:r>
            <a:endParaRPr lang="en-US" sz="1200" b="1" dirty="0"/>
          </a:p>
        </p:txBody>
      </p:sp>
    </p:spTree>
    <p:extLst>
      <p:ext uri="{BB962C8B-B14F-4D97-AF65-F5344CB8AC3E}">
        <p14:creationId xmlns:p14="http://schemas.microsoft.com/office/powerpoint/2010/main" val="1244345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F7A35D9-C957-4396-BEAF-37B4285884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844" y="147581"/>
            <a:ext cx="1968643" cy="545115"/>
          </a:xfrm>
          <a:prstGeom prst="rect">
            <a:avLst/>
          </a:prstGeom>
        </p:spPr>
      </p:pic>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908720"/>
            <a:ext cx="8784974" cy="48691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a:lnSpc>
                <a:spcPct val="107000"/>
              </a:lnSpc>
              <a:spcBef>
                <a:spcPts val="0"/>
              </a:spcBef>
              <a:buNone/>
            </a:pPr>
            <a:r>
              <a:rPr lang="en-US" sz="1800" b="1" dirty="0">
                <a:latin typeface="PT Sans" panose="020B0503020203020204"/>
                <a:ea typeface="Calibri" panose="020F0502020204030204" pitchFamily="34" charset="0"/>
                <a:cs typeface="Times New Roman" panose="02020603050405020304" pitchFamily="18" charset="0"/>
              </a:rPr>
              <a:t>High Trestle Trail to Swede Point Park Phase 1B (Boone County Conservation Board)</a:t>
            </a:r>
          </a:p>
          <a:p>
            <a:pPr marL="0" indent="0">
              <a:spcBef>
                <a:spcPts val="0"/>
              </a:spcBef>
              <a:buClr>
                <a:schemeClr val="tx1"/>
              </a:buClr>
              <a:buNone/>
              <a:defRPr/>
            </a:pPr>
            <a:endParaRPr lang="en-US" sz="800" b="1" dirty="0">
              <a:latin typeface="PT Sans" panose="020B0503020203020204"/>
              <a:cs typeface="Arial" pitchFamily="34" charset="0"/>
            </a:endParaRPr>
          </a:p>
          <a:p>
            <a:pPr marL="0" marR="0" indent="0">
              <a:spcBef>
                <a:spcPts val="0"/>
              </a:spcBef>
              <a:spcAft>
                <a:spcPts val="0"/>
              </a:spcAft>
              <a:buNone/>
            </a:pPr>
            <a:r>
              <a:rPr lang="en-US" sz="1600" dirty="0">
                <a:latin typeface="PT Sans" panose="020B0503020203020204"/>
                <a:ea typeface="Calibri" panose="020F0502020204030204" pitchFamily="34" charset="0"/>
                <a:cs typeface="DejaVuSans"/>
              </a:rPr>
              <a:t>This phase includes the construction of 1.23 miles of concrete trail, starting at QM Avenue at the southern entrance into Swede Point Park and completes the connection between the High Trestle Trail and the park's campground.</a:t>
            </a:r>
          </a:p>
          <a:p>
            <a:pPr marL="0" marR="0" indent="0">
              <a:spcBef>
                <a:spcPts val="0"/>
              </a:spcBef>
              <a:spcAft>
                <a:spcPts val="0"/>
              </a:spcAft>
              <a:buNone/>
            </a:pPr>
            <a:endParaRPr lang="en-US" sz="800" dirty="0">
              <a:latin typeface="PT Sans" panose="020B0503020203020204"/>
              <a:ea typeface="Calibri" panose="020F0502020204030204" pitchFamily="34" charset="0"/>
              <a:cs typeface="DejaVuSans"/>
            </a:endParaRPr>
          </a:p>
          <a:p>
            <a:pPr marL="0" marR="0" indent="0">
              <a:spcBef>
                <a:spcPts val="0"/>
              </a:spcBef>
              <a:spcAft>
                <a:spcPts val="0"/>
              </a:spcAft>
              <a:buNone/>
            </a:pPr>
            <a:r>
              <a:rPr lang="en-US" sz="1600" b="1" dirty="0">
                <a:latin typeface="PT Sans" panose="020B0503020203020204"/>
                <a:cs typeface="Arial" pitchFamily="34" charset="0"/>
              </a:rPr>
              <a:t>Total Cost:    $794,000	</a:t>
            </a:r>
          </a:p>
          <a:p>
            <a:pPr marL="0" indent="0">
              <a:spcBef>
                <a:spcPts val="0"/>
              </a:spcBef>
              <a:buClr>
                <a:schemeClr val="tx1"/>
              </a:buClr>
              <a:buNone/>
              <a:defRPr/>
            </a:pPr>
            <a:r>
              <a:rPr lang="en-US" sz="1600" b="1" dirty="0">
                <a:latin typeface="PT Sans" panose="020B0503020203020204"/>
                <a:cs typeface="Arial" pitchFamily="34" charset="0"/>
              </a:rPr>
              <a:t>Requested:   $355,000 (45%)</a:t>
            </a:r>
          </a:p>
          <a:p>
            <a:pPr marL="0" indent="0">
              <a:spcBef>
                <a:spcPts val="0"/>
              </a:spcBef>
              <a:buClr>
                <a:schemeClr val="tx1"/>
              </a:buClr>
              <a:buNone/>
              <a:defRPr/>
            </a:pPr>
            <a:r>
              <a:rPr lang="en-US" sz="1600" b="1" dirty="0">
                <a:latin typeface="PT Sans" panose="020B0503020203020204"/>
                <a:cs typeface="Arial" pitchFamily="34" charset="0"/>
              </a:rPr>
              <a:t>Recommended:  $0</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3"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4" action="ppaction://hlinksldjump"/>
              </a:rPr>
              <a:t>Return to List of Applications </a:t>
            </a:r>
            <a:r>
              <a:rPr lang="en-US" sz="1200" b="1" dirty="0" err="1">
                <a:latin typeface="PT Sans" panose="020B0503020203020204"/>
                <a:hlinkClick r:id="rId4" action="ppaction://hlinksldjump"/>
              </a:rPr>
              <a:t>NotRecommended</a:t>
            </a:r>
            <a:r>
              <a:rPr lang="en-US" sz="1200" b="1" dirty="0">
                <a:latin typeface="PT Sans" panose="020B0503020203020204"/>
                <a:hlinkClick r:id="rId4" action="ppaction://hlinksldjump"/>
              </a:rPr>
              <a:t> </a:t>
            </a:r>
            <a:endParaRPr lang="en-US" sz="1200" b="1" dirty="0">
              <a:latin typeface="PT Sans" panose="020B0503020203020204"/>
            </a:endParaRPr>
          </a:p>
        </p:txBody>
      </p:sp>
      <p:pic>
        <p:nvPicPr>
          <p:cNvPr id="3" name="Picture 2">
            <a:extLst>
              <a:ext uri="{FF2B5EF4-FFF2-40B4-BE49-F238E27FC236}">
                <a16:creationId xmlns:a16="http://schemas.microsoft.com/office/drawing/2014/main" id="{9130CC86-ED7D-4E75-AE07-929C04F24186}"/>
              </a:ext>
            </a:extLst>
          </p:cNvPr>
          <p:cNvPicPr>
            <a:picLocks noChangeAspect="1"/>
          </p:cNvPicPr>
          <p:nvPr/>
        </p:nvPicPr>
        <p:blipFill>
          <a:blip r:embed="rId5"/>
          <a:stretch>
            <a:fillRect/>
          </a:stretch>
        </p:blipFill>
        <p:spPr>
          <a:xfrm>
            <a:off x="4860032" y="2420888"/>
            <a:ext cx="3973598" cy="3907494"/>
          </a:xfrm>
          <a:prstGeom prst="rect">
            <a:avLst/>
          </a:prstGeom>
        </p:spPr>
      </p:pic>
    </p:spTree>
    <p:extLst>
      <p:ext uri="{BB962C8B-B14F-4D97-AF65-F5344CB8AC3E}">
        <p14:creationId xmlns:p14="http://schemas.microsoft.com/office/powerpoint/2010/main" val="3766134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fontScale="77500" lnSpcReduction="20000"/>
          </a:bodyPr>
          <a:lstStyle/>
          <a:p>
            <a:pPr lvl="0"/>
            <a:r>
              <a:rPr lang="en-US" dirty="0"/>
              <a:t>Need in terms of population to be served and existing trails in the area (25 points)</a:t>
            </a:r>
          </a:p>
          <a:p>
            <a:pPr lvl="0"/>
            <a:r>
              <a:rPr lang="en-US" dirty="0"/>
              <a:t>Compatibility with local, areawide, regional or statewide plans (15 points)</a:t>
            </a:r>
          </a:p>
          <a:p>
            <a:pPr lvl="0"/>
            <a:r>
              <a:rPr lang="en-US" dirty="0"/>
              <a:t>Benefits of multiple uses and recreational opportunities (20 points)</a:t>
            </a:r>
          </a:p>
          <a:p>
            <a:pPr lvl="0"/>
            <a:r>
              <a:rPr lang="en-US" dirty="0"/>
              <a:t>Quality of the site (25 points)</a:t>
            </a:r>
          </a:p>
          <a:p>
            <a:pPr lvl="0"/>
            <a:r>
              <a:rPr lang="en-US" dirty="0"/>
              <a:t>Economic benefits to the local area (10 points)</a:t>
            </a:r>
          </a:p>
          <a:p>
            <a:pPr lvl="0"/>
            <a:r>
              <a:rPr lang="en-US" dirty="0"/>
              <a:t>Special facilities for disabled users (5 points)</a:t>
            </a:r>
          </a:p>
          <a:p>
            <a:pPr lvl="0"/>
            <a:r>
              <a:rPr lang="en-US" dirty="0"/>
              <a:t>Project is "shovel ready“ and will be completed by 6-30-2025 (25 points)</a:t>
            </a:r>
          </a:p>
          <a:p>
            <a:pPr lvl="0"/>
            <a:r>
              <a:rPr lang="en-US" dirty="0"/>
              <a:t>Projects with cash match (5 points)</a:t>
            </a:r>
          </a:p>
          <a:p>
            <a:pPr lvl="0"/>
            <a:endParaRPr lang="en-US" dirty="0"/>
          </a:p>
        </p:txBody>
      </p:sp>
      <p:sp>
        <p:nvSpPr>
          <p:cNvPr id="5" name="Title 10">
            <a:extLst>
              <a:ext uri="{FF2B5EF4-FFF2-40B4-BE49-F238E27FC236}">
                <a16:creationId xmlns:a16="http://schemas.microsoft.com/office/drawing/2014/main" id="{8F42A082-033A-4C0F-986F-7776BA315ECE}"/>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Project Evaluation Criteria</a:t>
            </a:r>
          </a:p>
        </p:txBody>
      </p:sp>
    </p:spTree>
    <p:extLst>
      <p:ext uri="{BB962C8B-B14F-4D97-AF65-F5344CB8AC3E}">
        <p14:creationId xmlns:p14="http://schemas.microsoft.com/office/powerpoint/2010/main" val="4287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7EFB17E1-6237-4C5B-90C1-F0860AAD46AC}"/>
              </a:ext>
            </a:extLst>
          </p:cNvPr>
          <p:cNvSpPr>
            <a:spLocks noGrp="1"/>
          </p:cNvSpPr>
          <p:nvPr>
            <p:ph idx="1"/>
          </p:nvPr>
        </p:nvSpPr>
        <p:spPr>
          <a:xfrm>
            <a:off x="683568" y="1700808"/>
            <a:ext cx="7776864" cy="4896544"/>
          </a:xfrm>
          <a:prstGeom prst="rect">
            <a:avLst/>
          </a:prstGeom>
        </p:spPr>
        <p:txBody>
          <a:bodyPr vert="horz" lIns="91440" tIns="45720" rIns="91440" bIns="45720" rtlCol="0">
            <a:normAutofit/>
          </a:bodyPr>
          <a:lstStyle/>
          <a:p>
            <a:pPr lvl="0">
              <a:spcAft>
                <a:spcPts val="1200"/>
              </a:spcAft>
            </a:pPr>
            <a:r>
              <a:rPr lang="en-US" sz="2200" dirty="0"/>
              <a:t>Available Funding:</a:t>
            </a:r>
          </a:p>
          <a:p>
            <a:pPr lvl="1"/>
            <a:r>
              <a:rPr lang="en-US" sz="2200" b="1" dirty="0"/>
              <a:t>FY 2023 Legislative appropriation from the Rebuild Iowa Infrastructure Fund:			$2,500,000</a:t>
            </a:r>
          </a:p>
          <a:p>
            <a:pPr lvl="1"/>
            <a:r>
              <a:rPr lang="en-US" sz="2200" b="1" dirty="0"/>
              <a:t>Underruns from closed projects:  	$   248,949</a:t>
            </a:r>
          </a:p>
          <a:p>
            <a:pPr lvl="1"/>
            <a:r>
              <a:rPr lang="en-US" sz="2200" b="1" dirty="0"/>
              <a:t>Total available funding:			$2,748,949</a:t>
            </a:r>
          </a:p>
          <a:p>
            <a:pPr lvl="0">
              <a:spcAft>
                <a:spcPts val="1200"/>
              </a:spcAft>
            </a:pPr>
            <a:r>
              <a:rPr lang="en-US" sz="2200" b="1" dirty="0"/>
              <a:t>Application Summary:</a:t>
            </a:r>
          </a:p>
          <a:p>
            <a:pPr lvl="1"/>
            <a:r>
              <a:rPr lang="en-US" sz="2200" b="1" dirty="0"/>
              <a:t>Total number of projects:  29</a:t>
            </a:r>
          </a:p>
          <a:p>
            <a:pPr lvl="1"/>
            <a:r>
              <a:rPr lang="en-US" sz="2200" b="1" dirty="0"/>
              <a:t>Total project costs:  $34,201,624</a:t>
            </a:r>
          </a:p>
          <a:p>
            <a:pPr lvl="1"/>
            <a:r>
              <a:rPr lang="en-US" sz="2200" b="1" dirty="0"/>
              <a:t>Total amount requested:  $13,889,139</a:t>
            </a:r>
          </a:p>
          <a:p>
            <a:pPr marL="457200" lvl="1" indent="0">
              <a:buNone/>
            </a:pPr>
            <a:endParaRPr lang="en-US" sz="2200" b="1" dirty="0"/>
          </a:p>
        </p:txBody>
      </p:sp>
      <p:sp>
        <p:nvSpPr>
          <p:cNvPr id="5" name="Title 10">
            <a:extLst>
              <a:ext uri="{FF2B5EF4-FFF2-40B4-BE49-F238E27FC236}">
                <a16:creationId xmlns:a16="http://schemas.microsoft.com/office/drawing/2014/main" id="{C66066E1-1CDF-4981-B319-508E795C1FD5}"/>
              </a:ext>
            </a:extLst>
          </p:cNvPr>
          <p:cNvSpPr txBox="1">
            <a:spLocks/>
          </p:cNvSpPr>
          <p:nvPr/>
        </p:nvSpPr>
        <p:spPr>
          <a:xfrm>
            <a:off x="628650" y="699519"/>
            <a:ext cx="7886700"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400" b="1" kern="1200">
                <a:solidFill>
                  <a:schemeClr val="tx2"/>
                </a:solidFill>
                <a:latin typeface="PT Sans" panose="020B0503020203020204" pitchFamily="34" charset="0"/>
                <a:ea typeface="+mj-ea"/>
                <a:cs typeface="+mj-cs"/>
              </a:defRPr>
            </a:lvl1pPr>
          </a:lstStyle>
          <a:p>
            <a:r>
              <a:rPr lang="en-US" dirty="0"/>
              <a:t>Available Funding and Application Summary</a:t>
            </a:r>
          </a:p>
        </p:txBody>
      </p:sp>
    </p:spTree>
    <p:extLst>
      <p:ext uri="{BB962C8B-B14F-4D97-AF65-F5344CB8AC3E}">
        <p14:creationId xmlns:p14="http://schemas.microsoft.com/office/powerpoint/2010/main" val="2382378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711651617"/>
              </p:ext>
            </p:extLst>
          </p:nvPr>
        </p:nvGraphicFramePr>
        <p:xfrm>
          <a:off x="177696" y="1173976"/>
          <a:ext cx="8788608" cy="4836983"/>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1030888">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1229830">
                <a:tc>
                  <a:txBody>
                    <a:bodyPr/>
                    <a:lstStyle/>
                    <a:p>
                      <a:pPr algn="ctr"/>
                      <a:r>
                        <a:rPr lang="en-US" sz="1400" b="1" dirty="0">
                          <a:hlinkClick r:id="rId2" action="ppaction://hlinksldjump"/>
                        </a:rPr>
                        <a:t>Raccoon River Valley Trail to High Trestle Trail Phase V</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Dallas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$1,897,000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algn="ctr"/>
                      <a:r>
                        <a:rPr lang="en-US" sz="1400" b="1" dirty="0"/>
                        <a:t>(21%)</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614915">
                <a:tc>
                  <a:txBody>
                    <a:bodyPr/>
                    <a:lstStyle/>
                    <a:p>
                      <a:pPr algn="ctr"/>
                      <a:r>
                        <a:rPr lang="en-US" sz="1400" b="1" dirty="0">
                          <a:hlinkClick r:id="rId3" action="ppaction://hlinksldjump"/>
                        </a:rPr>
                        <a:t>Heart of Iowa Nature Trail: 610th Avenue to 620th Avenue </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Story County Conservation 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$514,000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$225,000</a:t>
                      </a:r>
                    </a:p>
                    <a:p>
                      <a:pPr algn="ctr"/>
                      <a:r>
                        <a:rPr lang="en-US" sz="1400" b="1" dirty="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$225,000 (44%)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1720284"/>
                  </a:ext>
                </a:extLst>
              </a:tr>
              <a:tr h="614915">
                <a:tc>
                  <a:txBody>
                    <a:bodyPr/>
                    <a:lstStyle/>
                    <a:p>
                      <a:pPr algn="ctr"/>
                      <a:r>
                        <a:rPr lang="en-US" sz="1400" b="1" dirty="0">
                          <a:hlinkClick r:id="rId4" action="ppaction://hlinksldjump"/>
                        </a:rPr>
                        <a:t>West Union to Echo Valley State Park</a:t>
                      </a:r>
                      <a:endParaRPr lang="en-US" sz="1400" b="1" dirty="0">
                        <a:hlinkClick r:id="rId5"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West Union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$1,073,874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$581,350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$581,350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(54%)</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0521604"/>
                  </a:ext>
                </a:extLst>
              </a:tr>
              <a:tr h="1229830">
                <a:tc>
                  <a:txBody>
                    <a:bodyPr/>
                    <a:lstStyle/>
                    <a:p>
                      <a:pPr algn="ctr"/>
                      <a:r>
                        <a:rPr lang="en-US" sz="1400" b="1" dirty="0">
                          <a:hlinkClick r:id="rId6" action="ppaction://hlinksldjump"/>
                        </a:rPr>
                        <a:t>Gear Avenue Trail Extension Phase II</a:t>
                      </a:r>
                      <a:endParaRPr 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West Burlington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$1,141,920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$345,357</a:t>
                      </a:r>
                    </a:p>
                    <a:p>
                      <a:pPr algn="ctr"/>
                      <a:r>
                        <a:rPr lang="en-US" sz="1400" b="1" dirty="0"/>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$345,357</a:t>
                      </a:r>
                    </a:p>
                    <a:p>
                      <a:pPr algn="ctr"/>
                      <a:r>
                        <a:rPr lang="en-US" sz="1400" b="1" dirty="0"/>
                        <a:t>(30%)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2288806"/>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7" action="ppaction://hlinksldjump"/>
              </a:rPr>
              <a:t>Jump to applications not recommended for funding</a:t>
            </a:r>
            <a:endParaRPr lang="en-US" sz="1200" b="1" dirty="0"/>
          </a:p>
        </p:txBody>
      </p:sp>
    </p:spTree>
    <p:extLst>
      <p:ext uri="{BB962C8B-B14F-4D97-AF65-F5344CB8AC3E}">
        <p14:creationId xmlns:p14="http://schemas.microsoft.com/office/powerpoint/2010/main" val="24682413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9107"/>
            <a:ext cx="7886700" cy="360040"/>
          </a:xfrm>
          <a:prstGeom prst="rect">
            <a:avLst/>
          </a:prstGeom>
        </p:spPr>
        <p:txBody>
          <a:bodyPr>
            <a:noAutofit/>
          </a:bodyPr>
          <a:lstStyle/>
          <a:p>
            <a:r>
              <a:rPr lang="en-US" b="1" dirty="0">
                <a:solidFill>
                  <a:schemeClr val="tx2"/>
                </a:solidFill>
              </a:rPr>
              <a:t>List of Applications Recommended</a:t>
            </a:r>
          </a:p>
        </p:txBody>
      </p:sp>
      <p:graphicFrame>
        <p:nvGraphicFramePr>
          <p:cNvPr id="2" name="Table 1">
            <a:extLst>
              <a:ext uri="{FF2B5EF4-FFF2-40B4-BE49-F238E27FC236}">
                <a16:creationId xmlns:a16="http://schemas.microsoft.com/office/drawing/2014/main" id="{D9E927E1-7EB0-4A23-BB04-69006FC59A1E}"/>
              </a:ext>
            </a:extLst>
          </p:cNvPr>
          <p:cNvGraphicFramePr>
            <a:graphicFrameLocks noGrp="1"/>
          </p:cNvGraphicFramePr>
          <p:nvPr>
            <p:extLst>
              <p:ext uri="{D42A27DB-BD31-4B8C-83A1-F6EECF244321}">
                <p14:modId xmlns:p14="http://schemas.microsoft.com/office/powerpoint/2010/main" val="3497204094"/>
              </p:ext>
            </p:extLst>
          </p:nvPr>
        </p:nvGraphicFramePr>
        <p:xfrm>
          <a:off x="177696" y="1173976"/>
          <a:ext cx="8788608" cy="3070280"/>
        </p:xfrm>
        <a:graphic>
          <a:graphicData uri="http://schemas.openxmlformats.org/drawingml/2006/table">
            <a:tbl>
              <a:tblPr firstRow="1" bandRow="1">
                <a:tableStyleId>{5C22544A-7EE6-4342-B048-85BDC9FD1C3A}</a:tableStyleId>
              </a:tblPr>
              <a:tblGrid>
                <a:gridCol w="2064211">
                  <a:extLst>
                    <a:ext uri="{9D8B030D-6E8A-4147-A177-3AD203B41FA5}">
                      <a16:colId xmlns:a16="http://schemas.microsoft.com/office/drawing/2014/main" val="3387879057"/>
                    </a:ext>
                  </a:extLst>
                </a:gridCol>
                <a:gridCol w="1800200">
                  <a:extLst>
                    <a:ext uri="{9D8B030D-6E8A-4147-A177-3AD203B41FA5}">
                      <a16:colId xmlns:a16="http://schemas.microsoft.com/office/drawing/2014/main" val="1861506818"/>
                    </a:ext>
                  </a:extLst>
                </a:gridCol>
                <a:gridCol w="792088">
                  <a:extLst>
                    <a:ext uri="{9D8B030D-6E8A-4147-A177-3AD203B41FA5}">
                      <a16:colId xmlns:a16="http://schemas.microsoft.com/office/drawing/2014/main" val="3420930524"/>
                    </a:ext>
                  </a:extLst>
                </a:gridCol>
                <a:gridCol w="1440160">
                  <a:extLst>
                    <a:ext uri="{9D8B030D-6E8A-4147-A177-3AD203B41FA5}">
                      <a16:colId xmlns:a16="http://schemas.microsoft.com/office/drawing/2014/main" val="467904483"/>
                    </a:ext>
                  </a:extLst>
                </a:gridCol>
                <a:gridCol w="1224136">
                  <a:extLst>
                    <a:ext uri="{9D8B030D-6E8A-4147-A177-3AD203B41FA5}">
                      <a16:colId xmlns:a16="http://schemas.microsoft.com/office/drawing/2014/main" val="3284072429"/>
                    </a:ext>
                  </a:extLst>
                </a:gridCol>
                <a:gridCol w="1467813">
                  <a:extLst>
                    <a:ext uri="{9D8B030D-6E8A-4147-A177-3AD203B41FA5}">
                      <a16:colId xmlns:a16="http://schemas.microsoft.com/office/drawing/2014/main" val="1639893002"/>
                    </a:ext>
                  </a:extLst>
                </a:gridCol>
              </a:tblGrid>
              <a:tr h="997640">
                <a:tc>
                  <a:txBody>
                    <a:bodyPr/>
                    <a:lstStyle/>
                    <a:p>
                      <a:pPr algn="ctr"/>
                      <a:r>
                        <a:rPr lang="en-US" sz="1300" b="1" dirty="0"/>
                        <a:t>PROJECT NAME</a:t>
                      </a:r>
                    </a:p>
                  </a:txBody>
                  <a:tcPr anchor="ctr">
                    <a:lnB w="12700" cap="flat" cmpd="sng" algn="ctr">
                      <a:no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SPONSOR</a:t>
                      </a:r>
                    </a:p>
                  </a:txBody>
                  <a:tcPr anchor="ctr">
                    <a:lnB w="12700" cap="flat" cmpd="sng" algn="ctr">
                      <a:noFill/>
                      <a:prstDash val="solid"/>
                      <a:round/>
                      <a:headEnd type="none" w="med" len="med"/>
                      <a:tailEnd type="none" w="med" len="med"/>
                    </a:lnB>
                    <a:solidFill>
                      <a:schemeClr val="bg2">
                        <a:lumMod val="75000"/>
                      </a:schemeClr>
                    </a:solidFill>
                  </a:tcPr>
                </a:tc>
                <a:tc>
                  <a:txBody>
                    <a:bodyPr/>
                    <a:lstStyle/>
                    <a:p>
                      <a:pPr algn="ctr"/>
                      <a:r>
                        <a:rPr lang="en-US" sz="1300" b="1" dirty="0"/>
                        <a:t>SCORE</a:t>
                      </a:r>
                    </a:p>
                  </a:txBody>
                  <a:tcPr anchor="ctr">
                    <a:lnB w="12700" cap="flat" cmpd="sng" algn="ctr">
                      <a:noFill/>
                      <a:prstDash val="solid"/>
                      <a:round/>
                      <a:headEnd type="none" w="med" len="med"/>
                      <a:tailEnd type="none" w="med" len="med"/>
                    </a:lnB>
                    <a:solidFill>
                      <a:schemeClr val="accent3">
                        <a:lumMod val="75000"/>
                      </a:schemeClr>
                    </a:solidFill>
                  </a:tcPr>
                </a:tc>
                <a:tc>
                  <a:txBody>
                    <a:bodyPr/>
                    <a:lstStyle/>
                    <a:p>
                      <a:pPr algn="ctr"/>
                      <a:r>
                        <a:rPr lang="en-US" sz="1300" b="1" dirty="0"/>
                        <a:t>TOTAL PROJECT COST</a:t>
                      </a:r>
                    </a:p>
                  </a:txBody>
                  <a:tcPr anchor="ctr">
                    <a:lnB w="12700" cap="flat" cmpd="sng" algn="ctr">
                      <a:noFill/>
                      <a:prstDash val="solid"/>
                      <a:round/>
                      <a:headEnd type="none" w="med" len="med"/>
                      <a:tailEnd type="none" w="med" len="med"/>
                    </a:lnB>
                    <a:solidFill>
                      <a:schemeClr val="accent6">
                        <a:lumMod val="50000"/>
                      </a:schemeClr>
                    </a:solidFill>
                  </a:tcPr>
                </a:tc>
                <a:tc>
                  <a:txBody>
                    <a:bodyPr/>
                    <a:lstStyle/>
                    <a:p>
                      <a:pPr algn="ctr"/>
                      <a:r>
                        <a:rPr lang="en-US" sz="1300" b="1" dirty="0"/>
                        <a:t>REQUESTED AMOUNT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t>(% of Total Project Cost)</a:t>
                      </a:r>
                    </a:p>
                  </a:txBody>
                  <a:tcPr anchor="ctr">
                    <a:lnB w="12700" cap="flat" cmpd="sng" algn="ctr">
                      <a:noFill/>
                      <a:prstDash val="solid"/>
                      <a:round/>
                      <a:headEnd type="none" w="med" len="med"/>
                      <a:tailEnd type="none" w="med" len="med"/>
                    </a:lnB>
                    <a:solidFill>
                      <a:schemeClr val="accent2">
                        <a:lumMod val="75000"/>
                      </a:schemeClr>
                    </a:solidFill>
                  </a:tcPr>
                </a:tc>
                <a:tc>
                  <a:txBody>
                    <a:bodyPr/>
                    <a:lstStyle/>
                    <a:p>
                      <a:pPr algn="ctr"/>
                      <a:r>
                        <a:rPr lang="en-US" sz="1300" b="1" dirty="0"/>
                        <a:t>RECOMMENDED AMOUNT </a:t>
                      </a:r>
                    </a:p>
                    <a:p>
                      <a:pPr algn="ctr"/>
                      <a:r>
                        <a:rPr lang="en-US" sz="1300" b="1" dirty="0"/>
                        <a:t>(% of Total Project Cost)</a:t>
                      </a:r>
                    </a:p>
                  </a:txBody>
                  <a:tcPr anchor="ctr">
                    <a:lnB w="12700" cap="flat" cmpd="sng" algn="ctr">
                      <a:no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2858427104"/>
                  </a:ext>
                </a:extLst>
              </a:tr>
              <a:tr h="507034">
                <a:tc>
                  <a:txBody>
                    <a:bodyPr/>
                    <a:lstStyle/>
                    <a:p>
                      <a:pPr algn="ctr"/>
                      <a:r>
                        <a:rPr lang="en-US" sz="1400" b="1" dirty="0">
                          <a:hlinkClick r:id="rId2" action="ppaction://hlinksldjump"/>
                        </a:rPr>
                        <a:t>Eldora Trail Expansion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Eldora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$530,303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$397,000</a:t>
                      </a:r>
                    </a:p>
                    <a:p>
                      <a:pPr algn="ctr"/>
                      <a:r>
                        <a:rPr lang="en-US" sz="1400" b="1" dirty="0"/>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$397,000</a:t>
                      </a:r>
                    </a:p>
                    <a:p>
                      <a:pPr algn="ctr"/>
                      <a:r>
                        <a:rPr lang="en-US" sz="1400" b="1" dirty="0"/>
                        <a:t>(75%)</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5182093"/>
                  </a:ext>
                </a:extLst>
              </a:tr>
              <a:tr h="385941">
                <a:tc>
                  <a:txBody>
                    <a:bodyPr/>
                    <a:lstStyle/>
                    <a:p>
                      <a:pPr algn="ctr"/>
                      <a:r>
                        <a:rPr lang="en-US" sz="1400" b="1" dirty="0">
                          <a:hlinkClick r:id="rId3" action="ppaction://hlinksldjump"/>
                        </a:rPr>
                        <a:t>Glenwood Trail</a:t>
                      </a:r>
                      <a:endParaRPr lang="en-US" sz="1400" b="1" dirty="0">
                        <a:hlinkClick r:id="rId2"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Glenwood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$398,318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$200,000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$200,000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(50%)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173342"/>
                  </a:ext>
                </a:extLst>
              </a:tr>
              <a:tr h="259080">
                <a:tc>
                  <a:txBody>
                    <a:bodyPr/>
                    <a:lstStyle/>
                    <a:p>
                      <a:pPr algn="ctr"/>
                      <a:r>
                        <a:rPr lang="en-US" sz="1400" b="1" dirty="0">
                          <a:hlinkClick r:id="rId4" action="ppaction://hlinksldjump"/>
                        </a:rPr>
                        <a:t>Carlisle Connection Trail </a:t>
                      </a:r>
                      <a:endParaRPr lang="en-US" sz="1400" b="1" dirty="0">
                        <a:hlinkClick r:id="rId2" action="ppaction://hlinksldjump"/>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Des Moines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103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$4,636,142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 $400,000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$400,000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(9%)</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094959"/>
                  </a:ext>
                </a:extLst>
              </a:tr>
              <a:tr h="259080">
                <a:tc>
                  <a:txBody>
                    <a:bodyPr/>
                    <a:lstStyle/>
                    <a:p>
                      <a:pPr marL="0" algn="ctr" defTabSz="914400" rtl="0" eaLnBrk="1" fontAlgn="t" latinLnBrk="0" hangingPunct="1"/>
                      <a:r>
                        <a:rPr lang="en-US" sz="1400" b="1" kern="1200" dirty="0">
                          <a:solidFill>
                            <a:schemeClr val="dk1"/>
                          </a:solidFill>
                          <a:latin typeface="+mn-lt"/>
                          <a:ea typeface="+mn-ea"/>
                          <a:cs typeface="+mn-cs"/>
                          <a:hlinkClick r:id="rId5" action="ppaction://hlinksldjump"/>
                        </a:rPr>
                        <a:t>Great Western Connector Trail</a:t>
                      </a:r>
                      <a:endParaRPr lang="en-US" sz="1400" b="1" kern="1200" dirty="0">
                        <a:solidFill>
                          <a:schemeClr val="dk1"/>
                        </a:solidFill>
                        <a:latin typeface="+mn-lt"/>
                        <a:ea typeface="+mn-ea"/>
                        <a:cs typeface="+mn-cs"/>
                      </a:endParaRPr>
                    </a:p>
                  </a:txBody>
                  <a:tcPr marL="45720" marR="4572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Manning</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102</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t" latinLnBrk="0" hangingPunct="1"/>
                      <a:r>
                        <a:rPr lang="en-US" sz="1400" b="1" kern="1200" dirty="0">
                          <a:solidFill>
                            <a:schemeClr val="dk1"/>
                          </a:solidFill>
                          <a:latin typeface="+mn-lt"/>
                          <a:ea typeface="+mn-ea"/>
                          <a:cs typeface="+mn-cs"/>
                        </a:rPr>
                        <a:t>$359,978 </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$250,000 (69%)</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400" b="1" kern="1200" dirty="0">
                          <a:solidFill>
                            <a:schemeClr val="dk1"/>
                          </a:solidFill>
                          <a:latin typeface="+mn-lt"/>
                          <a:ea typeface="+mn-ea"/>
                          <a:cs typeface="+mn-cs"/>
                        </a:rPr>
                        <a:t>$200,242</a:t>
                      </a:r>
                    </a:p>
                    <a:p>
                      <a:pPr marL="0" algn="ctr" defTabSz="914400" rtl="0" eaLnBrk="1" latinLnBrk="0" hangingPunct="1"/>
                      <a:r>
                        <a:rPr lang="en-US" sz="1400" b="1" kern="1200" dirty="0">
                          <a:solidFill>
                            <a:schemeClr val="dk1"/>
                          </a:solidFill>
                          <a:latin typeface="+mn-lt"/>
                          <a:ea typeface="+mn-ea"/>
                          <a:cs typeface="+mn-cs"/>
                        </a:rPr>
                        <a:t>(56%)</a:t>
                      </a:r>
                    </a:p>
                  </a:txBody>
                  <a:tcPr marL="45720" marR="4572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962172"/>
                  </a:ext>
                </a:extLst>
              </a:tr>
            </a:tbl>
          </a:graphicData>
        </a:graphic>
      </p:graphicFrame>
      <p:sp>
        <p:nvSpPr>
          <p:cNvPr id="3" name="TextBox 2">
            <a:extLst>
              <a:ext uri="{FF2B5EF4-FFF2-40B4-BE49-F238E27FC236}">
                <a16:creationId xmlns:a16="http://schemas.microsoft.com/office/drawing/2014/main" id="{F5820BDE-4DE8-4E70-B05F-14D44B56349D}"/>
              </a:ext>
            </a:extLst>
          </p:cNvPr>
          <p:cNvSpPr txBox="1"/>
          <p:nvPr/>
        </p:nvSpPr>
        <p:spPr>
          <a:xfrm>
            <a:off x="0" y="6525344"/>
            <a:ext cx="7164288" cy="276999"/>
          </a:xfrm>
          <a:prstGeom prst="rect">
            <a:avLst/>
          </a:prstGeom>
          <a:noFill/>
        </p:spPr>
        <p:txBody>
          <a:bodyPr wrap="square" rtlCol="0">
            <a:spAutoFit/>
          </a:bodyPr>
          <a:lstStyle/>
          <a:p>
            <a:r>
              <a:rPr lang="en-US" sz="1200" b="1" dirty="0">
                <a:hlinkClick r:id="rId6" action="ppaction://hlinksldjump"/>
              </a:rPr>
              <a:t>Jump to applications not recommended for funding</a:t>
            </a:r>
            <a:endParaRPr lang="en-US" sz="1200" b="1" dirty="0"/>
          </a:p>
        </p:txBody>
      </p:sp>
    </p:spTree>
    <p:extLst>
      <p:ext uri="{BB962C8B-B14F-4D97-AF65-F5344CB8AC3E}">
        <p14:creationId xmlns:p14="http://schemas.microsoft.com/office/powerpoint/2010/main" val="3755544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29AD376-841A-42E0-A075-63651BC991D8}"/>
              </a:ext>
            </a:extLst>
          </p:cNvPr>
          <p:cNvSpPr>
            <a:spLocks noGrp="1"/>
          </p:cNvSpPr>
          <p:nvPr>
            <p:ph type="title"/>
          </p:nvPr>
        </p:nvSpPr>
        <p:spPr>
          <a:xfrm>
            <a:off x="628650" y="710535"/>
            <a:ext cx="7886700" cy="288033"/>
          </a:xfrm>
        </p:spPr>
        <p:txBody>
          <a:bodyPr>
            <a:noAutofit/>
          </a:bodyPr>
          <a:lstStyle/>
          <a:p>
            <a:r>
              <a:rPr lang="en-US" b="1" dirty="0">
                <a:solidFill>
                  <a:schemeClr val="tx2"/>
                </a:solidFill>
              </a:rPr>
              <a:t>Map of Applications Received</a:t>
            </a:r>
          </a:p>
        </p:txBody>
      </p:sp>
      <p:pic>
        <p:nvPicPr>
          <p:cNvPr id="3" name="Picture 2">
            <a:extLst>
              <a:ext uri="{FF2B5EF4-FFF2-40B4-BE49-F238E27FC236}">
                <a16:creationId xmlns:a16="http://schemas.microsoft.com/office/drawing/2014/main" id="{EBA5959D-334A-46D0-8947-1B072A746732}"/>
              </a:ext>
            </a:extLst>
          </p:cNvPr>
          <p:cNvPicPr>
            <a:picLocks noChangeAspect="1"/>
          </p:cNvPicPr>
          <p:nvPr/>
        </p:nvPicPr>
        <p:blipFill>
          <a:blip r:embed="rId2"/>
          <a:stretch>
            <a:fillRect/>
          </a:stretch>
        </p:blipFill>
        <p:spPr>
          <a:xfrm>
            <a:off x="755576" y="1124744"/>
            <a:ext cx="7476619" cy="5725484"/>
          </a:xfrm>
          <a:prstGeom prst="rect">
            <a:avLst/>
          </a:prstGeom>
        </p:spPr>
      </p:pic>
    </p:spTree>
    <p:extLst>
      <p:ext uri="{BB962C8B-B14F-4D97-AF65-F5344CB8AC3E}">
        <p14:creationId xmlns:p14="http://schemas.microsoft.com/office/powerpoint/2010/main" val="3288910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PT Sans" panose="020B0503020203020204" pitchFamily="34" charset="0"/>
                <a:cs typeface="Arial" panose="020B0604020202020204" pitchFamily="34" charset="0"/>
              </a:rPr>
              <a:t>QUESTIONS?</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
        <p:nvSpPr>
          <p:cNvPr id="12" name="TextBox 11">
            <a:extLst>
              <a:ext uri="{FF2B5EF4-FFF2-40B4-BE49-F238E27FC236}">
                <a16:creationId xmlns:a16="http://schemas.microsoft.com/office/drawing/2014/main" id="{33F7CF90-4942-4D85-8831-4BBCA8213A53}"/>
              </a:ext>
            </a:extLst>
          </p:cNvPr>
          <p:cNvSpPr txBox="1"/>
          <p:nvPr/>
        </p:nvSpPr>
        <p:spPr>
          <a:xfrm>
            <a:off x="2114600" y="5445224"/>
            <a:ext cx="4752528" cy="954107"/>
          </a:xfrm>
          <a:prstGeom prst="rect">
            <a:avLst/>
          </a:prstGeom>
          <a:noFill/>
        </p:spPr>
        <p:txBody>
          <a:bodyPr wrap="square" rtlCol="0">
            <a:spAutoFit/>
          </a:bodyPr>
          <a:lstStyle/>
          <a:p>
            <a:pPr algn="ctr"/>
            <a:r>
              <a:rPr lang="en-US" sz="1400" b="1" dirty="0">
                <a:solidFill>
                  <a:schemeClr val="bg1">
                    <a:lumMod val="50000"/>
                  </a:schemeClr>
                </a:solidFill>
                <a:latin typeface="Century Gothic" panose="020B0502020202020204" pitchFamily="34" charset="0"/>
                <a:cs typeface="Arial" panose="020B0604020202020204" pitchFamily="34" charset="0"/>
              </a:rPr>
              <a:t>Craig Markley, Systems Planning Bureau</a:t>
            </a:r>
          </a:p>
          <a:p>
            <a:pPr algn="ctr"/>
            <a:r>
              <a:rPr lang="en-US" sz="1400" b="1" dirty="0">
                <a:solidFill>
                  <a:schemeClr val="bg1">
                    <a:lumMod val="50000"/>
                  </a:schemeClr>
                </a:solidFill>
                <a:latin typeface="Century Gothic" panose="020B0502020202020204" pitchFamily="34" charset="0"/>
                <a:cs typeface="Arial" panose="020B0604020202020204" pitchFamily="34" charset="0"/>
                <a:hlinkClick r:id="rId4"/>
              </a:rPr>
              <a:t>craig.markley@iowadot.us</a:t>
            </a:r>
            <a:endParaRPr lang="en-US" sz="1400" b="1" dirty="0">
              <a:solidFill>
                <a:schemeClr val="bg1">
                  <a:lumMod val="50000"/>
                </a:schemeClr>
              </a:solidFill>
              <a:latin typeface="Century Gothic" panose="020B0502020202020204" pitchFamily="34" charset="0"/>
              <a:cs typeface="Arial" panose="020B0604020202020204" pitchFamily="34" charset="0"/>
            </a:endParaRPr>
          </a:p>
          <a:p>
            <a:pPr algn="ctr"/>
            <a:r>
              <a:rPr lang="en-US" sz="1400" b="1" dirty="0">
                <a:solidFill>
                  <a:schemeClr val="bg1">
                    <a:lumMod val="50000"/>
                  </a:schemeClr>
                </a:solidFill>
                <a:latin typeface="Century Gothic" panose="020B0502020202020204" pitchFamily="34" charset="0"/>
                <a:cs typeface="Arial" panose="020B0604020202020204" pitchFamily="34" charset="0"/>
              </a:rPr>
              <a:t>515-239-1027</a:t>
            </a:r>
          </a:p>
          <a:p>
            <a:pPr algn="ctr"/>
            <a:endParaRPr lang="en-US" sz="1400" b="1" dirty="0">
              <a:solidFill>
                <a:schemeClr val="bg1">
                  <a:lumMod val="50000"/>
                </a:schemeClr>
              </a:solidFill>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39821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774E2DA-7066-4594-97F8-472FD30B3495}"/>
              </a:ext>
            </a:extLst>
          </p:cNvPr>
          <p:cNvSpPr txBox="1">
            <a:spLocks/>
          </p:cNvSpPr>
          <p:nvPr/>
        </p:nvSpPr>
        <p:spPr>
          <a:xfrm>
            <a:off x="179513" y="764704"/>
            <a:ext cx="8856983" cy="5013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Clr>
                <a:schemeClr val="tx1"/>
              </a:buClr>
              <a:buNone/>
              <a:defRPr/>
            </a:pPr>
            <a:r>
              <a:rPr lang="en-US" sz="1800" b="1" dirty="0">
                <a:latin typeface="PT Sans" panose="020B0503020203020204"/>
                <a:cs typeface="Arial" pitchFamily="34" charset="0"/>
              </a:rPr>
              <a:t>Raccoon River Valley Trail to High Trestle Trail Phase V (Dallas County Conservation Board)</a:t>
            </a:r>
          </a:p>
          <a:p>
            <a:pPr marL="0" indent="0">
              <a:spcBef>
                <a:spcPts val="0"/>
              </a:spcBef>
              <a:buClr>
                <a:schemeClr val="tx1"/>
              </a:buClr>
              <a:buNone/>
              <a:defRPr/>
            </a:pPr>
            <a:endParaRPr lang="en-US" sz="800" b="1" dirty="0">
              <a:latin typeface="PT Sans" panose="020B0503020203020204"/>
              <a:cs typeface="Arial" pitchFamily="34" charset="0"/>
            </a:endParaRPr>
          </a:p>
          <a:p>
            <a:pPr marL="0" indent="0">
              <a:spcBef>
                <a:spcPts val="0"/>
              </a:spcBef>
              <a:buClr>
                <a:schemeClr val="tx1"/>
              </a:buClr>
              <a:buNone/>
              <a:defRPr/>
            </a:pPr>
            <a:r>
              <a:rPr lang="en-US" sz="1600" dirty="0">
                <a:latin typeface="PT Sans" panose="020B0503020203020204"/>
                <a:ea typeface="Calibri" panose="020F0502020204030204" pitchFamily="34" charset="0"/>
                <a:cs typeface="Times New Roman" panose="02020603050405020304" pitchFamily="18" charset="0"/>
              </a:rPr>
              <a:t>Construction of 2.4 miles of paved trail from M Avenue and 130th Street to Bouton. This section completes the trail from Perry to Bouton.</a:t>
            </a:r>
          </a:p>
          <a:p>
            <a:pPr marL="0" indent="0">
              <a:spcBef>
                <a:spcPts val="0"/>
              </a:spcBef>
              <a:buClr>
                <a:schemeClr val="tx1"/>
              </a:buClr>
              <a:buNone/>
              <a:defRPr/>
            </a:pPr>
            <a:endParaRPr lang="en-US" sz="800" dirty="0">
              <a:latin typeface="PT Sans" panose="020B0503020203020204"/>
              <a:ea typeface="Calibri" panose="020F0502020204030204" pitchFamily="34" charset="0"/>
              <a:cs typeface="Times New Roman" panose="02020603050405020304" pitchFamily="18" charset="0"/>
            </a:endParaRPr>
          </a:p>
          <a:p>
            <a:pPr marL="0" indent="0">
              <a:spcBef>
                <a:spcPts val="0"/>
              </a:spcBef>
              <a:buClr>
                <a:schemeClr val="tx1"/>
              </a:buClr>
              <a:buNone/>
              <a:defRPr/>
            </a:pPr>
            <a:r>
              <a:rPr lang="en-US" sz="1600" b="1" dirty="0">
                <a:latin typeface="PT Sans" panose="020B0503020203020204"/>
                <a:cs typeface="Arial" pitchFamily="34" charset="0"/>
              </a:rPr>
              <a:t>Total Cost:    $1,897,000	</a:t>
            </a:r>
          </a:p>
          <a:p>
            <a:pPr marL="0" indent="0">
              <a:spcBef>
                <a:spcPts val="0"/>
              </a:spcBef>
              <a:buClr>
                <a:schemeClr val="tx1"/>
              </a:buClr>
              <a:buNone/>
              <a:defRPr/>
            </a:pPr>
            <a:r>
              <a:rPr lang="en-US" sz="1600" b="1" dirty="0">
                <a:latin typeface="PT Sans" panose="020B0503020203020204"/>
                <a:cs typeface="Arial" pitchFamily="34" charset="0"/>
              </a:rPr>
              <a:t>Requested:   $400,000  (21%)</a:t>
            </a:r>
          </a:p>
          <a:p>
            <a:pPr marL="0" indent="0">
              <a:spcBef>
                <a:spcPts val="0"/>
              </a:spcBef>
              <a:buClr>
                <a:schemeClr val="tx1"/>
              </a:buClr>
              <a:buNone/>
              <a:defRPr/>
            </a:pPr>
            <a:endParaRPr lang="en-US" sz="1800" dirty="0">
              <a:latin typeface="PT Sans" panose="020B0503020203020204"/>
              <a:cs typeface="Arial" pitchFamily="34" charset="0"/>
            </a:endParaRPr>
          </a:p>
        </p:txBody>
      </p:sp>
      <p:sp>
        <p:nvSpPr>
          <p:cNvPr id="7" name="TextBox 6">
            <a:hlinkClick r:id="rId2" action="ppaction://hlinksldjump"/>
            <a:extLst>
              <a:ext uri="{FF2B5EF4-FFF2-40B4-BE49-F238E27FC236}">
                <a16:creationId xmlns:a16="http://schemas.microsoft.com/office/drawing/2014/main" id="{B2291E62-D070-4391-BFDC-DB0C4841EB3F}"/>
              </a:ext>
            </a:extLst>
          </p:cNvPr>
          <p:cNvSpPr txBox="1"/>
          <p:nvPr/>
        </p:nvSpPr>
        <p:spPr>
          <a:xfrm>
            <a:off x="185320" y="6453336"/>
            <a:ext cx="4458688" cy="276999"/>
          </a:xfrm>
          <a:prstGeom prst="rect">
            <a:avLst/>
          </a:prstGeom>
          <a:noFill/>
        </p:spPr>
        <p:txBody>
          <a:bodyPr wrap="square" rtlCol="0">
            <a:spAutoFit/>
          </a:bodyPr>
          <a:lstStyle/>
          <a:p>
            <a:r>
              <a:rPr lang="en-US" sz="1200" b="1" dirty="0">
                <a:latin typeface="PT Sans" panose="020B0503020203020204"/>
                <a:hlinkClick r:id="rId2" action="ppaction://hlinksldjump"/>
              </a:rPr>
              <a:t>Return to List of Applications Recommended </a:t>
            </a:r>
            <a:endParaRPr lang="en-US" sz="1200" b="1" dirty="0">
              <a:latin typeface="PT Sans" panose="020B0503020203020204"/>
            </a:endParaRPr>
          </a:p>
        </p:txBody>
      </p:sp>
      <p:pic>
        <p:nvPicPr>
          <p:cNvPr id="4" name="Picture 3">
            <a:extLst>
              <a:ext uri="{FF2B5EF4-FFF2-40B4-BE49-F238E27FC236}">
                <a16:creationId xmlns:a16="http://schemas.microsoft.com/office/drawing/2014/main" id="{EF1A6D71-8F37-415A-94E5-EB339E1F260A}"/>
              </a:ext>
            </a:extLst>
          </p:cNvPr>
          <p:cNvPicPr>
            <a:picLocks noChangeAspect="1"/>
          </p:cNvPicPr>
          <p:nvPr/>
        </p:nvPicPr>
        <p:blipFill>
          <a:blip r:embed="rId3"/>
          <a:stretch>
            <a:fillRect/>
          </a:stretch>
        </p:blipFill>
        <p:spPr>
          <a:xfrm>
            <a:off x="179513" y="3140968"/>
            <a:ext cx="8665016" cy="3229198"/>
          </a:xfrm>
          <a:prstGeom prst="rect">
            <a:avLst/>
          </a:prstGeom>
        </p:spPr>
      </p:pic>
    </p:spTree>
    <p:extLst>
      <p:ext uri="{BB962C8B-B14F-4D97-AF65-F5344CB8AC3E}">
        <p14:creationId xmlns:p14="http://schemas.microsoft.com/office/powerpoint/2010/main" val="229741682"/>
      </p:ext>
    </p:extLst>
  </p:cSld>
  <p:clrMapOvr>
    <a:masterClrMapping/>
  </p:clrMapOvr>
</p:sld>
</file>

<file path=ppt/theme/theme1.xml><?xml version="1.0" encoding="utf-8"?>
<a:theme xmlns:a="http://schemas.openxmlformats.org/drawingml/2006/main" name="Office Theme">
  <a:themeElements>
    <a:clrScheme name="Custom 4">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0070C0"/>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16444</TotalTime>
  <Words>1570</Words>
  <Application>Microsoft Office PowerPoint</Application>
  <PresentationFormat>On-screen Show (4:3)</PresentationFormat>
  <Paragraphs>355</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PT Sans</vt:lpstr>
      <vt:lpstr>Office Theme</vt:lpstr>
      <vt:lpstr>PowerPoint Presentation</vt:lpstr>
      <vt:lpstr>State Recreational Trail Program</vt:lpstr>
      <vt:lpstr>PowerPoint Presentation</vt:lpstr>
      <vt:lpstr>PowerPoint Presentation</vt:lpstr>
      <vt:lpstr>List of Applications Recommended</vt:lpstr>
      <vt:lpstr>List of Applications Recommended</vt:lpstr>
      <vt:lpstr>Map of Applications Received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 of Applications  Not Recommended for Award</vt:lpstr>
      <vt:lpstr>List of Applications  Not Recommended for Award</vt:lpstr>
      <vt:lpstr>List of Applications  Not Recommended for Award</vt:lpstr>
      <vt:lpstr>List of Applications  Not Recommended for Award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Mihalchev</dc:creator>
  <cp:lastModifiedBy>Flagg, Scott</cp:lastModifiedBy>
  <cp:revision>403</cp:revision>
  <cp:lastPrinted>2019-08-06T13:40:11Z</cp:lastPrinted>
  <dcterms:created xsi:type="dcterms:W3CDTF">2014-05-10T08:44:16Z</dcterms:created>
  <dcterms:modified xsi:type="dcterms:W3CDTF">2022-09-06T16:09:22Z</dcterms:modified>
</cp:coreProperties>
</file>