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332" r:id="rId3"/>
    <p:sldId id="334" r:id="rId4"/>
    <p:sldId id="333" r:id="rId5"/>
    <p:sldId id="337" r:id="rId6"/>
    <p:sldId id="361" r:id="rId7"/>
    <p:sldId id="358" r:id="rId8"/>
    <p:sldId id="336" r:id="rId9"/>
    <p:sldId id="287" r:id="rId10"/>
    <p:sldId id="359" r:id="rId11"/>
    <p:sldId id="346" r:id="rId12"/>
    <p:sldId id="360" r:id="rId13"/>
    <p:sldId id="347" r:id="rId14"/>
    <p:sldId id="367" r:id="rId15"/>
    <p:sldId id="366" r:id="rId16"/>
    <p:sldId id="363" r:id="rId17"/>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7F"/>
    <a:srgbClr val="FF9966"/>
    <a:srgbClr val="9BF5FF"/>
    <a:srgbClr val="B1B3B3"/>
    <a:srgbClr val="871721"/>
    <a:srgbClr val="34495E"/>
    <a:srgbClr val="B55813"/>
    <a:srgbClr val="53565A"/>
    <a:srgbClr val="FF0066"/>
    <a:srgbClr val="6968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388" autoAdjust="0"/>
  </p:normalViewPr>
  <p:slideViewPr>
    <p:cSldViewPr>
      <p:cViewPr varScale="1">
        <p:scale>
          <a:sx n="57" d="100"/>
          <a:sy n="57" d="100"/>
        </p:scale>
        <p:origin x="836" y="52"/>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00" d="100"/>
        <a:sy n="100" d="100"/>
      </p:scale>
      <p:origin x="0" y="29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idx="1"/>
          </p:nvPr>
        </p:nvSpPr>
        <p:spPr>
          <a:xfrm>
            <a:off x="3956551" y="0"/>
            <a:ext cx="3026833" cy="464185"/>
          </a:xfrm>
          <a:prstGeom prst="rect">
            <a:avLst/>
          </a:prstGeom>
        </p:spPr>
        <p:txBody>
          <a:bodyPr vert="horz" lIns="92953" tIns="46477" rIns="92953" bIns="46477" rtlCol="0"/>
          <a:lstStyle>
            <a:lvl1pPr algn="r">
              <a:defRPr sz="1200"/>
            </a:lvl1pPr>
          </a:lstStyle>
          <a:p>
            <a:fld id="{9BA43C6D-E55F-4BE5-8554-C22BB859EDE9}" type="datetimeFigureOut">
              <a:rPr lang="en-US" smtClean="0"/>
              <a:t>9/6/2022</a:t>
            </a:fld>
            <a:endParaRPr lang="en-US"/>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2953" tIns="46477" rIns="92953" bIns="46477"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3" tIns="46477" rIns="92953" bIns="4647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3" tIns="46477" rIns="92953" bIns="46477" rtlCol="0" anchor="b"/>
          <a:lstStyle>
            <a:lvl1pPr algn="l">
              <a:defRPr sz="1200"/>
            </a:lvl1pPr>
          </a:lstStyle>
          <a:p>
            <a:endParaRPr lang="en-US"/>
          </a:p>
        </p:txBody>
      </p:sp>
      <p:sp>
        <p:nvSpPr>
          <p:cNvPr id="7" name="Slide Number Placeholder 6"/>
          <p:cNvSpPr>
            <a:spLocks noGrp="1"/>
          </p:cNvSpPr>
          <p:nvPr>
            <p:ph type="sldNum" sz="quarter" idx="5"/>
          </p:nvPr>
        </p:nvSpPr>
        <p:spPr>
          <a:xfrm>
            <a:off x="3956551" y="8817904"/>
            <a:ext cx="3026833" cy="464185"/>
          </a:xfrm>
          <a:prstGeom prst="rect">
            <a:avLst/>
          </a:prstGeom>
        </p:spPr>
        <p:txBody>
          <a:bodyPr vert="horz" lIns="92953" tIns="46477" rIns="92953" bIns="46477" rtlCol="0" anchor="b"/>
          <a:lstStyle>
            <a:lvl1pPr algn="r">
              <a:defRPr sz="1200"/>
            </a:lvl1pPr>
          </a:lstStyle>
          <a:p>
            <a:fld id="{50B73208-77F4-453B-8852-C4844F8BB3D9}" type="slidenum">
              <a:rPr lang="en-US" smtClean="0"/>
              <a:t>‹#›</a:t>
            </a:fld>
            <a:endParaRPr lang="en-US"/>
          </a:p>
        </p:txBody>
      </p:sp>
    </p:spTree>
    <p:extLst>
      <p:ext uri="{BB962C8B-B14F-4D97-AF65-F5344CB8AC3E}">
        <p14:creationId xmlns:p14="http://schemas.microsoft.com/office/powerpoint/2010/main" val="159562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a:t>
            </a:fld>
            <a:endParaRPr lang="en-US"/>
          </a:p>
        </p:txBody>
      </p:sp>
    </p:spTree>
    <p:extLst>
      <p:ext uri="{BB962C8B-B14F-4D97-AF65-F5344CB8AC3E}">
        <p14:creationId xmlns:p14="http://schemas.microsoft.com/office/powerpoint/2010/main" val="3812948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Platinum Crush is building a new soybean crush plant that will procure soybeans and process them into livestock feed and vegetable oil.  The $37M plan includes a private loop track that can accommodate 5 unit trains. </a:t>
            </a:r>
          </a:p>
          <a:p>
            <a:r>
              <a:rPr lang="en-US" dirty="0"/>
              <a:t>Job creation:  51 jobs at an average $22.32/hour.  </a:t>
            </a:r>
          </a:p>
        </p:txBody>
      </p:sp>
      <p:sp>
        <p:nvSpPr>
          <p:cNvPr id="4" name="Slide Number Placeholder 3"/>
          <p:cNvSpPr>
            <a:spLocks noGrp="1"/>
          </p:cNvSpPr>
          <p:nvPr>
            <p:ph type="sldNum" sz="quarter" idx="5"/>
          </p:nvPr>
        </p:nvSpPr>
        <p:spPr/>
        <p:txBody>
          <a:bodyPr/>
          <a:lstStyle/>
          <a:p>
            <a:fld id="{50B73208-77F4-453B-8852-C4844F8BB3D9}" type="slidenum">
              <a:rPr lang="en-US" smtClean="0"/>
              <a:t>10</a:t>
            </a:fld>
            <a:endParaRPr lang="en-US"/>
          </a:p>
        </p:txBody>
      </p:sp>
    </p:spTree>
    <p:extLst>
      <p:ext uri="{BB962C8B-B14F-4D97-AF65-F5344CB8AC3E}">
        <p14:creationId xmlns:p14="http://schemas.microsoft.com/office/powerpoint/2010/main" val="2056454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11</a:t>
            </a:fld>
            <a:endParaRPr lang="en-US"/>
          </a:p>
        </p:txBody>
      </p:sp>
    </p:spTree>
    <p:extLst>
      <p:ext uri="{BB962C8B-B14F-4D97-AF65-F5344CB8AC3E}">
        <p14:creationId xmlns:p14="http://schemas.microsoft.com/office/powerpoint/2010/main" val="2163329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Phase 2 of the Cold Storage project includes 1,458 feet of rail track and spur that will provide access to the </a:t>
            </a:r>
            <a:r>
              <a:rPr lang="en-US" dirty="0" err="1"/>
              <a:t>IceCap</a:t>
            </a:r>
            <a:r>
              <a:rPr lang="en-US" dirty="0"/>
              <a:t> Cold Storage facility and future expansion.   </a:t>
            </a:r>
          </a:p>
        </p:txBody>
      </p:sp>
      <p:sp>
        <p:nvSpPr>
          <p:cNvPr id="4" name="Slide Number Placeholder 3"/>
          <p:cNvSpPr>
            <a:spLocks noGrp="1"/>
          </p:cNvSpPr>
          <p:nvPr>
            <p:ph type="sldNum" sz="quarter" idx="5"/>
          </p:nvPr>
        </p:nvSpPr>
        <p:spPr/>
        <p:txBody>
          <a:bodyPr/>
          <a:lstStyle/>
          <a:p>
            <a:fld id="{50B73208-77F4-453B-8852-C4844F8BB3D9}" type="slidenum">
              <a:rPr lang="en-US" smtClean="0"/>
              <a:t>12</a:t>
            </a:fld>
            <a:endParaRPr lang="en-US"/>
          </a:p>
        </p:txBody>
      </p:sp>
    </p:spTree>
    <p:extLst>
      <p:ext uri="{BB962C8B-B14F-4D97-AF65-F5344CB8AC3E}">
        <p14:creationId xmlns:p14="http://schemas.microsoft.com/office/powerpoint/2010/main" val="1193731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13</a:t>
            </a:fld>
            <a:endParaRPr lang="en-US"/>
          </a:p>
        </p:txBody>
      </p:sp>
    </p:spTree>
    <p:extLst>
      <p:ext uri="{BB962C8B-B14F-4D97-AF65-F5344CB8AC3E}">
        <p14:creationId xmlns:p14="http://schemas.microsoft.com/office/powerpoint/2010/main" val="3806972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Clr>
                <a:schemeClr val="tx1"/>
              </a:buClr>
              <a:buNone/>
              <a:defRPr/>
            </a:pPr>
            <a:r>
              <a:rPr lang="en-US" sz="1200" b="1" dirty="0">
                <a:latin typeface="PT Sans" panose="020B0503020203020204"/>
                <a:cs typeface="Arial" pitchFamily="34" charset="0"/>
              </a:rPr>
              <a:t>Booneville North Transload Facility</a:t>
            </a:r>
          </a:p>
          <a:p>
            <a:pPr marL="0" indent="0">
              <a:spcBef>
                <a:spcPts val="0"/>
              </a:spcBef>
              <a:buClr>
                <a:schemeClr val="tx1"/>
              </a:buClr>
              <a:buNone/>
              <a:defRPr/>
            </a:pPr>
            <a:r>
              <a:rPr lang="en-US" sz="1200" dirty="0">
                <a:latin typeface="PT Sans" panose="020B0503020203020204"/>
                <a:cs typeface="Arial" pitchFamily="34" charset="0"/>
              </a:rPr>
              <a:t>The purpose of the study is to determine the feasibility of a transload facility to serve Dallas County. The study will determine the current and future needs of the area and prepare a plan for an efficient rail transportation to meet those needs.</a:t>
            </a:r>
          </a:p>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14</a:t>
            </a:fld>
            <a:endParaRPr lang="en-US"/>
          </a:p>
        </p:txBody>
      </p:sp>
    </p:spTree>
    <p:extLst>
      <p:ext uri="{BB962C8B-B14F-4D97-AF65-F5344CB8AC3E}">
        <p14:creationId xmlns:p14="http://schemas.microsoft.com/office/powerpoint/2010/main" val="776449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Clr>
                <a:schemeClr val="tx1"/>
              </a:buClr>
              <a:buNone/>
              <a:defRPr/>
            </a:pPr>
            <a:r>
              <a:rPr lang="en-US" sz="1200" b="1" dirty="0">
                <a:latin typeface="PT Sans" panose="020B0503020203020204"/>
                <a:cs typeface="Arial" pitchFamily="34" charset="0"/>
              </a:rPr>
              <a:t>Pacific Junction South Industrial Park Transload Planning Study</a:t>
            </a:r>
          </a:p>
          <a:p>
            <a:pPr marL="0" indent="0">
              <a:spcBef>
                <a:spcPts val="0"/>
              </a:spcBef>
              <a:buClr>
                <a:schemeClr val="tx1"/>
              </a:buClr>
              <a:buNone/>
              <a:defRPr/>
            </a:pPr>
            <a:r>
              <a:rPr lang="en-US" sz="1200" dirty="0">
                <a:latin typeface="PT Sans" panose="020B0503020203020204"/>
                <a:cs typeface="Arial" pitchFamily="34" charset="0"/>
              </a:rPr>
              <a:t>The Mills County Economic Development Foundation seeks to develop approximately 217 acres of land located south of Pacific Junction, Iowa into a </a:t>
            </a:r>
            <a:r>
              <a:rPr lang="en-US" sz="1200" dirty="0" err="1">
                <a:latin typeface="PT Sans" panose="020B0503020203020204"/>
                <a:cs typeface="Arial" pitchFamily="34" charset="0"/>
              </a:rPr>
              <a:t>railport</a:t>
            </a:r>
            <a:r>
              <a:rPr lang="en-US" sz="1200" dirty="0">
                <a:latin typeface="PT Sans" panose="020B0503020203020204"/>
                <a:cs typeface="Arial" pitchFamily="34" charset="0"/>
              </a:rPr>
              <a:t>/transload facility. The development study will assess the feasibility of the facility and determine the economic impacts to the city, county, and region.</a:t>
            </a:r>
          </a:p>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15</a:t>
            </a:fld>
            <a:endParaRPr lang="en-US"/>
          </a:p>
        </p:txBody>
      </p:sp>
    </p:spTree>
    <p:extLst>
      <p:ext uri="{BB962C8B-B14F-4D97-AF65-F5344CB8AC3E}">
        <p14:creationId xmlns:p14="http://schemas.microsoft.com/office/powerpoint/2010/main" val="3051459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Due to limited funding for FY ‘22, we are not recommending funding for the Ten C/Merchants Phase 2 project.  </a:t>
            </a:r>
          </a:p>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16</a:t>
            </a:fld>
            <a:endParaRPr lang="en-US"/>
          </a:p>
        </p:txBody>
      </p:sp>
    </p:spTree>
    <p:extLst>
      <p:ext uri="{BB962C8B-B14F-4D97-AF65-F5344CB8AC3E}">
        <p14:creationId xmlns:p14="http://schemas.microsoft.com/office/powerpoint/2010/main" val="4274235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B73208-77F4-453B-8852-C4844F8BB3D9}" type="slidenum">
              <a:rPr lang="en-US" smtClean="0"/>
              <a:t>2</a:t>
            </a:fld>
            <a:endParaRPr lang="en-US"/>
          </a:p>
        </p:txBody>
      </p:sp>
    </p:spTree>
    <p:extLst>
      <p:ext uri="{BB962C8B-B14F-4D97-AF65-F5344CB8AC3E}">
        <p14:creationId xmlns:p14="http://schemas.microsoft.com/office/powerpoint/2010/main" val="580764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50B73208-77F4-453B-8852-C4844F8BB3D9}" type="slidenum">
              <a:rPr lang="en-US" smtClean="0"/>
              <a:t>3</a:t>
            </a:fld>
            <a:endParaRPr lang="en-US"/>
          </a:p>
        </p:txBody>
      </p:sp>
    </p:spTree>
    <p:extLst>
      <p:ext uri="{BB962C8B-B14F-4D97-AF65-F5344CB8AC3E}">
        <p14:creationId xmlns:p14="http://schemas.microsoft.com/office/powerpoint/2010/main" val="858939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205">
              <a:defRPr/>
            </a:pPr>
            <a:r>
              <a:rPr lang="en-US" b="0" baseline="0" dirty="0"/>
              <a:t>An application is required in order to submit for RRLG funding.  Once applications are received, an evaluation team is identified an we review and evaluate each application based on the project type.</a:t>
            </a:r>
          </a:p>
          <a:p>
            <a:pPr defTabSz="912205">
              <a:defRPr/>
            </a:pPr>
            <a:r>
              <a:rPr lang="en-US" b="0" baseline="0" dirty="0"/>
              <a:t>Targeted Job Creation</a:t>
            </a:r>
          </a:p>
          <a:p>
            <a:pPr defTabSz="912205">
              <a:defRPr/>
            </a:pPr>
            <a:r>
              <a:rPr lang="en-US" b="0" baseline="0" dirty="0"/>
              <a:t>Rail Network Improvements</a:t>
            </a:r>
          </a:p>
          <a:p>
            <a:pPr defTabSz="912205">
              <a:defRPr/>
            </a:pPr>
            <a:r>
              <a:rPr lang="en-US" b="0" baseline="0" dirty="0"/>
              <a:t>Planning study</a:t>
            </a:r>
            <a:endParaRPr lang="en-US" dirty="0"/>
          </a:p>
          <a:p>
            <a:r>
              <a:rPr lang="en-US" dirty="0"/>
              <a:t>TJ:  Require projects to either create or retain jobs for the state of Iowa.  TJ Program offers both grants and loans or combo of the two</a:t>
            </a:r>
          </a:p>
          <a:p>
            <a:r>
              <a:rPr lang="en-US" dirty="0"/>
              <a:t>Grants maxed at 12,000 per job (50/50), loans (80/20).</a:t>
            </a:r>
          </a:p>
          <a:p>
            <a:endParaRPr lang="en-US" dirty="0"/>
          </a:p>
          <a:p>
            <a:r>
              <a:rPr lang="en-US" dirty="0"/>
              <a:t>RNI:  Projects that do not have jobs attached to them.  Loans only at 0% interest for 10 years.  </a:t>
            </a:r>
          </a:p>
          <a:p>
            <a:endParaRPr lang="en-US" dirty="0"/>
          </a:p>
          <a:p>
            <a:r>
              <a:rPr lang="en-US" dirty="0"/>
              <a:t>PS:  Grants of up to $100,000 are available for planning studies that enable a community, county, or region to make fact-based decisions concerning the location, design or funding requirements for a rail port facility.</a:t>
            </a:r>
          </a:p>
        </p:txBody>
      </p:sp>
      <p:sp>
        <p:nvSpPr>
          <p:cNvPr id="4" name="Slide Number Placeholder 3"/>
          <p:cNvSpPr>
            <a:spLocks noGrp="1"/>
          </p:cNvSpPr>
          <p:nvPr>
            <p:ph type="sldNum" sz="quarter" idx="10"/>
          </p:nvPr>
        </p:nvSpPr>
        <p:spPr/>
        <p:txBody>
          <a:bodyPr/>
          <a:lstStyle/>
          <a:p>
            <a:fld id="{50B73208-77F4-453B-8852-C4844F8BB3D9}" type="slidenum">
              <a:rPr lang="en-US" smtClean="0"/>
              <a:t>4</a:t>
            </a:fld>
            <a:endParaRPr lang="en-US"/>
          </a:p>
        </p:txBody>
      </p:sp>
    </p:spTree>
    <p:extLst>
      <p:ext uri="{BB962C8B-B14F-4D97-AF65-F5344CB8AC3E}">
        <p14:creationId xmlns:p14="http://schemas.microsoft.com/office/powerpoint/2010/main" val="2197694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1"/>
              </a:buClr>
              <a:defRPr/>
            </a:pPr>
            <a:r>
              <a:rPr lang="en-US" sz="1000" dirty="0">
                <a:latin typeface="PT Sans" panose="020B0503020203020204"/>
                <a:cs typeface="Arial" pitchFamily="34" charset="0"/>
              </a:rPr>
              <a:t>We are recommending funding for 6 projects.  </a:t>
            </a:r>
          </a:p>
          <a:p>
            <a:pPr>
              <a:buClr>
                <a:schemeClr val="tx1"/>
              </a:buClr>
              <a:defRPr/>
            </a:pPr>
            <a:r>
              <a:rPr lang="en-US" sz="1000" dirty="0">
                <a:latin typeface="PT Sans" panose="020B0503020203020204"/>
                <a:cs typeface="Arial" pitchFamily="34" charset="0"/>
              </a:rPr>
              <a:t>3 projects include loans plus grants for job creation.</a:t>
            </a:r>
          </a:p>
          <a:p>
            <a:pPr>
              <a:buClr>
                <a:schemeClr val="tx1"/>
              </a:buClr>
              <a:defRPr/>
            </a:pPr>
            <a:r>
              <a:rPr lang="en-US" sz="1000" dirty="0">
                <a:latin typeface="PT Sans" panose="020B0503020203020204"/>
                <a:cs typeface="Arial" pitchFamily="34" charset="0"/>
              </a:rPr>
              <a:t>  </a:t>
            </a:r>
          </a:p>
          <a:p>
            <a:r>
              <a:rPr lang="en-US" sz="1000" dirty="0"/>
              <a:t>**</a:t>
            </a:r>
            <a:r>
              <a:rPr lang="en-US" sz="1000" b="1" dirty="0"/>
              <a:t>Platinum Crush </a:t>
            </a:r>
            <a:r>
              <a:rPr lang="en-US" sz="1000" dirty="0"/>
              <a:t>is building a new soybean crush plant that will procure soybeans and process them into livestock feed and vegetable oil.  The $37M plan includes a private loop track that can accommodate 5 unit trains. </a:t>
            </a:r>
          </a:p>
          <a:p>
            <a:r>
              <a:rPr lang="en-US" sz="1000" dirty="0"/>
              <a:t>Job creation:  51 jobs at an average $22.32/hour. </a:t>
            </a:r>
          </a:p>
          <a:p>
            <a:r>
              <a:rPr lang="en-US" sz="1000" dirty="0"/>
              <a:t>Total project cost is $14,070,389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highlight>
                  <a:srgbClr val="FFFF00"/>
                </a:highlight>
                <a:latin typeface="PT Sans" panose="020B0503020203020204"/>
                <a:cs typeface="Arial" pitchFamily="34" charset="0"/>
              </a:rPr>
              <a:t>We recommend a loan award of $X and grant of $X.</a:t>
            </a:r>
          </a:p>
          <a:p>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t>
            </a:r>
            <a:r>
              <a:rPr lang="en-US" sz="1000" b="1" dirty="0"/>
              <a:t>Floyd Valley transload </a:t>
            </a:r>
            <a:r>
              <a:rPr lang="en-US" sz="1000" dirty="0">
                <a:latin typeface="PT Sans" panose="020B0503020203020204"/>
              </a:rPr>
              <a:t>is building a transload for shipping to and from the Sioux City, IA area. The proposed project will add the needed railroad infrastructure (switch and track) to create the transload and connect to the BNSF railroad.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Job creation:  20 jobs at an average $25/hour. </a:t>
            </a:r>
          </a:p>
          <a:p>
            <a:r>
              <a:rPr lang="en-US" sz="1000" dirty="0"/>
              <a:t>Total project cost is $981,000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highlight>
                  <a:srgbClr val="FFFF00"/>
                </a:highlight>
                <a:latin typeface="PT Sans" panose="020B0503020203020204"/>
                <a:cs typeface="Arial" pitchFamily="34" charset="0"/>
              </a:rPr>
              <a:t>We recommend a loan award of $X and grant of $X.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t>
            </a:r>
            <a:r>
              <a:rPr lang="en-US" sz="1000" b="1" dirty="0"/>
              <a:t>Ice Cap Cold Storage:   </a:t>
            </a:r>
            <a:r>
              <a:rPr lang="en-US" sz="1000" dirty="0"/>
              <a:t>Phase 2 of the Cold Storage project includes 1,458 feet of rail track and spur that will provide access to the </a:t>
            </a:r>
            <a:r>
              <a:rPr lang="en-US" sz="1000" dirty="0" err="1"/>
              <a:t>IceCap</a:t>
            </a:r>
            <a:r>
              <a:rPr lang="en-US" sz="1000" dirty="0"/>
              <a:t> Cold Storage facility and future expansion.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Job creation:  48 jobs at an average $22.94/hour. </a:t>
            </a:r>
          </a:p>
          <a:p>
            <a:r>
              <a:rPr lang="en-US" sz="1000" dirty="0"/>
              <a:t>Total project cost is $1,349,144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highlight>
                  <a:srgbClr val="FFFF00"/>
                </a:highlight>
                <a:latin typeface="PT Sans" panose="020B0503020203020204"/>
                <a:cs typeface="Arial" pitchFamily="34" charset="0"/>
              </a:rPr>
              <a:t>We recommend a loan award of $X and grant of $X.</a:t>
            </a:r>
          </a:p>
          <a:p>
            <a:endParaRPr lang="en-US" sz="1000" dirty="0"/>
          </a:p>
          <a:p>
            <a:pPr>
              <a:buClr>
                <a:schemeClr val="tx1"/>
              </a:buClr>
              <a:defRPr/>
            </a:pPr>
            <a:endParaRPr lang="en-US" sz="1000" dirty="0">
              <a:latin typeface="PT Sans" panose="020B0503020203020204"/>
              <a:cs typeface="Arial" pitchFamily="34" charset="0"/>
            </a:endParaRPr>
          </a:p>
          <a:p>
            <a:pPr defTabSz="912205">
              <a:defRPr/>
            </a:pPr>
            <a:endParaRPr lang="en-US" sz="1000" dirty="0">
              <a:latin typeface="PT Sans" panose="020B0503020203020204"/>
            </a:endParaRPr>
          </a:p>
        </p:txBody>
      </p:sp>
      <p:sp>
        <p:nvSpPr>
          <p:cNvPr id="4" name="Slide Number Placeholder 3"/>
          <p:cNvSpPr>
            <a:spLocks noGrp="1"/>
          </p:cNvSpPr>
          <p:nvPr>
            <p:ph type="sldNum" sz="quarter" idx="10"/>
          </p:nvPr>
        </p:nvSpPr>
        <p:spPr/>
        <p:txBody>
          <a:bodyPr/>
          <a:lstStyle/>
          <a:p>
            <a:fld id="{50B73208-77F4-453B-8852-C4844F8BB3D9}" type="slidenum">
              <a:rPr lang="en-US" smtClean="0"/>
              <a:t>5</a:t>
            </a:fld>
            <a:endParaRPr lang="en-US"/>
          </a:p>
        </p:txBody>
      </p:sp>
    </p:spTree>
    <p:extLst>
      <p:ext uri="{BB962C8B-B14F-4D97-AF65-F5344CB8AC3E}">
        <p14:creationId xmlns:p14="http://schemas.microsoft.com/office/powerpoint/2010/main" val="1567541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PT Sans" panose="020B0503020203020204"/>
                <a:cs typeface="Arial" pitchFamily="34" charset="0"/>
              </a:rPr>
              <a:t>One project is a Rail Network Improvement for a loan only.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indent="0">
              <a:spcBef>
                <a:spcPts val="0"/>
              </a:spcBef>
              <a:buClr>
                <a:schemeClr val="tx1"/>
              </a:buClr>
              <a:buNone/>
              <a:defRPr/>
            </a:pPr>
            <a:r>
              <a:rPr lang="en-US" sz="1200" dirty="0"/>
              <a:t>**</a:t>
            </a:r>
            <a:r>
              <a:rPr lang="en-US" sz="1200" b="1" dirty="0">
                <a:latin typeface="PT Sans" panose="020B0503020203020204"/>
              </a:rPr>
              <a:t>CP Unit Train Expansion (Pattison Sand V)</a:t>
            </a:r>
            <a:endParaRPr lang="en-US" sz="1600" b="1" dirty="0">
              <a:latin typeface="PT Sans" panose="020B0503020203020204"/>
              <a:cs typeface="Arial" pitchFamily="34" charset="0"/>
            </a:endParaRPr>
          </a:p>
          <a:p>
            <a:pPr marL="0" indent="0">
              <a:spcBef>
                <a:spcPts val="0"/>
              </a:spcBef>
              <a:buClr>
                <a:schemeClr val="tx1"/>
              </a:buClr>
              <a:buNone/>
              <a:defRPr/>
            </a:pPr>
            <a:r>
              <a:rPr lang="en-US" sz="1200" dirty="0">
                <a:latin typeface="PT Sans" panose="020B0503020203020204"/>
              </a:rPr>
              <a:t>The project will construct rail to add an additional 400 feet of track for three spurs.</a:t>
            </a:r>
          </a:p>
          <a:p>
            <a:r>
              <a:rPr lang="en-US" sz="1200" dirty="0"/>
              <a:t>Total project cost is $2,700,000.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ighlight>
                  <a:srgbClr val="FFFF00"/>
                </a:highlight>
                <a:latin typeface="PT Sans" panose="020B0503020203020204"/>
                <a:cs typeface="Arial" pitchFamily="34" charset="0"/>
              </a:rPr>
              <a:t>We recommend a loan award of $X.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highlight>
                <a:srgbClr val="FFFF00"/>
              </a:highlight>
              <a:latin typeface="PT Sans" panose="020B0503020203020204"/>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ighlight>
                  <a:srgbClr val="FFFF00"/>
                </a:highlight>
                <a:latin typeface="PT Sans" panose="020B0503020203020204"/>
                <a:cs typeface="Arial" pitchFamily="34" charset="0"/>
              </a:rPr>
              <a:t>Two projects are planning studies.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highlight>
                <a:srgbClr val="FFFF00"/>
              </a:highlight>
              <a:latin typeface="PT Sans" panose="020B0503020203020204"/>
              <a:cs typeface="Arial" pitchFamily="34" charset="0"/>
            </a:endParaRPr>
          </a:p>
          <a:p>
            <a:pPr marL="0" indent="0">
              <a:spcBef>
                <a:spcPts val="0"/>
              </a:spcBef>
              <a:buClr>
                <a:schemeClr val="tx1"/>
              </a:buClr>
              <a:buNone/>
              <a:defRPr/>
            </a:pPr>
            <a:r>
              <a:rPr lang="en-US" sz="1200" dirty="0"/>
              <a:t>**</a:t>
            </a:r>
            <a:r>
              <a:rPr lang="en-US" sz="1200" b="1" dirty="0">
                <a:latin typeface="PT Sans" panose="020B0503020203020204"/>
                <a:cs typeface="Arial" pitchFamily="34" charset="0"/>
              </a:rPr>
              <a:t>Booneville North Transload Facility</a:t>
            </a:r>
          </a:p>
          <a:p>
            <a:pPr marL="0" indent="0">
              <a:spcBef>
                <a:spcPts val="0"/>
              </a:spcBef>
              <a:buClr>
                <a:schemeClr val="tx1"/>
              </a:buClr>
              <a:buNone/>
              <a:defRPr/>
            </a:pPr>
            <a:r>
              <a:rPr lang="en-US" sz="1200" dirty="0">
                <a:latin typeface="PT Sans" panose="020B0503020203020204"/>
                <a:cs typeface="Arial" pitchFamily="34" charset="0"/>
              </a:rPr>
              <a:t>The purpose of the study is to determine the feasibility of a transload facility to serve Dallas County. The study will determine the current and future needs of the area and prepare a plan for an efficient rail transportation to meet those needs.</a:t>
            </a:r>
          </a:p>
          <a:p>
            <a:pPr marL="0" marR="0" lvl="0" indent="0" algn="l" defTabSz="914400" rtl="0" eaLnBrk="1" fontAlgn="auto" latinLnBrk="0" hangingPunct="1">
              <a:lnSpc>
                <a:spcPct val="100000"/>
              </a:lnSpc>
              <a:spcBef>
                <a:spcPts val="0"/>
              </a:spcBef>
              <a:spcAft>
                <a:spcPts val="0"/>
              </a:spcAft>
              <a:buClr>
                <a:schemeClr val="tx1"/>
              </a:buClr>
              <a:buSzTx/>
              <a:buFontTx/>
              <a:buNone/>
              <a:tabLst/>
              <a:defRPr/>
            </a:pPr>
            <a:r>
              <a:rPr lang="en-US" sz="1200" dirty="0">
                <a:highlight>
                  <a:srgbClr val="FFFF00"/>
                </a:highlight>
                <a:latin typeface="PT Sans" panose="020B0503020203020204"/>
                <a:cs typeface="Arial" pitchFamily="34" charset="0"/>
              </a:rPr>
              <a:t>We recommend a grant award of $X.</a:t>
            </a:r>
          </a:p>
          <a:p>
            <a:pPr marL="0" indent="0">
              <a:spcBef>
                <a:spcPts val="0"/>
              </a:spcBef>
              <a:buClr>
                <a:schemeClr val="tx1"/>
              </a:buClr>
              <a:buNone/>
              <a:defRPr/>
            </a:pPr>
            <a:endParaRPr lang="en-US" sz="1200" dirty="0"/>
          </a:p>
          <a:p>
            <a:pPr marL="0" indent="0">
              <a:spcBef>
                <a:spcPts val="0"/>
              </a:spcBef>
              <a:buClr>
                <a:schemeClr val="tx1"/>
              </a:buClr>
              <a:buNone/>
              <a:defRPr/>
            </a:pPr>
            <a:r>
              <a:rPr lang="en-US" sz="1200" b="1" dirty="0">
                <a:latin typeface="PT Sans" panose="020B0503020203020204"/>
                <a:cs typeface="Arial" pitchFamily="34" charset="0"/>
              </a:rPr>
              <a:t>**Pacific Junction South Industrial Park Transload Planning Study</a:t>
            </a:r>
          </a:p>
          <a:p>
            <a:pPr marL="0" indent="0">
              <a:spcBef>
                <a:spcPts val="0"/>
              </a:spcBef>
              <a:buClr>
                <a:schemeClr val="tx1"/>
              </a:buClr>
              <a:buNone/>
              <a:defRPr/>
            </a:pPr>
            <a:r>
              <a:rPr lang="en-US" sz="1200" dirty="0">
                <a:latin typeface="PT Sans" panose="020B0503020203020204"/>
                <a:cs typeface="Arial" pitchFamily="34" charset="0"/>
              </a:rPr>
              <a:t>The Mills County Economic Development Foundation seeks to develop approximately 217 acres of land located south of Pacific Junction, Iowa into a </a:t>
            </a:r>
            <a:r>
              <a:rPr lang="en-US" sz="1200" dirty="0" err="1">
                <a:latin typeface="PT Sans" panose="020B0503020203020204"/>
                <a:cs typeface="Arial" pitchFamily="34" charset="0"/>
              </a:rPr>
              <a:t>railport</a:t>
            </a:r>
            <a:r>
              <a:rPr lang="en-US" sz="1200" dirty="0">
                <a:latin typeface="PT Sans" panose="020B0503020203020204"/>
                <a:cs typeface="Arial" pitchFamily="34" charset="0"/>
              </a:rPr>
              <a:t>/transload facility. The development study will assess the feasibility of the facility and determine the economic impacts to the city, county, and region.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ighlight>
                  <a:srgbClr val="FFFF00"/>
                </a:highlight>
                <a:latin typeface="PT Sans" panose="020B0503020203020204"/>
                <a:cs typeface="Arial" pitchFamily="34" charset="0"/>
              </a:rPr>
              <a:t>We recommend a grant award of $X.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highlight>
                <a:srgbClr val="FFFF00"/>
              </a:highlight>
              <a:latin typeface="PT Sans" panose="020B0503020203020204"/>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6</a:t>
            </a:fld>
            <a:endParaRPr lang="en-US"/>
          </a:p>
        </p:txBody>
      </p:sp>
    </p:spTree>
    <p:extLst>
      <p:ext uri="{BB962C8B-B14F-4D97-AF65-F5344CB8AC3E}">
        <p14:creationId xmlns:p14="http://schemas.microsoft.com/office/powerpoint/2010/main" val="3358940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limited funding and the number of request for FY ‘23, we are not recommending funding for the Ten C/Merchants Phase 2 project.  </a:t>
            </a:r>
          </a:p>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7</a:t>
            </a:fld>
            <a:endParaRPr lang="en-US"/>
          </a:p>
        </p:txBody>
      </p:sp>
    </p:spTree>
    <p:extLst>
      <p:ext uri="{BB962C8B-B14F-4D97-AF65-F5344CB8AC3E}">
        <p14:creationId xmlns:p14="http://schemas.microsoft.com/office/powerpoint/2010/main" val="1873586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8</a:t>
            </a:fld>
            <a:endParaRPr lang="en-US"/>
          </a:p>
        </p:txBody>
      </p:sp>
    </p:spTree>
    <p:extLst>
      <p:ext uri="{BB962C8B-B14F-4D97-AF65-F5344CB8AC3E}">
        <p14:creationId xmlns:p14="http://schemas.microsoft.com/office/powerpoint/2010/main" val="2395783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9</a:t>
            </a:fld>
            <a:endParaRPr lang="en-US"/>
          </a:p>
        </p:txBody>
      </p:sp>
    </p:spTree>
    <p:extLst>
      <p:ext uri="{BB962C8B-B14F-4D97-AF65-F5344CB8AC3E}">
        <p14:creationId xmlns:p14="http://schemas.microsoft.com/office/powerpoint/2010/main" val="2742652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3753E7-0F11-4D0E-8960-9E1C8FCC4C52}"/>
              </a:ext>
            </a:extLst>
          </p:cNvPr>
          <p:cNvSpPr/>
          <p:nvPr userDrawn="1"/>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5C18299-3EBF-4651-B028-9D1F61A7FE89}"/>
              </a:ext>
            </a:extLst>
          </p:cNvPr>
          <p:cNvSpPr/>
          <p:nvPr userDrawn="1"/>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2933723-4C4E-4953-9B73-759969B589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pic>
        <p:nvPicPr>
          <p:cNvPr id="9" name="Picture 8">
            <a:extLst>
              <a:ext uri="{FF2B5EF4-FFF2-40B4-BE49-F238E27FC236}">
                <a16:creationId xmlns:a16="http://schemas.microsoft.com/office/drawing/2014/main" id="{6D07DB7A-A277-47F1-B420-6EB252894A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8273" y="4651364"/>
            <a:ext cx="3427833" cy="1657956"/>
          </a:xfrm>
          <a:prstGeom prst="rect">
            <a:avLst/>
          </a:prstGeom>
        </p:spPr>
      </p:pic>
      <p:pic>
        <p:nvPicPr>
          <p:cNvPr id="10" name="Picture 9">
            <a:extLst>
              <a:ext uri="{FF2B5EF4-FFF2-40B4-BE49-F238E27FC236}">
                <a16:creationId xmlns:a16="http://schemas.microsoft.com/office/drawing/2014/main" id="{2C9ED19C-16BB-4E11-A2E2-5E3DE3CF1B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70" y="4651364"/>
            <a:ext cx="5758220" cy="1657956"/>
          </a:xfrm>
          <a:prstGeom prst="rect">
            <a:avLst/>
          </a:prstGeom>
        </p:spPr>
      </p:pic>
    </p:spTree>
    <p:extLst>
      <p:ext uri="{BB962C8B-B14F-4D97-AF65-F5344CB8AC3E}">
        <p14:creationId xmlns:p14="http://schemas.microsoft.com/office/powerpoint/2010/main" val="184984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940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667435"/>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NAME OF PRESENTATION</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764704"/>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836712"/>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908720"/>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87D8D79-94B8-46B0-BEA5-ADFB594F66F5}"/>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Tree>
    <p:extLst>
      <p:ext uri="{BB962C8B-B14F-4D97-AF65-F5344CB8AC3E}">
        <p14:creationId xmlns:p14="http://schemas.microsoft.com/office/powerpoint/2010/main" val="76828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4680520"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Railroad Revolving Loan and Grant Program</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340768"/>
            <a:ext cx="7886700" cy="965523"/>
          </a:xfrm>
          <a:prstGeom prst="rect">
            <a:avLst/>
          </a:prstGeom>
        </p:spPr>
        <p:txBody>
          <a:bodyPr vert="horz" lIns="91440" tIns="45720" rIns="91440" bIns="45720" rtlCol="0" anchor="ctr">
            <a:normAutofit/>
          </a:bodyPr>
          <a:lstStyle>
            <a:lvl1pPr>
              <a:defRPr>
                <a:latin typeface="PT Sans" panose="020B050302020302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BFB340FD-E5C8-40FB-8FFA-E3B74A3978E7}"/>
              </a:ext>
            </a:extLst>
          </p:cNvPr>
          <p:cNvSpPr>
            <a:spLocks noGrp="1"/>
          </p:cNvSpPr>
          <p:nvPr>
            <p:ph idx="1"/>
          </p:nvPr>
        </p:nvSpPr>
        <p:spPr>
          <a:xfrm>
            <a:off x="467544" y="2441228"/>
            <a:ext cx="7886700" cy="4228132"/>
          </a:xfrm>
          <a:prstGeom prst="rect">
            <a:avLst/>
          </a:prstGeom>
        </p:spPr>
        <p:txBody>
          <a:bodyPr vert="horz" lIns="91440" tIns="45720" rIns="91440" bIns="45720" rtlCol="0">
            <a:normAutofit/>
          </a:bodyPr>
          <a:lstStyle>
            <a:lvl1pPr>
              <a:defRPr>
                <a:latin typeface="PT Sans" panose="020B0503020203020204" pitchFamily="34" charset="0"/>
              </a:defRPr>
            </a:lvl1pPr>
            <a:lvl2pPr>
              <a:defRPr>
                <a:latin typeface="PT Sans" panose="020B0503020203020204" pitchFamily="34" charset="0"/>
              </a:defRPr>
            </a:lvl2pPr>
            <a:lvl3pPr>
              <a:defRPr>
                <a:latin typeface="PT Sans" panose="020B0503020203020204" pitchFamily="34" charset="0"/>
              </a:defRPr>
            </a:lvl3pPr>
            <a:lvl4pPr>
              <a:defRPr>
                <a:latin typeface="PT Sans" panose="020B0503020203020204" pitchFamily="34" charset="0"/>
              </a:defRPr>
            </a:lvl4pPr>
            <a:lvl5pPr>
              <a:defRPr>
                <a:latin typeface="PT Sans" panose="020B0503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64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rgbClr val="8717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2763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0007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7667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2221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078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5">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3359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18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1" r:id="rId4"/>
    <p:sldLayoutId id="2147483654" r:id="rId5"/>
    <p:sldLayoutId id="2147483655" r:id="rId6"/>
    <p:sldLayoutId id="2147483652" r:id="rId7"/>
    <p:sldLayoutId id="2147483653" r:id="rId8"/>
    <p:sldLayoutId id="2147483656" r:id="rId9"/>
    <p:sldLayoutId id="214748365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slide" Target="slide6.xml"/></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slide" Target="slide6.xml"/></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image" Target="../media/image14.emf"/><Relationship Id="rId4" Type="http://schemas.openxmlformats.org/officeDocument/2006/relationships/slide" Target="slide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sp>
        <p:nvSpPr>
          <p:cNvPr id="7" name="TextBox 6">
            <a:extLst>
              <a:ext uri="{FF2B5EF4-FFF2-40B4-BE49-F238E27FC236}">
                <a16:creationId xmlns:a16="http://schemas.microsoft.com/office/drawing/2014/main" id="{9EEEC4D6-EA04-4B21-A205-B47603995269}"/>
              </a:ext>
            </a:extLst>
          </p:cNvPr>
          <p:cNvSpPr txBox="1"/>
          <p:nvPr/>
        </p:nvSpPr>
        <p:spPr>
          <a:xfrm>
            <a:off x="107504" y="4869160"/>
            <a:ext cx="5688632" cy="1723549"/>
          </a:xfrm>
          <a:prstGeom prst="rect">
            <a:avLst/>
          </a:prstGeom>
          <a:noFill/>
        </p:spPr>
        <p:txBody>
          <a:bodyPr wrap="square" rtlCol="0">
            <a:spAutoFit/>
          </a:bodyPr>
          <a:lstStyle/>
          <a:p>
            <a:r>
              <a:rPr lang="en-US" sz="2000" b="1" dirty="0">
                <a:solidFill>
                  <a:schemeClr val="bg1"/>
                </a:solidFill>
                <a:latin typeface="PT Sans" panose="020B0503020203020204" pitchFamily="34" charset="0"/>
              </a:rPr>
              <a:t>Railroad Revolving Loan and Grant Program</a:t>
            </a:r>
            <a:br>
              <a:rPr lang="en-US" sz="2000" b="1" dirty="0">
                <a:solidFill>
                  <a:schemeClr val="bg1"/>
                </a:solidFill>
                <a:latin typeface="PT Sans" panose="020B0503020203020204" pitchFamily="34" charset="0"/>
              </a:rPr>
            </a:br>
            <a:r>
              <a:rPr lang="en-US" sz="2000" dirty="0">
                <a:solidFill>
                  <a:schemeClr val="bg1"/>
                </a:solidFill>
                <a:latin typeface="PT Sans" panose="020B0503020203020204" pitchFamily="34" charset="0"/>
              </a:rPr>
              <a:t>FY 2023 Funding Cycle</a:t>
            </a:r>
          </a:p>
          <a:p>
            <a:r>
              <a:rPr lang="en-US" sz="2000" dirty="0">
                <a:solidFill>
                  <a:schemeClr val="bg1"/>
                </a:solidFill>
                <a:latin typeface="PT Sans" panose="020B0503020203020204" pitchFamily="34" charset="0"/>
              </a:rPr>
              <a:t>September 13, 2022 </a:t>
            </a:r>
          </a:p>
          <a:p>
            <a:r>
              <a:rPr lang="en-US" sz="2000" dirty="0">
                <a:solidFill>
                  <a:schemeClr val="bg1"/>
                </a:solidFill>
                <a:latin typeface="PT Sans" panose="020B0503020203020204" pitchFamily="34" charset="0"/>
              </a:rPr>
              <a:t>Commission Workshop</a:t>
            </a:r>
          </a:p>
          <a:p>
            <a:endParaRPr lang="en-US" sz="2600" dirty="0">
              <a:solidFill>
                <a:schemeClr val="bg1"/>
              </a:solidFill>
              <a:latin typeface="PT Sans" panose="020B0503020203020204" pitchFamily="34" charset="0"/>
            </a:endParaRPr>
          </a:p>
        </p:txBody>
      </p:sp>
    </p:spTree>
    <p:extLst>
      <p:ext uri="{BB962C8B-B14F-4D97-AF65-F5344CB8AC3E}">
        <p14:creationId xmlns:p14="http://schemas.microsoft.com/office/powerpoint/2010/main" val="2135147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46FEE6ED-4422-4889-9816-DB9F4C69186D}"/>
              </a:ext>
            </a:extLst>
          </p:cNvPr>
          <p:cNvSpPr txBox="1">
            <a:spLocks/>
          </p:cNvSpPr>
          <p:nvPr/>
        </p:nvSpPr>
        <p:spPr>
          <a:xfrm>
            <a:off x="473245" y="312412"/>
            <a:ext cx="8197510" cy="21084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rPr>
              <a:t>Soybean Crush Plant – Alta</a:t>
            </a:r>
            <a:endParaRPr lang="en-US" sz="1800" b="1" dirty="0">
              <a:latin typeface="PT Sans" panose="020B0503020203020204"/>
              <a:cs typeface="Arial" pitchFamily="34" charset="0"/>
            </a:endParaRPr>
          </a:p>
          <a:p>
            <a:pPr marL="0" indent="0">
              <a:spcBef>
                <a:spcPts val="0"/>
              </a:spcBef>
              <a:buClr>
                <a:schemeClr val="tx1"/>
              </a:buClr>
              <a:buNone/>
              <a:defRPr/>
            </a:pPr>
            <a:r>
              <a:rPr lang="en-US" sz="1600" dirty="0">
                <a:solidFill>
                  <a:schemeClr val="tx1">
                    <a:lumMod val="50000"/>
                  </a:schemeClr>
                </a:solidFill>
                <a:latin typeface="PT Sans" panose="020B0503020203020204"/>
              </a:rPr>
              <a:t>Company</a:t>
            </a:r>
            <a:r>
              <a:rPr lang="en-US" sz="1600" dirty="0">
                <a:latin typeface="PT Sans" panose="020B0503020203020204"/>
              </a:rPr>
              <a:t> is building a plant in Alta, Iowa to process soybeans into soybean meal and soybean oil. They will be shipping the products via the Canadian National Railroad.</a:t>
            </a:r>
            <a:endParaRPr lang="en-US" sz="1600" dirty="0">
              <a:latin typeface="PT Sans" panose="020B0503020203020204"/>
              <a:cs typeface="Arial" pitchFamily="34" charset="0"/>
            </a:endParaRPr>
          </a:p>
          <a:p>
            <a:pPr marL="0" indent="0">
              <a:spcBef>
                <a:spcPts val="0"/>
              </a:spcBef>
              <a:buClr>
                <a:schemeClr val="tx1"/>
              </a:buClr>
              <a:buNone/>
              <a:defRPr/>
            </a:pPr>
            <a:r>
              <a:rPr lang="en-US" sz="1600" dirty="0">
                <a:latin typeface="PT Sans" panose="020B0503020203020204"/>
                <a:cs typeface="Arial" pitchFamily="34" charset="0"/>
              </a:rPr>
              <a:t>Total Rail Cost:     $</a:t>
            </a:r>
            <a:r>
              <a:rPr lang="en-US" sz="1600" dirty="0">
                <a:latin typeface="PT Sans" panose="020B0503020203020204" pitchFamily="34" charset="0"/>
              </a:rPr>
              <a:t>14,070,389</a:t>
            </a:r>
          </a:p>
          <a:p>
            <a:pPr marL="0" indent="0">
              <a:spcBef>
                <a:spcPts val="0"/>
              </a:spcBef>
              <a:buClr>
                <a:schemeClr val="tx1"/>
              </a:buClr>
              <a:buNone/>
              <a:defRPr/>
            </a:pPr>
            <a:r>
              <a:rPr lang="en-US" sz="1600" dirty="0">
                <a:latin typeface="PT Sans" panose="020B0503020203020204"/>
                <a:cs typeface="Arial" pitchFamily="34" charset="0"/>
              </a:rPr>
              <a:t>Requested:   $2,612,000  Recommended: $2,612,000 </a:t>
            </a:r>
          </a:p>
          <a:p>
            <a:pPr marL="0" indent="0">
              <a:spcBef>
                <a:spcPts val="0"/>
              </a:spcBef>
              <a:buClr>
                <a:schemeClr val="tx1"/>
              </a:buClr>
              <a:buNone/>
              <a:defRPr/>
            </a:pPr>
            <a:endParaRPr lang="en-US" sz="2400" dirty="0">
              <a:latin typeface="PT Sans" panose="020B0503020203020204"/>
              <a:cs typeface="Arial" pitchFamily="34" charset="0"/>
            </a:endParaRPr>
          </a:p>
        </p:txBody>
      </p:sp>
      <p:sp>
        <p:nvSpPr>
          <p:cNvPr id="7" name="TextBox 6">
            <a:hlinkClick r:id="rId3" action="ppaction://hlinksldjump"/>
            <a:extLst>
              <a:ext uri="{FF2B5EF4-FFF2-40B4-BE49-F238E27FC236}">
                <a16:creationId xmlns:a16="http://schemas.microsoft.com/office/drawing/2014/main" id="{B6360B58-4B21-464D-8C4D-F1CC04C6F1FE}"/>
              </a:ext>
            </a:extLst>
          </p:cNvPr>
          <p:cNvSpPr txBox="1"/>
          <p:nvPr/>
        </p:nvSpPr>
        <p:spPr>
          <a:xfrm>
            <a:off x="107504" y="6581001"/>
            <a:ext cx="4712392" cy="276999"/>
          </a:xfrm>
          <a:prstGeom prst="rect">
            <a:avLst/>
          </a:prstGeom>
          <a:noFill/>
        </p:spPr>
        <p:txBody>
          <a:bodyPr wrap="square" rtlCol="0">
            <a:spAutoFit/>
          </a:bodyPr>
          <a:lstStyle/>
          <a:p>
            <a:r>
              <a:rPr lang="en-US" sz="1200" b="1" dirty="0">
                <a:latin typeface="PT Sans" panose="020B0503020203020204"/>
                <a:hlinkClick r:id="rId3" action="ppaction://hlinksldjump"/>
              </a:rPr>
              <a:t>Return to Recommendation Summary</a:t>
            </a:r>
            <a:endParaRPr lang="en-US" sz="1200" b="1" dirty="0">
              <a:latin typeface="PT Sans" panose="020B0503020203020204"/>
            </a:endParaRPr>
          </a:p>
        </p:txBody>
      </p:sp>
      <p:pic>
        <p:nvPicPr>
          <p:cNvPr id="3" name="Picture 2">
            <a:extLst>
              <a:ext uri="{FF2B5EF4-FFF2-40B4-BE49-F238E27FC236}">
                <a16:creationId xmlns:a16="http://schemas.microsoft.com/office/drawing/2014/main" id="{A607F5E2-AAD3-49F5-BC46-59A71411A8BF}"/>
              </a:ext>
            </a:extLst>
          </p:cNvPr>
          <p:cNvPicPr>
            <a:picLocks noChangeAspect="1"/>
          </p:cNvPicPr>
          <p:nvPr/>
        </p:nvPicPr>
        <p:blipFill>
          <a:blip r:embed="rId4"/>
          <a:stretch>
            <a:fillRect/>
          </a:stretch>
        </p:blipFill>
        <p:spPr>
          <a:xfrm>
            <a:off x="899592" y="1772817"/>
            <a:ext cx="7347138" cy="4772772"/>
          </a:xfrm>
          <a:prstGeom prst="rect">
            <a:avLst/>
          </a:prstGeom>
        </p:spPr>
      </p:pic>
    </p:spTree>
    <p:extLst>
      <p:ext uri="{BB962C8B-B14F-4D97-AF65-F5344CB8AC3E}">
        <p14:creationId xmlns:p14="http://schemas.microsoft.com/office/powerpoint/2010/main" val="3227024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F5751537-FA03-4AB3-8B31-69AB09AA416A}"/>
              </a:ext>
            </a:extLst>
          </p:cNvPr>
          <p:cNvSpPr txBox="1">
            <a:spLocks/>
          </p:cNvSpPr>
          <p:nvPr/>
        </p:nvSpPr>
        <p:spPr>
          <a:xfrm>
            <a:off x="323528" y="312412"/>
            <a:ext cx="8352927" cy="21804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cs typeface="Arial" pitchFamily="34" charset="0"/>
              </a:rPr>
              <a:t>Floyd Valley Transload</a:t>
            </a:r>
          </a:p>
          <a:p>
            <a:pPr marL="0" indent="0">
              <a:buNone/>
            </a:pPr>
            <a:r>
              <a:rPr lang="en-US" sz="1500" dirty="0">
                <a:latin typeface="PT Sans" panose="020B0503020203020204"/>
              </a:rPr>
              <a:t>The company is building a transload for shipping to and from the Sioux City, IA area. The proposed project will add the needed railroad infrastructure (switch and track) to create the transload and connect to the BNSF railroad.</a:t>
            </a:r>
          </a:p>
          <a:p>
            <a:pPr marL="0" indent="0">
              <a:buNone/>
            </a:pPr>
            <a:r>
              <a:rPr lang="en-US" sz="1500" dirty="0">
                <a:latin typeface="PT Sans" panose="020B0503020203020204"/>
                <a:cs typeface="Arial" pitchFamily="34" charset="0"/>
              </a:rPr>
              <a:t>Total Cost: $981,000  </a:t>
            </a:r>
          </a:p>
          <a:p>
            <a:pPr marL="0" indent="0">
              <a:spcBef>
                <a:spcPts val="0"/>
              </a:spcBef>
              <a:buClr>
                <a:schemeClr val="tx1"/>
              </a:buClr>
              <a:buNone/>
              <a:defRPr/>
            </a:pPr>
            <a:r>
              <a:rPr lang="en-US" sz="1500" dirty="0">
                <a:latin typeface="PT Sans" panose="020B0503020203020204"/>
                <a:cs typeface="Arial" pitchFamily="34" charset="0"/>
              </a:rPr>
              <a:t>Requested: $784,800    Recommended: $784,800</a:t>
            </a:r>
          </a:p>
          <a:p>
            <a:pPr marL="0" indent="0">
              <a:spcBef>
                <a:spcPts val="0"/>
              </a:spcBef>
              <a:buClr>
                <a:schemeClr val="tx1"/>
              </a:buClr>
              <a:buNone/>
              <a:defRPr/>
            </a:pPr>
            <a:endParaRPr lang="en-US" sz="2400" dirty="0">
              <a:latin typeface="PT Sans" panose="020B0503020203020204"/>
              <a:cs typeface="Arial" pitchFamily="34" charset="0"/>
            </a:endParaRPr>
          </a:p>
        </p:txBody>
      </p:sp>
      <p:sp>
        <p:nvSpPr>
          <p:cNvPr id="7" name="TextBox 6">
            <a:hlinkClick r:id="rId3" action="ppaction://hlinksldjump"/>
            <a:extLst>
              <a:ext uri="{FF2B5EF4-FFF2-40B4-BE49-F238E27FC236}">
                <a16:creationId xmlns:a16="http://schemas.microsoft.com/office/drawing/2014/main" id="{527E2041-2701-4B04-9BD1-309743F583BA}"/>
              </a:ext>
            </a:extLst>
          </p:cNvPr>
          <p:cNvSpPr txBox="1"/>
          <p:nvPr/>
        </p:nvSpPr>
        <p:spPr>
          <a:xfrm>
            <a:off x="179512" y="6545588"/>
            <a:ext cx="3188421" cy="276999"/>
          </a:xfrm>
          <a:prstGeom prst="rect">
            <a:avLst/>
          </a:prstGeom>
          <a:noFill/>
        </p:spPr>
        <p:txBody>
          <a:bodyPr wrap="square" rtlCol="0">
            <a:spAutoFit/>
          </a:bodyPr>
          <a:lstStyle/>
          <a:p>
            <a:r>
              <a:rPr lang="en-US" sz="1200" b="1" dirty="0">
                <a:latin typeface="PT Sans" panose="020B0503020203020204"/>
                <a:hlinkClick r:id="rId3" action="ppaction://hlinksldjump"/>
              </a:rPr>
              <a:t>Return to Recommendation Summary</a:t>
            </a:r>
            <a:endParaRPr lang="en-US" sz="1200" b="1" dirty="0">
              <a:latin typeface="PT Sans" panose="020B0503020203020204"/>
            </a:endParaRPr>
          </a:p>
        </p:txBody>
      </p:sp>
      <p:pic>
        <p:nvPicPr>
          <p:cNvPr id="3" name="Picture 2">
            <a:extLst>
              <a:ext uri="{FF2B5EF4-FFF2-40B4-BE49-F238E27FC236}">
                <a16:creationId xmlns:a16="http://schemas.microsoft.com/office/drawing/2014/main" id="{9D2A936C-5CB4-4C1E-853B-D58E2799ECA5}"/>
              </a:ext>
            </a:extLst>
          </p:cNvPr>
          <p:cNvPicPr>
            <a:picLocks noChangeAspect="1"/>
          </p:cNvPicPr>
          <p:nvPr/>
        </p:nvPicPr>
        <p:blipFill>
          <a:blip r:embed="rId4"/>
          <a:stretch>
            <a:fillRect/>
          </a:stretch>
        </p:blipFill>
        <p:spPr>
          <a:xfrm>
            <a:off x="860080" y="1916832"/>
            <a:ext cx="7279821" cy="4520483"/>
          </a:xfrm>
          <a:prstGeom prst="rect">
            <a:avLst/>
          </a:prstGeom>
        </p:spPr>
      </p:pic>
    </p:spTree>
    <p:extLst>
      <p:ext uri="{BB962C8B-B14F-4D97-AF65-F5344CB8AC3E}">
        <p14:creationId xmlns:p14="http://schemas.microsoft.com/office/powerpoint/2010/main" val="1238207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46FEE6ED-4422-4889-9816-DB9F4C69186D}"/>
              </a:ext>
            </a:extLst>
          </p:cNvPr>
          <p:cNvSpPr txBox="1">
            <a:spLocks/>
          </p:cNvSpPr>
          <p:nvPr/>
        </p:nvSpPr>
        <p:spPr>
          <a:xfrm>
            <a:off x="473245" y="312412"/>
            <a:ext cx="8197510" cy="20364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600" b="1" dirty="0" err="1">
                <a:latin typeface="PT Sans" panose="020B0503020203020204"/>
                <a:cs typeface="Arial" pitchFamily="34" charset="0"/>
              </a:rPr>
              <a:t>IceCap</a:t>
            </a:r>
            <a:r>
              <a:rPr lang="en-US" sz="1600" b="1" dirty="0">
                <a:latin typeface="PT Sans" panose="020B0503020203020204"/>
                <a:cs typeface="Arial" pitchFamily="34" charset="0"/>
              </a:rPr>
              <a:t> Cold Storage</a:t>
            </a:r>
          </a:p>
          <a:p>
            <a:pPr marL="0" indent="0">
              <a:spcBef>
                <a:spcPts val="0"/>
              </a:spcBef>
              <a:buClr>
                <a:schemeClr val="tx1"/>
              </a:buClr>
              <a:buNone/>
              <a:defRPr/>
            </a:pPr>
            <a:r>
              <a:rPr lang="en-US" sz="1600" dirty="0">
                <a:latin typeface="PT Sans" panose="020B0503020203020204"/>
              </a:rPr>
              <a:t>Project will provide cold storage and transload of perishable products, with significant cold-storage capacity and connection to the UP railroad.</a:t>
            </a:r>
          </a:p>
          <a:p>
            <a:pPr marL="0" indent="0">
              <a:spcBef>
                <a:spcPts val="0"/>
              </a:spcBef>
              <a:buClr>
                <a:schemeClr val="tx1"/>
              </a:buClr>
              <a:buNone/>
              <a:defRPr/>
            </a:pPr>
            <a:r>
              <a:rPr lang="en-US" sz="1600" dirty="0">
                <a:latin typeface="PT Sans" panose="020B0503020203020204"/>
                <a:cs typeface="Arial" pitchFamily="34" charset="0"/>
              </a:rPr>
              <a:t>Total Cost:     $</a:t>
            </a:r>
            <a:r>
              <a:rPr lang="en-US" sz="1600" dirty="0">
                <a:solidFill>
                  <a:srgbClr val="34495E"/>
                </a:solidFill>
                <a:latin typeface="PT Sans" panose="020B0503020203020204" pitchFamily="34" charset="0"/>
              </a:rPr>
              <a:t>2,412,166</a:t>
            </a:r>
          </a:p>
          <a:p>
            <a:pPr marL="0" indent="0">
              <a:spcBef>
                <a:spcPts val="0"/>
              </a:spcBef>
              <a:buClr>
                <a:schemeClr val="tx1"/>
              </a:buClr>
              <a:buNone/>
              <a:defRPr/>
            </a:pPr>
            <a:r>
              <a:rPr lang="en-US" sz="1600" dirty="0">
                <a:latin typeface="PT Sans" panose="020B0503020203020204"/>
                <a:cs typeface="Arial" pitchFamily="34" charset="0"/>
              </a:rPr>
              <a:t>Requested:   $1,521,124     Recommended:  $1,079,315 </a:t>
            </a:r>
            <a:endParaRPr lang="en-US" sz="1800" dirty="0">
              <a:latin typeface="PT Sans" panose="020B0503020203020204"/>
              <a:cs typeface="Arial" pitchFamily="34" charset="0"/>
            </a:endParaRPr>
          </a:p>
          <a:p>
            <a:pPr marL="0" indent="0">
              <a:spcBef>
                <a:spcPts val="0"/>
              </a:spcBef>
              <a:buClr>
                <a:schemeClr val="tx1"/>
              </a:buClr>
              <a:buNone/>
              <a:defRPr/>
            </a:pPr>
            <a:endParaRPr lang="en-US" sz="2400" dirty="0">
              <a:latin typeface="PT Sans" panose="020B0503020203020204"/>
              <a:cs typeface="Arial" pitchFamily="34" charset="0"/>
            </a:endParaRPr>
          </a:p>
        </p:txBody>
      </p:sp>
      <p:sp>
        <p:nvSpPr>
          <p:cNvPr id="7" name="TextBox 6">
            <a:hlinkClick r:id="rId3" action="ppaction://hlinksldjump"/>
            <a:extLst>
              <a:ext uri="{FF2B5EF4-FFF2-40B4-BE49-F238E27FC236}">
                <a16:creationId xmlns:a16="http://schemas.microsoft.com/office/drawing/2014/main" id="{B6360B58-4B21-464D-8C4D-F1CC04C6F1FE}"/>
              </a:ext>
            </a:extLst>
          </p:cNvPr>
          <p:cNvSpPr txBox="1"/>
          <p:nvPr/>
        </p:nvSpPr>
        <p:spPr>
          <a:xfrm>
            <a:off x="10240" y="6581001"/>
            <a:ext cx="4712392" cy="276999"/>
          </a:xfrm>
          <a:prstGeom prst="rect">
            <a:avLst/>
          </a:prstGeom>
          <a:noFill/>
        </p:spPr>
        <p:txBody>
          <a:bodyPr wrap="square" rtlCol="0">
            <a:spAutoFit/>
          </a:bodyPr>
          <a:lstStyle/>
          <a:p>
            <a:r>
              <a:rPr lang="en-US" sz="1200" b="1" dirty="0">
                <a:latin typeface="PT Sans" panose="020B0503020203020204"/>
                <a:hlinkClick r:id="rId3" action="ppaction://hlinksldjump"/>
              </a:rPr>
              <a:t>Return to Recommendation Summary</a:t>
            </a:r>
            <a:endParaRPr lang="en-US" sz="1200" b="1" dirty="0">
              <a:latin typeface="PT Sans" panose="020B0503020203020204"/>
            </a:endParaRPr>
          </a:p>
        </p:txBody>
      </p:sp>
      <p:pic>
        <p:nvPicPr>
          <p:cNvPr id="3" name="Picture 2">
            <a:extLst>
              <a:ext uri="{FF2B5EF4-FFF2-40B4-BE49-F238E27FC236}">
                <a16:creationId xmlns:a16="http://schemas.microsoft.com/office/drawing/2014/main" id="{A1ACFDD6-BFD4-4800-A440-C9E74C812678}"/>
              </a:ext>
            </a:extLst>
          </p:cNvPr>
          <p:cNvPicPr>
            <a:picLocks noChangeAspect="1"/>
          </p:cNvPicPr>
          <p:nvPr/>
        </p:nvPicPr>
        <p:blipFill>
          <a:blip r:embed="rId4"/>
          <a:stretch>
            <a:fillRect/>
          </a:stretch>
        </p:blipFill>
        <p:spPr>
          <a:xfrm>
            <a:off x="1389474" y="1700808"/>
            <a:ext cx="6365051" cy="4605042"/>
          </a:xfrm>
          <a:prstGeom prst="rect">
            <a:avLst/>
          </a:prstGeom>
        </p:spPr>
      </p:pic>
    </p:spTree>
    <p:extLst>
      <p:ext uri="{BB962C8B-B14F-4D97-AF65-F5344CB8AC3E}">
        <p14:creationId xmlns:p14="http://schemas.microsoft.com/office/powerpoint/2010/main" val="2327000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46FEE6ED-4422-4889-9816-DB9F4C69186D}"/>
              </a:ext>
            </a:extLst>
          </p:cNvPr>
          <p:cNvSpPr txBox="1">
            <a:spLocks/>
          </p:cNvSpPr>
          <p:nvPr/>
        </p:nvSpPr>
        <p:spPr>
          <a:xfrm>
            <a:off x="473245" y="312412"/>
            <a:ext cx="8197510" cy="167642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rPr>
              <a:t>CP Unit Train Expansion (Pattison Sand V)</a:t>
            </a:r>
            <a:endParaRPr lang="en-US" sz="2400" b="1" dirty="0">
              <a:latin typeface="PT Sans" panose="020B0503020203020204"/>
              <a:cs typeface="Arial" pitchFamily="34" charset="0"/>
            </a:endParaRPr>
          </a:p>
          <a:p>
            <a:pPr marL="0" indent="0">
              <a:spcBef>
                <a:spcPts val="0"/>
              </a:spcBef>
              <a:buClr>
                <a:schemeClr val="tx1"/>
              </a:buClr>
              <a:buNone/>
              <a:defRPr/>
            </a:pPr>
            <a:r>
              <a:rPr lang="en-US" sz="1800" dirty="0">
                <a:latin typeface="PT Sans" panose="020B0503020203020204"/>
              </a:rPr>
              <a:t>The project will construct rail to add an additional 400 feet of track for three spurs.</a:t>
            </a:r>
          </a:p>
          <a:p>
            <a:pPr marL="0" indent="0">
              <a:spcBef>
                <a:spcPts val="0"/>
              </a:spcBef>
              <a:buClr>
                <a:schemeClr val="tx1"/>
              </a:buClr>
              <a:buNone/>
              <a:defRPr/>
            </a:pPr>
            <a:endParaRPr lang="en-US" sz="1800" dirty="0">
              <a:latin typeface="PT Sans" panose="020B0503020203020204"/>
              <a:cs typeface="Arial" pitchFamily="34" charset="0"/>
            </a:endParaRPr>
          </a:p>
          <a:p>
            <a:pPr marL="0" indent="0">
              <a:spcBef>
                <a:spcPts val="0"/>
              </a:spcBef>
              <a:buClr>
                <a:schemeClr val="tx1"/>
              </a:buClr>
              <a:buNone/>
              <a:defRPr/>
            </a:pPr>
            <a:r>
              <a:rPr lang="en-US" sz="1800" dirty="0">
                <a:latin typeface="PT Sans" panose="020B0503020203020204"/>
                <a:cs typeface="Arial" pitchFamily="34" charset="0"/>
              </a:rPr>
              <a:t>Total Cost:     $2,700,000</a:t>
            </a:r>
          </a:p>
          <a:p>
            <a:pPr marL="0" indent="0">
              <a:spcBef>
                <a:spcPts val="0"/>
              </a:spcBef>
              <a:buClr>
                <a:schemeClr val="tx1"/>
              </a:buClr>
              <a:buNone/>
              <a:defRPr/>
            </a:pPr>
            <a:r>
              <a:rPr lang="en-US" sz="1800" dirty="0">
                <a:latin typeface="PT Sans" panose="020B0503020203020204"/>
                <a:cs typeface="Arial" pitchFamily="34" charset="0"/>
              </a:rPr>
              <a:t>Requested:   $2,000,000 	Recommended:  $1,650,000</a:t>
            </a:r>
          </a:p>
          <a:p>
            <a:pPr marL="0" indent="0">
              <a:spcBef>
                <a:spcPts val="0"/>
              </a:spcBef>
              <a:buClr>
                <a:schemeClr val="tx1"/>
              </a:buClr>
              <a:buNone/>
              <a:defRPr/>
            </a:pPr>
            <a:endParaRPr lang="en-US" sz="2400" dirty="0">
              <a:latin typeface="PT Sans" panose="020B0503020203020204"/>
              <a:cs typeface="Arial" pitchFamily="34" charset="0"/>
            </a:endParaRPr>
          </a:p>
        </p:txBody>
      </p:sp>
      <p:sp>
        <p:nvSpPr>
          <p:cNvPr id="7" name="TextBox 6">
            <a:hlinkClick r:id="rId3" action="ppaction://hlinksldjump"/>
            <a:extLst>
              <a:ext uri="{FF2B5EF4-FFF2-40B4-BE49-F238E27FC236}">
                <a16:creationId xmlns:a16="http://schemas.microsoft.com/office/drawing/2014/main" id="{B6360B58-4B21-464D-8C4D-F1CC04C6F1FE}"/>
              </a:ext>
            </a:extLst>
          </p:cNvPr>
          <p:cNvSpPr txBox="1"/>
          <p:nvPr/>
        </p:nvSpPr>
        <p:spPr>
          <a:xfrm>
            <a:off x="473245" y="5947339"/>
            <a:ext cx="4712392" cy="276999"/>
          </a:xfrm>
          <a:prstGeom prst="rect">
            <a:avLst/>
          </a:prstGeom>
          <a:noFill/>
        </p:spPr>
        <p:txBody>
          <a:bodyPr wrap="square" rtlCol="0">
            <a:spAutoFit/>
          </a:bodyPr>
          <a:lstStyle/>
          <a:p>
            <a:r>
              <a:rPr lang="en-US" sz="1200" b="1" dirty="0">
                <a:latin typeface="PT Sans" panose="020B0503020203020204"/>
                <a:hlinkClick r:id="rId3" action="ppaction://hlinksldjump"/>
              </a:rPr>
              <a:t>Return to Recommendation Summary</a:t>
            </a:r>
            <a:endParaRPr lang="en-US" sz="1200" b="1" dirty="0">
              <a:latin typeface="PT Sans" panose="020B0503020203020204"/>
            </a:endParaRPr>
          </a:p>
        </p:txBody>
      </p:sp>
      <p:pic>
        <p:nvPicPr>
          <p:cNvPr id="10" name="Picture 9">
            <a:extLst>
              <a:ext uri="{FF2B5EF4-FFF2-40B4-BE49-F238E27FC236}">
                <a16:creationId xmlns:a16="http://schemas.microsoft.com/office/drawing/2014/main" id="{EBF3E5C9-7D21-42ED-A935-D3AD69EDABC0}"/>
              </a:ext>
            </a:extLst>
          </p:cNvPr>
          <p:cNvPicPr>
            <a:picLocks noChangeAspect="1"/>
          </p:cNvPicPr>
          <p:nvPr/>
        </p:nvPicPr>
        <p:blipFill>
          <a:blip r:embed="rId4"/>
          <a:stretch>
            <a:fillRect/>
          </a:stretch>
        </p:blipFill>
        <p:spPr>
          <a:xfrm>
            <a:off x="395536" y="2008766"/>
            <a:ext cx="7848871" cy="3938573"/>
          </a:xfrm>
          <a:prstGeom prst="rect">
            <a:avLst/>
          </a:prstGeom>
        </p:spPr>
      </p:pic>
      <p:sp>
        <p:nvSpPr>
          <p:cNvPr id="13" name="Oval 12">
            <a:extLst>
              <a:ext uri="{FF2B5EF4-FFF2-40B4-BE49-F238E27FC236}">
                <a16:creationId xmlns:a16="http://schemas.microsoft.com/office/drawing/2014/main" id="{B13ACADC-902C-447B-BA3A-FEC1AC2C5A8C}"/>
              </a:ext>
            </a:extLst>
          </p:cNvPr>
          <p:cNvSpPr/>
          <p:nvPr/>
        </p:nvSpPr>
        <p:spPr>
          <a:xfrm rot="595880">
            <a:off x="5279311" y="2681628"/>
            <a:ext cx="1237545" cy="595990"/>
          </a:xfrm>
          <a:prstGeom prst="ellipse">
            <a:avLst/>
          </a:prstGeom>
          <a:solidFill>
            <a:srgbClr val="9BF5FF">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64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F6EFE52-0DD2-4C32-8DB1-FF0C467E8A44}"/>
              </a:ext>
            </a:extLst>
          </p:cNvPr>
          <p:cNvSpPr txBox="1">
            <a:spLocks/>
          </p:cNvSpPr>
          <p:nvPr/>
        </p:nvSpPr>
        <p:spPr>
          <a:xfrm>
            <a:off x="473245" y="312412"/>
            <a:ext cx="8197510" cy="167642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cs typeface="Arial" pitchFamily="34" charset="0"/>
              </a:rPr>
              <a:t>Booneville North Transload Facility</a:t>
            </a:r>
          </a:p>
          <a:p>
            <a:pPr marL="0" indent="0">
              <a:spcBef>
                <a:spcPts val="0"/>
              </a:spcBef>
              <a:buClr>
                <a:schemeClr val="tx1"/>
              </a:buClr>
              <a:buNone/>
              <a:defRPr/>
            </a:pPr>
            <a:r>
              <a:rPr lang="en-US" sz="1800" dirty="0">
                <a:latin typeface="PT Sans" panose="020B0503020203020204"/>
                <a:cs typeface="Arial" pitchFamily="34" charset="0"/>
              </a:rPr>
              <a:t>The purpose of the study is to determine the feasibility of a transload facility to serve Dallas County. The study will determine the current and future needs of the area and prepare a plan for an efficient rail transportation to meet those needs.</a:t>
            </a:r>
          </a:p>
          <a:p>
            <a:pPr marL="0" indent="0">
              <a:spcBef>
                <a:spcPts val="0"/>
              </a:spcBef>
              <a:buClr>
                <a:schemeClr val="tx1"/>
              </a:buClr>
              <a:buNone/>
              <a:defRPr/>
            </a:pPr>
            <a:r>
              <a:rPr lang="en-US" sz="1800" dirty="0">
                <a:latin typeface="PT Sans" panose="020B0503020203020204"/>
                <a:cs typeface="Arial" pitchFamily="34" charset="0"/>
              </a:rPr>
              <a:t>Total Cost:     $125,000</a:t>
            </a:r>
          </a:p>
          <a:p>
            <a:pPr marL="0" indent="0">
              <a:spcBef>
                <a:spcPts val="0"/>
              </a:spcBef>
              <a:buClr>
                <a:schemeClr val="tx1"/>
              </a:buClr>
              <a:buNone/>
              <a:defRPr/>
            </a:pPr>
            <a:r>
              <a:rPr lang="en-US" sz="1800" dirty="0">
                <a:latin typeface="PT Sans" panose="020B0503020203020204"/>
                <a:cs typeface="Arial" pitchFamily="34" charset="0"/>
              </a:rPr>
              <a:t>Requested:   $100,000    Recommended: $100,000</a:t>
            </a:r>
          </a:p>
          <a:p>
            <a:pPr marL="0" indent="0">
              <a:spcBef>
                <a:spcPts val="0"/>
              </a:spcBef>
              <a:buClr>
                <a:schemeClr val="tx1"/>
              </a:buClr>
              <a:buNone/>
              <a:defRPr/>
            </a:pPr>
            <a:endParaRPr lang="en-US" sz="2400" dirty="0">
              <a:latin typeface="PT Sans" panose="020B0503020203020204"/>
              <a:cs typeface="Arial" pitchFamily="34" charset="0"/>
            </a:endParaRPr>
          </a:p>
        </p:txBody>
      </p:sp>
      <p:sp>
        <p:nvSpPr>
          <p:cNvPr id="3" name="TextBox 2">
            <a:hlinkClick r:id="rId3" action="ppaction://hlinksldjump"/>
            <a:extLst>
              <a:ext uri="{FF2B5EF4-FFF2-40B4-BE49-F238E27FC236}">
                <a16:creationId xmlns:a16="http://schemas.microsoft.com/office/drawing/2014/main" id="{F9B32C9F-F173-4187-A7EC-AF8A9EB515E8}"/>
              </a:ext>
            </a:extLst>
          </p:cNvPr>
          <p:cNvSpPr txBox="1"/>
          <p:nvPr/>
        </p:nvSpPr>
        <p:spPr>
          <a:xfrm>
            <a:off x="323528" y="6545588"/>
            <a:ext cx="4712392" cy="276999"/>
          </a:xfrm>
          <a:prstGeom prst="rect">
            <a:avLst/>
          </a:prstGeom>
          <a:noFill/>
        </p:spPr>
        <p:txBody>
          <a:bodyPr wrap="square" rtlCol="0">
            <a:spAutoFit/>
          </a:bodyPr>
          <a:lstStyle/>
          <a:p>
            <a:r>
              <a:rPr lang="en-US" sz="1200" b="1" dirty="0">
                <a:latin typeface="PT Sans" panose="020B0503020203020204"/>
                <a:hlinkClick r:id="rId4" action="ppaction://hlinksldjump"/>
              </a:rPr>
              <a:t>Return to Recommendation Summary</a:t>
            </a:r>
            <a:endParaRPr lang="en-US" sz="1200" b="1" dirty="0">
              <a:latin typeface="PT Sans" panose="020B0503020203020204"/>
            </a:endParaRPr>
          </a:p>
        </p:txBody>
      </p:sp>
      <p:pic>
        <p:nvPicPr>
          <p:cNvPr id="8" name="Picture 7">
            <a:extLst>
              <a:ext uri="{FF2B5EF4-FFF2-40B4-BE49-F238E27FC236}">
                <a16:creationId xmlns:a16="http://schemas.microsoft.com/office/drawing/2014/main" id="{21ECCF4E-7860-48B8-8F43-825565E90F01}"/>
              </a:ext>
            </a:extLst>
          </p:cNvPr>
          <p:cNvPicPr>
            <a:picLocks noChangeAspect="1"/>
          </p:cNvPicPr>
          <p:nvPr/>
        </p:nvPicPr>
        <p:blipFill rotWithShape="1">
          <a:blip r:embed="rId5"/>
          <a:srcRect l="10351" t="19200" r="57875" b="8000"/>
          <a:stretch/>
        </p:blipFill>
        <p:spPr>
          <a:xfrm>
            <a:off x="1043608" y="1916832"/>
            <a:ext cx="7056784" cy="4547270"/>
          </a:xfrm>
          <a:prstGeom prst="rect">
            <a:avLst/>
          </a:prstGeom>
        </p:spPr>
      </p:pic>
    </p:spTree>
    <p:extLst>
      <p:ext uri="{BB962C8B-B14F-4D97-AF65-F5344CB8AC3E}">
        <p14:creationId xmlns:p14="http://schemas.microsoft.com/office/powerpoint/2010/main" val="4089358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F6EFE52-0DD2-4C32-8DB1-FF0C467E8A44}"/>
              </a:ext>
            </a:extLst>
          </p:cNvPr>
          <p:cNvSpPr txBox="1">
            <a:spLocks/>
          </p:cNvSpPr>
          <p:nvPr/>
        </p:nvSpPr>
        <p:spPr>
          <a:xfrm>
            <a:off x="473245" y="312412"/>
            <a:ext cx="8197510" cy="1676428"/>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cs typeface="Arial" pitchFamily="34" charset="0"/>
              </a:rPr>
              <a:t>Pacific Junction South Industrial Park Transload Planning Study</a:t>
            </a:r>
          </a:p>
          <a:p>
            <a:pPr marL="0" indent="0">
              <a:spcBef>
                <a:spcPts val="0"/>
              </a:spcBef>
              <a:buClr>
                <a:schemeClr val="tx1"/>
              </a:buClr>
              <a:buNone/>
              <a:defRPr/>
            </a:pPr>
            <a:r>
              <a:rPr lang="en-US" sz="1800" dirty="0">
                <a:latin typeface="PT Sans" panose="020B0503020203020204"/>
                <a:cs typeface="Arial" pitchFamily="34" charset="0"/>
              </a:rPr>
              <a:t>The Mills County Economic Development Foundation seeks to develop approximately 217 acres of land located south of Pacific Junction, Iowa into a </a:t>
            </a:r>
            <a:r>
              <a:rPr lang="en-US" sz="1800" dirty="0" err="1">
                <a:latin typeface="PT Sans" panose="020B0503020203020204"/>
                <a:cs typeface="Arial" pitchFamily="34" charset="0"/>
              </a:rPr>
              <a:t>railport</a:t>
            </a:r>
            <a:r>
              <a:rPr lang="en-US" sz="1800" dirty="0">
                <a:latin typeface="PT Sans" panose="020B0503020203020204"/>
                <a:cs typeface="Arial" pitchFamily="34" charset="0"/>
              </a:rPr>
              <a:t>/transload facility. The development study will assess the feasibility of the facility and determine the economic impacts to the city, county, and region.</a:t>
            </a:r>
          </a:p>
          <a:p>
            <a:pPr marL="0" indent="0">
              <a:spcBef>
                <a:spcPts val="0"/>
              </a:spcBef>
              <a:buClr>
                <a:schemeClr val="tx1"/>
              </a:buClr>
              <a:buNone/>
              <a:defRPr/>
            </a:pPr>
            <a:endParaRPr lang="en-US" sz="1800" dirty="0">
              <a:latin typeface="PT Sans" panose="020B0503020203020204"/>
              <a:cs typeface="Arial" pitchFamily="34" charset="0"/>
            </a:endParaRPr>
          </a:p>
          <a:p>
            <a:pPr marL="0" indent="0">
              <a:spcBef>
                <a:spcPts val="0"/>
              </a:spcBef>
              <a:buClr>
                <a:schemeClr val="tx1"/>
              </a:buClr>
              <a:buNone/>
              <a:defRPr/>
            </a:pPr>
            <a:r>
              <a:rPr lang="en-US" sz="1800" dirty="0">
                <a:latin typeface="PT Sans" panose="020B0503020203020204"/>
                <a:cs typeface="Arial" pitchFamily="34" charset="0"/>
              </a:rPr>
              <a:t>Total Cost:    $103,050</a:t>
            </a:r>
          </a:p>
          <a:p>
            <a:pPr marL="0" indent="0">
              <a:spcBef>
                <a:spcPts val="0"/>
              </a:spcBef>
              <a:buClr>
                <a:schemeClr val="tx1"/>
              </a:buClr>
              <a:buNone/>
              <a:defRPr/>
            </a:pPr>
            <a:r>
              <a:rPr lang="en-US" sz="1800" dirty="0">
                <a:latin typeface="PT Sans" panose="020B0503020203020204"/>
                <a:cs typeface="Arial" pitchFamily="34" charset="0"/>
              </a:rPr>
              <a:t>Requested:   $82,440    Recommended: $82,440</a:t>
            </a:r>
          </a:p>
          <a:p>
            <a:pPr marL="0" indent="0">
              <a:spcBef>
                <a:spcPts val="0"/>
              </a:spcBef>
              <a:buClr>
                <a:schemeClr val="tx1"/>
              </a:buClr>
              <a:buNone/>
              <a:defRPr/>
            </a:pPr>
            <a:endParaRPr lang="en-US" sz="2400" dirty="0">
              <a:latin typeface="PT Sans" panose="020B0503020203020204"/>
              <a:cs typeface="Arial" pitchFamily="34" charset="0"/>
            </a:endParaRPr>
          </a:p>
        </p:txBody>
      </p:sp>
      <p:sp>
        <p:nvSpPr>
          <p:cNvPr id="3" name="TextBox 2">
            <a:hlinkClick r:id="rId3" action="ppaction://hlinksldjump"/>
            <a:extLst>
              <a:ext uri="{FF2B5EF4-FFF2-40B4-BE49-F238E27FC236}">
                <a16:creationId xmlns:a16="http://schemas.microsoft.com/office/drawing/2014/main" id="{F9B32C9F-F173-4187-A7EC-AF8A9EB515E8}"/>
              </a:ext>
            </a:extLst>
          </p:cNvPr>
          <p:cNvSpPr txBox="1"/>
          <p:nvPr/>
        </p:nvSpPr>
        <p:spPr>
          <a:xfrm>
            <a:off x="-3420888" y="6512848"/>
            <a:ext cx="4712392" cy="276999"/>
          </a:xfrm>
          <a:prstGeom prst="rect">
            <a:avLst/>
          </a:prstGeom>
          <a:noFill/>
        </p:spPr>
        <p:txBody>
          <a:bodyPr wrap="square" rtlCol="0">
            <a:spAutoFit/>
          </a:bodyPr>
          <a:lstStyle/>
          <a:p>
            <a:r>
              <a:rPr lang="en-US" sz="1200" b="1" dirty="0">
                <a:latin typeface="PT Sans" panose="020B0503020203020204"/>
                <a:hlinkClick r:id="rId4" action="ppaction://hlinksldjump"/>
              </a:rPr>
              <a:t>Return to Recommendation Summary</a:t>
            </a:r>
            <a:endParaRPr lang="en-US" sz="1200" b="1" dirty="0">
              <a:latin typeface="PT Sans" panose="020B0503020203020204"/>
            </a:endParaRPr>
          </a:p>
        </p:txBody>
      </p:sp>
      <p:pic>
        <p:nvPicPr>
          <p:cNvPr id="6" name="Picture 5">
            <a:extLst>
              <a:ext uri="{FF2B5EF4-FFF2-40B4-BE49-F238E27FC236}">
                <a16:creationId xmlns:a16="http://schemas.microsoft.com/office/drawing/2014/main" id="{60AF9CD4-D15F-4F18-BB30-A4971A33273B}"/>
              </a:ext>
            </a:extLst>
          </p:cNvPr>
          <p:cNvPicPr>
            <a:picLocks noChangeAspect="1"/>
          </p:cNvPicPr>
          <p:nvPr/>
        </p:nvPicPr>
        <p:blipFill rotWithShape="1">
          <a:blip r:embed="rId5"/>
          <a:srcRect l="8264" t="16401" r="56300" b="5201"/>
          <a:stretch/>
        </p:blipFill>
        <p:spPr>
          <a:xfrm>
            <a:off x="863588" y="1933459"/>
            <a:ext cx="7416824" cy="4614915"/>
          </a:xfrm>
          <a:prstGeom prst="rect">
            <a:avLst/>
          </a:prstGeom>
        </p:spPr>
      </p:pic>
    </p:spTree>
    <p:extLst>
      <p:ext uri="{BB962C8B-B14F-4D97-AF65-F5344CB8AC3E}">
        <p14:creationId xmlns:p14="http://schemas.microsoft.com/office/powerpoint/2010/main" val="960205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F6EFE52-0DD2-4C32-8DB1-FF0C467E8A44}"/>
              </a:ext>
            </a:extLst>
          </p:cNvPr>
          <p:cNvSpPr txBox="1">
            <a:spLocks/>
          </p:cNvSpPr>
          <p:nvPr/>
        </p:nvSpPr>
        <p:spPr>
          <a:xfrm>
            <a:off x="473245" y="312412"/>
            <a:ext cx="8197510" cy="1676428"/>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cs typeface="Arial" pitchFamily="34" charset="0"/>
              </a:rPr>
              <a:t>Central Iowa </a:t>
            </a:r>
            <a:r>
              <a:rPr lang="en-US" sz="1800" b="1" dirty="0" err="1">
                <a:latin typeface="PT Sans" panose="020B0503020203020204"/>
                <a:cs typeface="Arial" pitchFamily="34" charset="0"/>
              </a:rPr>
              <a:t>Railport</a:t>
            </a:r>
            <a:r>
              <a:rPr lang="en-US" sz="1800" b="1" dirty="0">
                <a:latin typeface="PT Sans" panose="020B0503020203020204"/>
                <a:cs typeface="Arial" pitchFamily="34" charset="0"/>
              </a:rPr>
              <a:t> &amp; Logistics Park Phase 2</a:t>
            </a:r>
          </a:p>
          <a:p>
            <a:pPr marL="0" indent="0">
              <a:spcBef>
                <a:spcPts val="0"/>
              </a:spcBef>
              <a:buClr>
                <a:schemeClr val="tx1"/>
              </a:buClr>
              <a:buNone/>
              <a:defRPr/>
            </a:pPr>
            <a:r>
              <a:rPr lang="en-US" sz="1800" dirty="0">
                <a:latin typeface="PT Sans" panose="020B0503020203020204"/>
                <a:cs typeface="Arial" pitchFamily="34" charset="0"/>
              </a:rPr>
              <a:t>Project includes adding 1 mile+ new rail and replace/upgrade/make accessible 1.5 mile+ of existing rail, adding additional transloading service capacities and capabilities.</a:t>
            </a:r>
          </a:p>
          <a:p>
            <a:pPr marL="0" indent="0">
              <a:spcBef>
                <a:spcPts val="0"/>
              </a:spcBef>
              <a:buClr>
                <a:schemeClr val="tx1"/>
              </a:buClr>
              <a:buNone/>
              <a:defRPr/>
            </a:pPr>
            <a:endParaRPr lang="en-US" sz="1800" dirty="0">
              <a:latin typeface="PT Sans" panose="020B0503020203020204"/>
              <a:cs typeface="Arial" pitchFamily="34" charset="0"/>
            </a:endParaRPr>
          </a:p>
          <a:p>
            <a:pPr marL="0" indent="0">
              <a:spcBef>
                <a:spcPts val="0"/>
              </a:spcBef>
              <a:buClr>
                <a:schemeClr val="tx1"/>
              </a:buClr>
              <a:buNone/>
              <a:defRPr/>
            </a:pPr>
            <a:r>
              <a:rPr lang="en-US" sz="1800" dirty="0">
                <a:latin typeface="PT Sans" panose="020B0503020203020204"/>
                <a:cs typeface="Arial" pitchFamily="34" charset="0"/>
              </a:rPr>
              <a:t>Total Cost:     $7,687,358</a:t>
            </a:r>
          </a:p>
          <a:p>
            <a:pPr marL="0" indent="0">
              <a:spcBef>
                <a:spcPts val="0"/>
              </a:spcBef>
              <a:buClr>
                <a:schemeClr val="tx1"/>
              </a:buClr>
              <a:buNone/>
              <a:defRPr/>
            </a:pPr>
            <a:r>
              <a:rPr lang="en-US" sz="1800" dirty="0">
                <a:latin typeface="PT Sans" panose="020B0503020203020204"/>
                <a:cs typeface="Arial" pitchFamily="34" charset="0"/>
              </a:rPr>
              <a:t>Requested:   $6,149,866      Recommended: $0</a:t>
            </a:r>
          </a:p>
          <a:p>
            <a:pPr marL="0" indent="0">
              <a:spcBef>
                <a:spcPts val="0"/>
              </a:spcBef>
              <a:buClr>
                <a:schemeClr val="tx1"/>
              </a:buClr>
              <a:buNone/>
              <a:defRPr/>
            </a:pPr>
            <a:endParaRPr lang="en-US" sz="2400" dirty="0">
              <a:latin typeface="PT Sans" panose="020B0503020203020204"/>
              <a:cs typeface="Arial" pitchFamily="34" charset="0"/>
            </a:endParaRPr>
          </a:p>
        </p:txBody>
      </p:sp>
      <p:sp>
        <p:nvSpPr>
          <p:cNvPr id="3" name="TextBox 2">
            <a:hlinkClick r:id="rId3" action="ppaction://hlinksldjump"/>
            <a:extLst>
              <a:ext uri="{FF2B5EF4-FFF2-40B4-BE49-F238E27FC236}">
                <a16:creationId xmlns:a16="http://schemas.microsoft.com/office/drawing/2014/main" id="{F9B32C9F-F173-4187-A7EC-AF8A9EB515E8}"/>
              </a:ext>
            </a:extLst>
          </p:cNvPr>
          <p:cNvSpPr txBox="1"/>
          <p:nvPr/>
        </p:nvSpPr>
        <p:spPr>
          <a:xfrm>
            <a:off x="251520" y="6581001"/>
            <a:ext cx="4712392" cy="276999"/>
          </a:xfrm>
          <a:prstGeom prst="rect">
            <a:avLst/>
          </a:prstGeom>
          <a:noFill/>
        </p:spPr>
        <p:txBody>
          <a:bodyPr wrap="square" rtlCol="0">
            <a:spAutoFit/>
          </a:bodyPr>
          <a:lstStyle/>
          <a:p>
            <a:r>
              <a:rPr lang="en-US" sz="1200" b="1" dirty="0">
                <a:latin typeface="PT Sans" panose="020B0503020203020204"/>
                <a:hlinkClick r:id="rId4" action="ppaction://hlinksldjump"/>
              </a:rPr>
              <a:t>Return to Recommendation Summary</a:t>
            </a:r>
            <a:endParaRPr lang="en-US" sz="1200" b="1" dirty="0">
              <a:latin typeface="PT Sans" panose="020B0503020203020204"/>
            </a:endParaRPr>
          </a:p>
        </p:txBody>
      </p:sp>
      <p:pic>
        <p:nvPicPr>
          <p:cNvPr id="6" name="Picture 5">
            <a:extLst>
              <a:ext uri="{FF2B5EF4-FFF2-40B4-BE49-F238E27FC236}">
                <a16:creationId xmlns:a16="http://schemas.microsoft.com/office/drawing/2014/main" id="{3D772744-B8BC-4381-BEAF-C5CF0546796B}"/>
              </a:ext>
            </a:extLst>
          </p:cNvPr>
          <p:cNvPicPr>
            <a:picLocks noChangeAspect="1"/>
          </p:cNvPicPr>
          <p:nvPr/>
        </p:nvPicPr>
        <p:blipFill>
          <a:blip r:embed="rId5"/>
          <a:stretch>
            <a:fillRect/>
          </a:stretch>
        </p:blipFill>
        <p:spPr>
          <a:xfrm>
            <a:off x="1133872" y="2041205"/>
            <a:ext cx="6876256" cy="4504382"/>
          </a:xfrm>
          <a:prstGeom prst="rect">
            <a:avLst/>
          </a:prstGeom>
        </p:spPr>
      </p:pic>
    </p:spTree>
    <p:extLst>
      <p:ext uri="{BB962C8B-B14F-4D97-AF65-F5344CB8AC3E}">
        <p14:creationId xmlns:p14="http://schemas.microsoft.com/office/powerpoint/2010/main" val="2617825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72816"/>
            <a:ext cx="7776864" cy="5085184"/>
          </a:xfrm>
          <a:prstGeom prst="rect">
            <a:avLst/>
          </a:prstGeom>
        </p:spPr>
        <p:txBody>
          <a:bodyPr vert="horz" lIns="91440" tIns="45720" rIns="91440" bIns="45720" rtlCol="0">
            <a:normAutofit/>
          </a:bodyPr>
          <a:lstStyle/>
          <a:p>
            <a:pPr lvl="0">
              <a:spcAft>
                <a:spcPts val="1200"/>
              </a:spcAft>
            </a:pPr>
            <a:r>
              <a:rPr lang="en-US" sz="2400" dirty="0">
                <a:latin typeface="PT Sans" panose="020B0503020203020204"/>
              </a:rPr>
              <a:t>Created by legislation in 2005</a:t>
            </a:r>
          </a:p>
          <a:p>
            <a:pPr>
              <a:spcAft>
                <a:spcPts val="1200"/>
              </a:spcAft>
            </a:pPr>
            <a:r>
              <a:rPr lang="en-US" sz="2400" dirty="0">
                <a:latin typeface="PT Sans" panose="020B0503020203020204"/>
              </a:rPr>
              <a:t>Purpose: </a:t>
            </a:r>
            <a:r>
              <a:rPr lang="en-US" altLang="en-US" sz="2400" dirty="0">
                <a:latin typeface="PT Sans" panose="020B0503020203020204"/>
                <a:cs typeface="Arial" panose="020B0604020202020204" pitchFamily="34" charset="0"/>
              </a:rPr>
              <a:t>To provide loans and grants for railroad related improvement projects to benefit Iowa.</a:t>
            </a:r>
          </a:p>
          <a:p>
            <a:pPr>
              <a:spcAft>
                <a:spcPts val="1200"/>
              </a:spcAft>
            </a:pPr>
            <a:r>
              <a:rPr lang="en-US" altLang="en-US" sz="2400" dirty="0">
                <a:latin typeface="PT Sans" panose="020B0503020203020204"/>
                <a:cs typeface="Arial" panose="020B0604020202020204" pitchFamily="34" charset="0"/>
              </a:rPr>
              <a:t>Funded by loan repayments and appropriations by the Iowa Legislature.  Funding is available to cities, counties, economic development organizations, businesses, rail companies and alliances of such organizations.  </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179512" y="1124744"/>
            <a:ext cx="8712967" cy="360040"/>
          </a:xfrm>
        </p:spPr>
        <p:txBody>
          <a:bodyPr>
            <a:noAutofit/>
          </a:bodyPr>
          <a:lstStyle/>
          <a:p>
            <a:r>
              <a:rPr lang="en-US" sz="3000" b="1" dirty="0">
                <a:solidFill>
                  <a:schemeClr val="tx2"/>
                </a:solidFill>
              </a:rPr>
              <a:t>Railroad Revolving Loan and Grant Program</a:t>
            </a:r>
          </a:p>
        </p:txBody>
      </p:sp>
    </p:spTree>
    <p:extLst>
      <p:ext uri="{BB962C8B-B14F-4D97-AF65-F5344CB8AC3E}">
        <p14:creationId xmlns:p14="http://schemas.microsoft.com/office/powerpoint/2010/main" val="1626982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618034"/>
            <a:ext cx="7776864" cy="5117672"/>
          </a:xfrm>
          <a:prstGeom prst="rect">
            <a:avLst/>
          </a:prstGeom>
        </p:spPr>
        <p:txBody>
          <a:bodyPr vert="horz" lIns="91440" tIns="45720" rIns="91440" bIns="45720" rtlCol="0">
            <a:normAutofit fontScale="85000" lnSpcReduction="10000"/>
          </a:bodyPr>
          <a:lstStyle/>
          <a:p>
            <a:pPr lvl="0"/>
            <a:endParaRPr lang="en-US" sz="3100" b="1" dirty="0"/>
          </a:p>
          <a:p>
            <a:pPr lvl="0"/>
            <a:r>
              <a:rPr lang="en-US" sz="3100" b="1" dirty="0"/>
              <a:t>Available Funding:</a:t>
            </a:r>
          </a:p>
          <a:p>
            <a:pPr lvl="0"/>
            <a:endParaRPr lang="en-US" sz="500" b="1" dirty="0"/>
          </a:p>
          <a:p>
            <a:pPr marL="0" lvl="0" indent="0">
              <a:buNone/>
            </a:pPr>
            <a:endParaRPr lang="en-US" sz="600" b="1" dirty="0"/>
          </a:p>
          <a:p>
            <a:pPr lvl="1">
              <a:spcAft>
                <a:spcPts val="1200"/>
              </a:spcAft>
            </a:pPr>
            <a:r>
              <a:rPr lang="en-US" dirty="0"/>
              <a:t>FY 2023 Legislative appropriation (RIIF): $2,000,000</a:t>
            </a:r>
          </a:p>
          <a:p>
            <a:pPr lvl="1">
              <a:spcAft>
                <a:spcPts val="1200"/>
              </a:spcAft>
            </a:pPr>
            <a:r>
              <a:rPr lang="en-US" dirty="0"/>
              <a:t>Loan repayments and rescinded funds:    $4,300,000           </a:t>
            </a:r>
          </a:p>
          <a:p>
            <a:pPr lvl="1">
              <a:spcAft>
                <a:spcPts val="1200"/>
              </a:spcAft>
            </a:pPr>
            <a:r>
              <a:rPr lang="en-US" dirty="0"/>
              <a:t>Total Available: $6.3 million</a:t>
            </a:r>
          </a:p>
          <a:p>
            <a:pPr marL="457200" lvl="1" indent="0">
              <a:spcAft>
                <a:spcPts val="1200"/>
              </a:spcAft>
              <a:buNone/>
            </a:pPr>
            <a:endParaRPr lang="en-US" sz="800" dirty="0"/>
          </a:p>
          <a:p>
            <a:pPr lvl="0"/>
            <a:r>
              <a:rPr lang="en-US" sz="3100" b="1" dirty="0"/>
              <a:t>Application Summary:</a:t>
            </a:r>
          </a:p>
          <a:p>
            <a:pPr marL="0" lvl="0" indent="0">
              <a:buNone/>
            </a:pPr>
            <a:endParaRPr lang="en-US" sz="600" b="1" dirty="0"/>
          </a:p>
          <a:p>
            <a:pPr lvl="1">
              <a:spcAft>
                <a:spcPts val="1200"/>
              </a:spcAft>
            </a:pPr>
            <a:r>
              <a:rPr lang="en-US" dirty="0"/>
              <a:t>Total number of projects: 7</a:t>
            </a:r>
          </a:p>
          <a:p>
            <a:pPr lvl="1">
              <a:spcAft>
                <a:spcPts val="1200"/>
              </a:spcAft>
            </a:pPr>
            <a:r>
              <a:rPr lang="en-US" dirty="0"/>
              <a:t>Total rail project costs: $27,015,941</a:t>
            </a:r>
          </a:p>
          <a:p>
            <a:pPr lvl="1">
              <a:spcAft>
                <a:spcPts val="1200"/>
              </a:spcAft>
            </a:pPr>
            <a:r>
              <a:rPr lang="en-US" dirty="0"/>
              <a:t>Total amount requested: $13,250,230</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107505" y="1124744"/>
            <a:ext cx="8928991" cy="360040"/>
          </a:xfrm>
        </p:spPr>
        <p:txBody>
          <a:bodyPr>
            <a:noAutofit/>
          </a:bodyPr>
          <a:lstStyle/>
          <a:p>
            <a:r>
              <a:rPr lang="en-US" sz="3400" b="1" dirty="0">
                <a:solidFill>
                  <a:schemeClr val="tx2"/>
                </a:solidFill>
              </a:rPr>
              <a:t>Available Funding and Application Summary</a:t>
            </a:r>
          </a:p>
        </p:txBody>
      </p:sp>
    </p:spTree>
    <p:extLst>
      <p:ext uri="{BB962C8B-B14F-4D97-AF65-F5344CB8AC3E}">
        <p14:creationId xmlns:p14="http://schemas.microsoft.com/office/powerpoint/2010/main" val="1828061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1124743"/>
            <a:ext cx="7886700" cy="288033"/>
          </a:xfrm>
        </p:spPr>
        <p:txBody>
          <a:bodyPr>
            <a:noAutofit/>
          </a:bodyPr>
          <a:lstStyle/>
          <a:p>
            <a:r>
              <a:rPr lang="en-US" sz="3400" b="1" dirty="0">
                <a:solidFill>
                  <a:schemeClr val="tx2"/>
                </a:solidFill>
              </a:rPr>
              <a:t>Project Evaluation Criteria</a:t>
            </a:r>
          </a:p>
        </p:txBody>
      </p:sp>
      <p:sp>
        <p:nvSpPr>
          <p:cNvPr id="3" name="Content Placeholder 2">
            <a:extLst>
              <a:ext uri="{FF2B5EF4-FFF2-40B4-BE49-F238E27FC236}">
                <a16:creationId xmlns:a16="http://schemas.microsoft.com/office/drawing/2014/main" id="{41246E91-B069-415D-B2DE-B578CA33D50B}"/>
              </a:ext>
            </a:extLst>
          </p:cNvPr>
          <p:cNvSpPr>
            <a:spLocks noGrp="1"/>
          </p:cNvSpPr>
          <p:nvPr>
            <p:ph idx="1"/>
          </p:nvPr>
        </p:nvSpPr>
        <p:spPr>
          <a:xfrm>
            <a:off x="467544" y="1844823"/>
            <a:ext cx="7886700" cy="4824537"/>
          </a:xfrm>
        </p:spPr>
        <p:txBody>
          <a:bodyPr>
            <a:normAutofit fontScale="62500" lnSpcReduction="20000"/>
          </a:bodyPr>
          <a:lstStyle/>
          <a:p>
            <a:r>
              <a:rPr lang="en-US" b="1" dirty="0"/>
              <a:t>Targeted Job Creation Projects:</a:t>
            </a:r>
          </a:p>
          <a:p>
            <a:pPr marL="457200" lvl="1" indent="0">
              <a:buNone/>
            </a:pPr>
            <a:r>
              <a:rPr lang="en-US" dirty="0"/>
              <a:t>Hourly wage rates must meet 100% of the average county wage criteria:</a:t>
            </a:r>
          </a:p>
          <a:p>
            <a:pPr lvl="2"/>
            <a:r>
              <a:rPr lang="en-US" dirty="0"/>
              <a:t>Job leverage: 40 pts</a:t>
            </a:r>
          </a:p>
          <a:p>
            <a:pPr lvl="2"/>
            <a:r>
              <a:rPr lang="en-US" dirty="0"/>
              <a:t>Wage quality: 20 pts</a:t>
            </a:r>
          </a:p>
          <a:p>
            <a:pPr lvl="2"/>
            <a:r>
              <a:rPr lang="en-US" dirty="0"/>
              <a:t>Capital investment: 20 pts</a:t>
            </a:r>
          </a:p>
          <a:p>
            <a:pPr lvl="2"/>
            <a:r>
              <a:rPr lang="en-US" dirty="0"/>
              <a:t>Loan leverage: 20 pts</a:t>
            </a:r>
          </a:p>
          <a:p>
            <a:pPr marL="914400" lvl="2" indent="0">
              <a:buNone/>
            </a:pPr>
            <a:endParaRPr lang="en-US" dirty="0"/>
          </a:p>
          <a:p>
            <a:r>
              <a:rPr lang="en-US" b="1" dirty="0"/>
              <a:t>Rail Network Improvement Projects:</a:t>
            </a:r>
          </a:p>
          <a:p>
            <a:pPr lvl="2"/>
            <a:r>
              <a:rPr lang="en-US" dirty="0"/>
              <a:t>Project readiness</a:t>
            </a:r>
          </a:p>
          <a:p>
            <a:pPr lvl="2"/>
            <a:r>
              <a:rPr lang="en-US" dirty="0"/>
              <a:t>Rail network impact</a:t>
            </a:r>
          </a:p>
          <a:p>
            <a:pPr lvl="2"/>
            <a:r>
              <a:rPr lang="en-US" dirty="0"/>
              <a:t>Economic impact</a:t>
            </a:r>
          </a:p>
          <a:p>
            <a:pPr lvl="2"/>
            <a:r>
              <a:rPr lang="en-US" dirty="0"/>
              <a:t>Financial readiness</a:t>
            </a:r>
          </a:p>
          <a:p>
            <a:pPr marL="914400" lvl="2" indent="0">
              <a:buNone/>
            </a:pPr>
            <a:endParaRPr lang="en-US" dirty="0"/>
          </a:p>
          <a:p>
            <a:r>
              <a:rPr lang="en-US" b="1" dirty="0"/>
              <a:t>Rail Port Planning and Development Studies:</a:t>
            </a:r>
          </a:p>
          <a:p>
            <a:pPr lvl="2"/>
            <a:r>
              <a:rPr lang="en-US" dirty="0"/>
              <a:t>Existing/potential site information</a:t>
            </a:r>
          </a:p>
          <a:p>
            <a:pPr lvl="2"/>
            <a:r>
              <a:rPr lang="en-US" dirty="0"/>
              <a:t>Goals of the study</a:t>
            </a:r>
          </a:p>
          <a:p>
            <a:pPr lvl="2"/>
            <a:r>
              <a:rPr lang="en-US" dirty="0"/>
              <a:t>Organizational structure and capacity to complete the study</a:t>
            </a:r>
          </a:p>
          <a:p>
            <a:pPr lvl="2"/>
            <a:endParaRPr lang="en-US" dirty="0"/>
          </a:p>
          <a:p>
            <a:pPr lvl="2"/>
            <a:endParaRPr lang="en-US" dirty="0"/>
          </a:p>
          <a:p>
            <a:pPr lvl="2"/>
            <a:endParaRPr lang="en-US" dirty="0"/>
          </a:p>
          <a:p>
            <a:pPr marL="914400" lvl="2" indent="0">
              <a:buNone/>
            </a:pPr>
            <a:endParaRPr lang="en-US" dirty="0"/>
          </a:p>
        </p:txBody>
      </p:sp>
    </p:spTree>
    <p:extLst>
      <p:ext uri="{BB962C8B-B14F-4D97-AF65-F5344CB8AC3E}">
        <p14:creationId xmlns:p14="http://schemas.microsoft.com/office/powerpoint/2010/main" val="3737147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529664"/>
            <a:ext cx="7886700" cy="834346"/>
          </a:xfrm>
        </p:spPr>
        <p:txBody>
          <a:bodyPr>
            <a:noAutofit/>
          </a:bodyPr>
          <a:lstStyle/>
          <a:p>
            <a:r>
              <a:rPr lang="en-US" sz="2500" b="1" dirty="0">
                <a:solidFill>
                  <a:schemeClr val="tx2"/>
                </a:solidFill>
              </a:rPr>
              <a:t>Applications Received &amp; Recommended Awards</a:t>
            </a:r>
          </a:p>
        </p:txBody>
      </p:sp>
      <p:grpSp>
        <p:nvGrpSpPr>
          <p:cNvPr id="41" name="Group 40">
            <a:extLst>
              <a:ext uri="{FF2B5EF4-FFF2-40B4-BE49-F238E27FC236}">
                <a16:creationId xmlns:a16="http://schemas.microsoft.com/office/drawing/2014/main" id="{E73D3D84-8A0C-4548-8191-65283A100ACA}"/>
              </a:ext>
            </a:extLst>
          </p:cNvPr>
          <p:cNvGrpSpPr/>
          <p:nvPr/>
        </p:nvGrpSpPr>
        <p:grpSpPr>
          <a:xfrm>
            <a:off x="160115" y="1115988"/>
            <a:ext cx="8639158" cy="929242"/>
            <a:chOff x="172363" y="1993127"/>
            <a:chExt cx="8799273" cy="929242"/>
          </a:xfrm>
        </p:grpSpPr>
        <p:grpSp>
          <p:nvGrpSpPr>
            <p:cNvPr id="42" name="Group 41">
              <a:extLst>
                <a:ext uri="{FF2B5EF4-FFF2-40B4-BE49-F238E27FC236}">
                  <a16:creationId xmlns:a16="http://schemas.microsoft.com/office/drawing/2014/main" id="{8B606E1A-6755-4CE3-ADE4-63AF353AF27D}"/>
                </a:ext>
              </a:extLst>
            </p:cNvPr>
            <p:cNvGrpSpPr/>
            <p:nvPr/>
          </p:nvGrpSpPr>
          <p:grpSpPr>
            <a:xfrm>
              <a:off x="172363" y="1993127"/>
              <a:ext cx="8799273" cy="929242"/>
              <a:chOff x="173245" y="2922038"/>
              <a:chExt cx="8799273" cy="929242"/>
            </a:xfrm>
          </p:grpSpPr>
          <p:sp>
            <p:nvSpPr>
              <p:cNvPr id="45" name="Rectangle 44">
                <a:extLst>
                  <a:ext uri="{FF2B5EF4-FFF2-40B4-BE49-F238E27FC236}">
                    <a16:creationId xmlns:a16="http://schemas.microsoft.com/office/drawing/2014/main" id="{EAECB6B8-43CD-4E29-B2B9-8E9FFC30B6C0}"/>
                  </a:ext>
                </a:extLst>
              </p:cNvPr>
              <p:cNvSpPr/>
              <p:nvPr/>
            </p:nvSpPr>
            <p:spPr>
              <a:xfrm>
                <a:off x="7223243" y="2962504"/>
                <a:ext cx="1749275" cy="8446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7663A7C2-2CC7-450F-B897-4DFBE2DAC8F8}"/>
                  </a:ext>
                </a:extLst>
              </p:cNvPr>
              <p:cNvSpPr txBox="1"/>
              <p:nvPr/>
            </p:nvSpPr>
            <p:spPr>
              <a:xfrm>
                <a:off x="7223241" y="2958728"/>
                <a:ext cx="1749275" cy="892552"/>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RECOMMENDED</a:t>
                </a:r>
                <a:r>
                  <a:rPr lang="en-US" sz="1300" dirty="0">
                    <a:solidFill>
                      <a:schemeClr val="bg1"/>
                    </a:solidFill>
                    <a:latin typeface="Century Gothic" panose="020B0502020202020204" pitchFamily="34" charset="0"/>
                  </a:rPr>
                  <a:t> </a:t>
                </a:r>
                <a:r>
                  <a:rPr lang="en-US" sz="1300" b="1" dirty="0">
                    <a:solidFill>
                      <a:schemeClr val="bg1"/>
                    </a:solidFill>
                    <a:latin typeface="Century Gothic" panose="020B0502020202020204" pitchFamily="34" charset="0"/>
                  </a:rPr>
                  <a:t>AMOUNT</a:t>
                </a:r>
              </a:p>
              <a:p>
                <a:pPr algn="ctr"/>
                <a:r>
                  <a:rPr lang="en-US" sz="1300" b="1" dirty="0">
                    <a:solidFill>
                      <a:schemeClr val="bg1"/>
                    </a:solidFill>
                    <a:latin typeface="Century Gothic" panose="020B0502020202020204" pitchFamily="34" charset="0"/>
                  </a:rPr>
                  <a:t>(% of Total Project Cost)</a:t>
                </a:r>
              </a:p>
            </p:txBody>
          </p:sp>
          <p:sp>
            <p:nvSpPr>
              <p:cNvPr id="47" name="Rectangle 46">
                <a:extLst>
                  <a:ext uri="{FF2B5EF4-FFF2-40B4-BE49-F238E27FC236}">
                    <a16:creationId xmlns:a16="http://schemas.microsoft.com/office/drawing/2014/main" id="{EE6B6DD9-3974-4EA7-9DA2-E18883A6A704}"/>
                  </a:ext>
                </a:extLst>
              </p:cNvPr>
              <p:cNvSpPr/>
              <p:nvPr/>
            </p:nvSpPr>
            <p:spPr>
              <a:xfrm>
                <a:off x="173245" y="2962504"/>
                <a:ext cx="1499241" cy="844612"/>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18AF576-6CE6-4813-ABB5-93B7219FC795}"/>
                  </a:ext>
                </a:extLst>
              </p:cNvPr>
              <p:cNvSpPr txBox="1"/>
              <p:nvPr/>
            </p:nvSpPr>
            <p:spPr>
              <a:xfrm>
                <a:off x="173246" y="3212976"/>
                <a:ext cx="1447308"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PROJECT NAME</a:t>
                </a:r>
              </a:p>
            </p:txBody>
          </p:sp>
          <p:sp>
            <p:nvSpPr>
              <p:cNvPr id="49" name="Rectangle 48">
                <a:extLst>
                  <a:ext uri="{FF2B5EF4-FFF2-40B4-BE49-F238E27FC236}">
                    <a16:creationId xmlns:a16="http://schemas.microsoft.com/office/drawing/2014/main" id="{37154010-751C-4B0C-8C76-9BE96E75AB70}"/>
                  </a:ext>
                </a:extLst>
              </p:cNvPr>
              <p:cNvSpPr/>
              <p:nvPr/>
            </p:nvSpPr>
            <p:spPr>
              <a:xfrm>
                <a:off x="1659423" y="2962504"/>
                <a:ext cx="1474919" cy="84461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614E0DA6-023C-4CE4-9ADE-332E169A452B}"/>
                  </a:ext>
                </a:extLst>
              </p:cNvPr>
              <p:cNvSpPr/>
              <p:nvPr/>
            </p:nvSpPr>
            <p:spPr>
              <a:xfrm>
                <a:off x="5506915" y="2962833"/>
                <a:ext cx="1716328" cy="8446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CFA76900-557B-48F5-8F26-62217602126D}"/>
                  </a:ext>
                </a:extLst>
              </p:cNvPr>
              <p:cNvSpPr txBox="1"/>
              <p:nvPr/>
            </p:nvSpPr>
            <p:spPr>
              <a:xfrm>
                <a:off x="5506913" y="2922038"/>
                <a:ext cx="1716331" cy="892552"/>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REQUESTED</a:t>
                </a:r>
                <a:r>
                  <a:rPr lang="en-US" sz="1300" dirty="0">
                    <a:solidFill>
                      <a:schemeClr val="bg1"/>
                    </a:solidFill>
                    <a:latin typeface="Century Gothic" panose="020B0502020202020204" pitchFamily="34" charset="0"/>
                  </a:rPr>
                  <a:t> </a:t>
                </a:r>
                <a:r>
                  <a:rPr lang="en-US" sz="1300" b="1" dirty="0">
                    <a:solidFill>
                      <a:schemeClr val="bg1"/>
                    </a:solidFill>
                    <a:latin typeface="Century Gothic" panose="020B0502020202020204" pitchFamily="34" charset="0"/>
                  </a:rPr>
                  <a:t>AMOUNT</a:t>
                </a:r>
              </a:p>
              <a:p>
                <a:pPr algn="ctr"/>
                <a:r>
                  <a:rPr lang="en-US" sz="1300" b="1" dirty="0">
                    <a:solidFill>
                      <a:schemeClr val="bg1"/>
                    </a:solidFill>
                    <a:latin typeface="Century Gothic" panose="020B0502020202020204" pitchFamily="34" charset="0"/>
                  </a:rPr>
                  <a:t>(% of Total Project Cost)</a:t>
                </a:r>
              </a:p>
            </p:txBody>
          </p:sp>
          <p:sp>
            <p:nvSpPr>
              <p:cNvPr id="52" name="Rectangle 51">
                <a:extLst>
                  <a:ext uri="{FF2B5EF4-FFF2-40B4-BE49-F238E27FC236}">
                    <a16:creationId xmlns:a16="http://schemas.microsoft.com/office/drawing/2014/main" id="{60D03A09-73F8-41EA-8329-045B2D43436B}"/>
                  </a:ext>
                </a:extLst>
              </p:cNvPr>
              <p:cNvSpPr/>
              <p:nvPr/>
            </p:nvSpPr>
            <p:spPr>
              <a:xfrm>
                <a:off x="3121280" y="2962504"/>
                <a:ext cx="1209933" cy="84461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D5810-496F-41F4-A4AF-BF1D1FC7B058}"/>
                  </a:ext>
                </a:extLst>
              </p:cNvPr>
              <p:cNvSpPr txBox="1"/>
              <p:nvPr/>
            </p:nvSpPr>
            <p:spPr>
              <a:xfrm>
                <a:off x="1672485" y="3214927"/>
                <a:ext cx="1409925"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SPONSOR</a:t>
                </a:r>
              </a:p>
            </p:txBody>
          </p:sp>
          <p:sp>
            <p:nvSpPr>
              <p:cNvPr id="54" name="TextBox 53">
                <a:extLst>
                  <a:ext uri="{FF2B5EF4-FFF2-40B4-BE49-F238E27FC236}">
                    <a16:creationId xmlns:a16="http://schemas.microsoft.com/office/drawing/2014/main" id="{1D86F087-3B7E-4BD9-B8A7-09CCB8685617}"/>
                  </a:ext>
                </a:extLst>
              </p:cNvPr>
              <p:cNvSpPr txBox="1"/>
              <p:nvPr/>
            </p:nvSpPr>
            <p:spPr>
              <a:xfrm>
                <a:off x="3134341" y="3222120"/>
                <a:ext cx="1196869"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SCORE</a:t>
                </a:r>
              </a:p>
            </p:txBody>
          </p:sp>
        </p:grpSp>
        <p:sp>
          <p:nvSpPr>
            <p:cNvPr id="43" name="Rectangle 42">
              <a:extLst>
                <a:ext uri="{FF2B5EF4-FFF2-40B4-BE49-F238E27FC236}">
                  <a16:creationId xmlns:a16="http://schemas.microsoft.com/office/drawing/2014/main" id="{F98B5425-AD17-4F05-84D1-BE208B8F96A4}"/>
                </a:ext>
              </a:extLst>
            </p:cNvPr>
            <p:cNvSpPr/>
            <p:nvPr/>
          </p:nvSpPr>
          <p:spPr>
            <a:xfrm>
              <a:off x="4330331" y="2033593"/>
              <a:ext cx="1175701" cy="8446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340A6006-DEB6-4BAD-A35C-C792B91712D8}"/>
                </a:ext>
              </a:extLst>
            </p:cNvPr>
            <p:cNvSpPr txBox="1"/>
            <p:nvPr/>
          </p:nvSpPr>
          <p:spPr>
            <a:xfrm>
              <a:off x="4309162" y="2110393"/>
              <a:ext cx="1196868" cy="692497"/>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TOTAL RAIL PROJECT COST</a:t>
              </a:r>
            </a:p>
          </p:txBody>
        </p:sp>
      </p:grpSp>
      <p:graphicFrame>
        <p:nvGraphicFramePr>
          <p:cNvPr id="55" name="Table 54">
            <a:extLst>
              <a:ext uri="{FF2B5EF4-FFF2-40B4-BE49-F238E27FC236}">
                <a16:creationId xmlns:a16="http://schemas.microsoft.com/office/drawing/2014/main" id="{23F944E5-C269-4498-AB11-0C17783735C1}"/>
              </a:ext>
            </a:extLst>
          </p:cNvPr>
          <p:cNvGraphicFramePr>
            <a:graphicFrameLocks noGrp="1"/>
          </p:cNvGraphicFramePr>
          <p:nvPr>
            <p:extLst>
              <p:ext uri="{D42A27DB-BD31-4B8C-83A1-F6EECF244321}">
                <p14:modId xmlns:p14="http://schemas.microsoft.com/office/powerpoint/2010/main" val="1601251560"/>
              </p:ext>
            </p:extLst>
          </p:nvPr>
        </p:nvGraphicFramePr>
        <p:xfrm>
          <a:off x="176492" y="2001066"/>
          <a:ext cx="8639156" cy="4968240"/>
        </p:xfrm>
        <a:graphic>
          <a:graphicData uri="http://schemas.openxmlformats.org/drawingml/2006/table">
            <a:tbl>
              <a:tblPr firstRow="1" bandRow="1">
                <a:tableStyleId>{9D7B26C5-4107-4FEC-AEDC-1716B250A1EF}</a:tableStyleId>
              </a:tblPr>
              <a:tblGrid>
                <a:gridCol w="1452963">
                  <a:extLst>
                    <a:ext uri="{9D8B030D-6E8A-4147-A177-3AD203B41FA5}">
                      <a16:colId xmlns:a16="http://schemas.microsoft.com/office/drawing/2014/main" val="2346649935"/>
                    </a:ext>
                  </a:extLst>
                </a:gridCol>
                <a:gridCol w="1433653">
                  <a:extLst>
                    <a:ext uri="{9D8B030D-6E8A-4147-A177-3AD203B41FA5}">
                      <a16:colId xmlns:a16="http://schemas.microsoft.com/office/drawing/2014/main" val="736485009"/>
                    </a:ext>
                  </a:extLst>
                </a:gridCol>
                <a:gridCol w="1160984">
                  <a:extLst>
                    <a:ext uri="{9D8B030D-6E8A-4147-A177-3AD203B41FA5}">
                      <a16:colId xmlns:a16="http://schemas.microsoft.com/office/drawing/2014/main" val="321046396"/>
                    </a:ext>
                  </a:extLst>
                </a:gridCol>
                <a:gridCol w="1180881">
                  <a:extLst>
                    <a:ext uri="{9D8B030D-6E8A-4147-A177-3AD203B41FA5}">
                      <a16:colId xmlns:a16="http://schemas.microsoft.com/office/drawing/2014/main" val="718421099"/>
                    </a:ext>
                  </a:extLst>
                </a:gridCol>
                <a:gridCol w="1667126">
                  <a:extLst>
                    <a:ext uri="{9D8B030D-6E8A-4147-A177-3AD203B41FA5}">
                      <a16:colId xmlns:a16="http://schemas.microsoft.com/office/drawing/2014/main" val="2695416265"/>
                    </a:ext>
                  </a:extLst>
                </a:gridCol>
                <a:gridCol w="1743549">
                  <a:extLst>
                    <a:ext uri="{9D8B030D-6E8A-4147-A177-3AD203B41FA5}">
                      <a16:colId xmlns:a16="http://schemas.microsoft.com/office/drawing/2014/main" val="1928966016"/>
                    </a:ext>
                  </a:extLst>
                </a:gridCol>
              </a:tblGrid>
              <a:tr h="14311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PT Sans" panose="020B0503020203020204" pitchFamily="34" charset="0"/>
                        </a:rPr>
                        <a:t>Alta, Iowa Soybean Crush Plant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PT Sans" panose="020B0503020203020204" pitchFamily="34" charset="0"/>
                        </a:rPr>
                        <a:t>(Buena Vista)</a:t>
                      </a:r>
                    </a:p>
                  </a:txBody>
                  <a:tcPr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PT Sans" panose="020B0503020203020204" pitchFamily="34" charset="0"/>
                        </a:rPr>
                        <a:t>Platinum Crush, LLC</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latin typeface="PT Sans" panose="020B0503020203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3">
                              <a:lumMod val="75000"/>
                            </a:schemeClr>
                          </a:solidFill>
                          <a:latin typeface="PT Sans" panose="020B0503020203020204" pitchFamily="34" charset="0"/>
                        </a:rPr>
                        <a:t>32.8</a:t>
                      </a:r>
                    </a:p>
                    <a:p>
                      <a:pPr algn="ctr"/>
                      <a:r>
                        <a:rPr lang="en-US" sz="1400" b="1" dirty="0">
                          <a:solidFill>
                            <a:schemeClr val="accent3">
                              <a:lumMod val="75000"/>
                            </a:schemeClr>
                          </a:solidFill>
                          <a:latin typeface="PT Sans" panose="020B0503020203020204" pitchFamily="34" charset="0"/>
                        </a:rPr>
                        <a:t>(Targeted Jobs)</a:t>
                      </a:r>
                    </a:p>
                    <a:p>
                      <a:pPr algn="ctr"/>
                      <a:endParaRPr lang="en-US" sz="1400" b="1" dirty="0">
                        <a:solidFill>
                          <a:schemeClr val="accent3">
                            <a:lumMod val="75000"/>
                          </a:schemeClr>
                        </a:solidFill>
                        <a:latin typeface="PT Sans" panose="020B0503020203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34495E"/>
                          </a:solidFill>
                          <a:latin typeface="PT Sans" panose="020B0503020203020204" pitchFamily="34" charset="0"/>
                        </a:rPr>
                        <a:t>$14,070,389</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rgbClr val="34495E"/>
                        </a:solidFill>
                        <a:latin typeface="PT Sans" panose="020B0503020203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2">
                              <a:lumMod val="75000"/>
                            </a:schemeClr>
                          </a:solidFill>
                          <a:latin typeface="PT Sans" panose="020B0503020203020204" pitchFamily="34" charset="0"/>
                        </a:rPr>
                        <a:t>Loan: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2">
                              <a:lumMod val="75000"/>
                            </a:schemeClr>
                          </a:solidFill>
                          <a:latin typeface="PT Sans" panose="020B0503020203020204" pitchFamily="34" charset="0"/>
                        </a:rPr>
                        <a:t> $2,000,000  (14.2%)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2">
                              <a:lumMod val="75000"/>
                            </a:schemeClr>
                          </a:solidFill>
                          <a:latin typeface="PT Sans" panose="020B0503020203020204" pitchFamily="34" charset="0"/>
                        </a:rPr>
                        <a:t>Grant: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2">
                              <a:lumMod val="75000"/>
                            </a:schemeClr>
                          </a:solidFill>
                          <a:latin typeface="PT Sans" panose="020B0503020203020204" pitchFamily="34" charset="0"/>
                        </a:rPr>
                        <a:t>$612,000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2">
                              <a:lumMod val="75000"/>
                            </a:schemeClr>
                          </a:solidFill>
                          <a:latin typeface="PT Sans" panose="020B0503020203020204" pitchFamily="34" charset="0"/>
                        </a:rPr>
                        <a:t>(4.3%)</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accent2">
                            <a:lumMod val="75000"/>
                          </a:schemeClr>
                        </a:solidFill>
                        <a:latin typeface="PT Sans" panose="020B0503020203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717F"/>
                          </a:solidFill>
                          <a:latin typeface="PT Sans" panose="020B0503020203020204" pitchFamily="34" charset="0"/>
                        </a:rPr>
                        <a:t>Loan: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717F"/>
                          </a:solidFill>
                          <a:latin typeface="PT Sans" panose="020B0503020203020204" pitchFamily="34" charset="0"/>
                        </a:rPr>
                        <a:t> $2,000,000  (14.2%)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717F"/>
                          </a:solidFill>
                          <a:latin typeface="PT Sans" panose="020B0503020203020204" pitchFamily="34" charset="0"/>
                        </a:rPr>
                        <a:t>Grant: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717F"/>
                          </a:solidFill>
                          <a:latin typeface="PT Sans" panose="020B0503020203020204" pitchFamily="34" charset="0"/>
                        </a:rPr>
                        <a:t>$612,000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717F"/>
                          </a:solidFill>
                          <a:latin typeface="PT Sans" panose="020B0503020203020204" pitchFamily="34" charset="0"/>
                        </a:rPr>
                        <a:t>(4.3%)</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rgbClr val="00717F"/>
                        </a:solidFill>
                        <a:highlight>
                          <a:srgbClr val="FFFF00"/>
                        </a:highlight>
                        <a:latin typeface="PT Sans" panose="020B0503020203020204" pitchFamily="34" charset="0"/>
                      </a:endParaRPr>
                    </a:p>
                  </a:txBody>
                  <a:tcPr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1495700"/>
                  </a:ext>
                </a:extLst>
              </a:tr>
              <a:tr h="14311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PT Sans" panose="020B0503020203020204" pitchFamily="34" charset="0"/>
                        </a:rPr>
                        <a:t>Floyd Valley Transload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PT Sans" panose="020B0503020203020204" pitchFamily="34" charset="0"/>
                        </a:rPr>
                        <a:t>(Woodbury)</a:t>
                      </a:r>
                    </a:p>
                  </a:txBody>
                  <a:tcPr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PT Sans" panose="020B0503020203020204" pitchFamily="34" charset="0"/>
                        </a:rPr>
                        <a:t>Floyd Valley Transload, LLC</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3">
                              <a:lumMod val="75000"/>
                            </a:schemeClr>
                          </a:solidFill>
                          <a:latin typeface="PT Sans" panose="020B0503020203020204" pitchFamily="34" charset="0"/>
                        </a:rPr>
                        <a:t>28.2</a:t>
                      </a:r>
                    </a:p>
                    <a:p>
                      <a:pPr algn="ctr"/>
                      <a:r>
                        <a:rPr lang="en-US" sz="1400" b="1" dirty="0">
                          <a:solidFill>
                            <a:schemeClr val="accent3">
                              <a:lumMod val="75000"/>
                            </a:schemeClr>
                          </a:solidFill>
                          <a:latin typeface="PT Sans" panose="020B0503020203020204" pitchFamily="34" charset="0"/>
                        </a:rPr>
                        <a:t>(Targeted Jobs)</a:t>
                      </a:r>
                    </a:p>
                    <a:p>
                      <a:pPr algn="ctr"/>
                      <a:endParaRPr lang="en-US" sz="1400" b="1" dirty="0">
                        <a:solidFill>
                          <a:schemeClr val="accent3">
                            <a:lumMod val="75000"/>
                          </a:schemeClr>
                        </a:solidFill>
                        <a:latin typeface="PT Sans" panose="020B0503020203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34495E"/>
                          </a:solidFill>
                          <a:latin typeface="PT Sans" panose="020B0503020203020204" pitchFamily="34" charset="0"/>
                        </a:rPr>
                        <a:t>$981,000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2">
                              <a:lumMod val="75000"/>
                            </a:schemeClr>
                          </a:solidFill>
                          <a:latin typeface="PT Sans" panose="020B0503020203020204" pitchFamily="34" charset="0"/>
                        </a:rPr>
                        <a:t>Loan: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2">
                              <a:lumMod val="75000"/>
                            </a:schemeClr>
                          </a:solidFill>
                          <a:latin typeface="PT Sans" panose="020B0503020203020204" pitchFamily="34" charset="0"/>
                        </a:rPr>
                        <a:t> $664,800  (67.8%)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2">
                              <a:lumMod val="75000"/>
                            </a:schemeClr>
                          </a:solidFill>
                          <a:latin typeface="PT Sans" panose="020B0503020203020204" pitchFamily="34" charset="0"/>
                        </a:rPr>
                        <a:t>Grant: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2">
                              <a:lumMod val="75000"/>
                            </a:schemeClr>
                          </a:solidFill>
                          <a:latin typeface="PT Sans" panose="020B0503020203020204" pitchFamily="34" charset="0"/>
                        </a:rPr>
                        <a:t>$120,000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2">
                              <a:lumMod val="75000"/>
                            </a:schemeClr>
                          </a:solidFill>
                          <a:latin typeface="PT Sans" panose="020B0503020203020204" pitchFamily="34" charset="0"/>
                        </a:rPr>
                        <a:t>(12.2%)</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accent2">
                            <a:lumMod val="75000"/>
                          </a:schemeClr>
                        </a:solidFill>
                        <a:latin typeface="PT Sans" panose="020B0503020203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717F"/>
                          </a:solidFill>
                          <a:latin typeface="PT Sans" panose="020B0503020203020204" pitchFamily="34" charset="0"/>
                        </a:rPr>
                        <a:t>Loan: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717F"/>
                          </a:solidFill>
                          <a:latin typeface="PT Sans" panose="020B0503020203020204" pitchFamily="34" charset="0"/>
                        </a:rPr>
                        <a:t> $664,800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717F"/>
                          </a:solidFill>
                          <a:latin typeface="PT Sans" panose="020B0503020203020204" pitchFamily="34" charset="0"/>
                        </a:rPr>
                        <a:t>(67.8%)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717F"/>
                          </a:solidFill>
                          <a:latin typeface="PT Sans" panose="020B0503020203020204" pitchFamily="34" charset="0"/>
                        </a:rPr>
                        <a:t>Grant: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717F"/>
                          </a:solidFill>
                          <a:latin typeface="PT Sans" panose="020B0503020203020204" pitchFamily="34" charset="0"/>
                        </a:rPr>
                        <a:t>$120,000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717F"/>
                          </a:solidFill>
                          <a:latin typeface="PT Sans" panose="020B0503020203020204" pitchFamily="34" charset="0"/>
                        </a:rPr>
                        <a:t>(12.2%)</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rgbClr val="00717F"/>
                        </a:solidFill>
                        <a:highlight>
                          <a:srgbClr val="FFFF00"/>
                        </a:highlight>
                        <a:latin typeface="PT Sans" panose="020B0503020203020204" pitchFamily="34" charset="0"/>
                      </a:endParaRPr>
                    </a:p>
                  </a:txBody>
                  <a:tcPr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0139209"/>
                  </a:ext>
                </a:extLst>
              </a:tr>
              <a:tr h="16238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err="1">
                          <a:solidFill>
                            <a:schemeClr val="tx2"/>
                          </a:solidFill>
                          <a:latin typeface="PT Sans" panose="020B0503020203020204" pitchFamily="34" charset="0"/>
                        </a:rPr>
                        <a:t>IceCap</a:t>
                      </a:r>
                      <a:r>
                        <a:rPr lang="en-US" sz="1400" b="1" dirty="0">
                          <a:solidFill>
                            <a:schemeClr val="tx2"/>
                          </a:solidFill>
                          <a:latin typeface="PT Sans" panose="020B0503020203020204" pitchFamily="34" charset="0"/>
                        </a:rPr>
                        <a:t> Cold Storage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PT Sans" panose="020B0503020203020204" pitchFamily="34" charset="0"/>
                        </a:rPr>
                        <a:t>(Pottawattamie)</a:t>
                      </a:r>
                    </a:p>
                  </a:txBody>
                  <a:tcPr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PT Sans" panose="020B0503020203020204" pitchFamily="34" charset="0"/>
                        </a:rPr>
                        <a:t>US Property, Inc.</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3">
                              <a:lumMod val="75000"/>
                            </a:schemeClr>
                          </a:solidFill>
                          <a:latin typeface="PT Sans" panose="020B0503020203020204" pitchFamily="34" charset="0"/>
                        </a:rPr>
                        <a:t>25.5</a:t>
                      </a:r>
                    </a:p>
                    <a:p>
                      <a:pPr algn="ctr"/>
                      <a:r>
                        <a:rPr lang="en-US" sz="1400" b="1" dirty="0">
                          <a:solidFill>
                            <a:schemeClr val="accent3">
                              <a:lumMod val="75000"/>
                            </a:schemeClr>
                          </a:solidFill>
                          <a:latin typeface="PT Sans" panose="020B0503020203020204" pitchFamily="34" charset="0"/>
                        </a:rPr>
                        <a:t>(Targeted Jobs)</a:t>
                      </a:r>
                    </a:p>
                    <a:p>
                      <a:pPr algn="ctr"/>
                      <a:endParaRPr lang="en-US" sz="1400" b="1" dirty="0">
                        <a:solidFill>
                          <a:schemeClr val="accent3">
                            <a:lumMod val="75000"/>
                          </a:schemeClr>
                        </a:solidFill>
                        <a:latin typeface="PT Sans" panose="020B0503020203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34495E"/>
                          </a:solidFill>
                          <a:latin typeface="PT Sans" panose="020B0503020203020204" pitchFamily="34" charset="0"/>
                        </a:rPr>
                        <a:t>$1,349,144</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2">
                              <a:lumMod val="75000"/>
                            </a:schemeClr>
                          </a:solidFill>
                          <a:latin typeface="PT Sans" panose="020B0503020203020204" pitchFamily="34" charset="0"/>
                        </a:rPr>
                        <a:t>Loan: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2">
                              <a:lumMod val="75000"/>
                            </a:schemeClr>
                          </a:solidFill>
                          <a:latin typeface="PT Sans" panose="020B0503020203020204" pitchFamily="34" charset="0"/>
                        </a:rPr>
                        <a:t> $503,315 (37.3%)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2">
                              <a:lumMod val="75000"/>
                            </a:schemeClr>
                          </a:solidFill>
                          <a:latin typeface="PT Sans" panose="020B0503020203020204" pitchFamily="34" charset="0"/>
                        </a:rPr>
                        <a:t>Grant: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2">
                              <a:lumMod val="75000"/>
                            </a:schemeClr>
                          </a:solidFill>
                          <a:latin typeface="PT Sans" panose="020B0503020203020204" pitchFamily="34" charset="0"/>
                        </a:rPr>
                        <a:t>$576,000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2">
                              <a:lumMod val="75000"/>
                            </a:schemeClr>
                          </a:solidFill>
                          <a:latin typeface="PT Sans" panose="020B0503020203020204" pitchFamily="34" charset="0"/>
                        </a:rPr>
                        <a:t>(42.7%)</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accent2">
                            <a:lumMod val="75000"/>
                          </a:schemeClr>
                        </a:solidFill>
                        <a:latin typeface="PT Sans" panose="020B0503020203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rgbClr val="00717F"/>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717F"/>
                          </a:solidFill>
                          <a:latin typeface="PT Sans" panose="020B0503020203020204" pitchFamily="34" charset="0"/>
                        </a:rPr>
                        <a:t>Loan: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717F"/>
                          </a:solidFill>
                          <a:latin typeface="PT Sans" panose="020B0503020203020204" pitchFamily="34" charset="0"/>
                        </a:rPr>
                        <a:t> $503,315 (37.3%)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717F"/>
                          </a:solidFill>
                          <a:latin typeface="PT Sans" panose="020B0503020203020204" pitchFamily="34" charset="0"/>
                        </a:rPr>
                        <a:t>Grant: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717F"/>
                          </a:solidFill>
                          <a:latin typeface="PT Sans" panose="020B0503020203020204" pitchFamily="34" charset="0"/>
                        </a:rPr>
                        <a:t>$576,000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717F"/>
                          </a:solidFill>
                          <a:latin typeface="PT Sans" panose="020B0503020203020204" pitchFamily="34" charset="0"/>
                        </a:rPr>
                        <a:t>(42.7%)</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rgbClr val="00717F"/>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rgbClr val="00717F"/>
                        </a:solidFill>
                        <a:highlight>
                          <a:srgbClr val="FFFF00"/>
                        </a:highlight>
                        <a:latin typeface="PT Sans" panose="020B0503020203020204" pitchFamily="34" charset="0"/>
                      </a:endParaRPr>
                    </a:p>
                  </a:txBody>
                  <a:tcPr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3660865"/>
                  </a:ext>
                </a:extLst>
              </a:tr>
            </a:tbl>
          </a:graphicData>
        </a:graphic>
      </p:graphicFrame>
      <p:sp>
        <p:nvSpPr>
          <p:cNvPr id="6" name="Rectangle 5">
            <a:extLst>
              <a:ext uri="{FF2B5EF4-FFF2-40B4-BE49-F238E27FC236}">
                <a16:creationId xmlns:a16="http://schemas.microsoft.com/office/drawing/2014/main" id="{3941FE39-9F95-460D-B5C6-A01CAE6E628B}"/>
              </a:ext>
            </a:extLst>
          </p:cNvPr>
          <p:cNvSpPr/>
          <p:nvPr/>
        </p:nvSpPr>
        <p:spPr>
          <a:xfrm>
            <a:off x="40541" y="6481330"/>
            <a:ext cx="6732240" cy="523220"/>
          </a:xfrm>
          <a:prstGeom prst="rect">
            <a:avLst/>
          </a:prstGeom>
        </p:spPr>
        <p:txBody>
          <a:bodyPr wrap="square">
            <a:spAutoFit/>
          </a:bodyPr>
          <a:lstStyle/>
          <a:p>
            <a:endParaRPr lang="en-US" sz="1400" b="1" dirty="0"/>
          </a:p>
          <a:p>
            <a:endParaRPr lang="en-US" sz="1400" b="1" dirty="0"/>
          </a:p>
        </p:txBody>
      </p:sp>
    </p:spTree>
    <p:extLst>
      <p:ext uri="{BB962C8B-B14F-4D97-AF65-F5344CB8AC3E}">
        <p14:creationId xmlns:p14="http://schemas.microsoft.com/office/powerpoint/2010/main" val="140796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0">
            <a:extLst>
              <a:ext uri="{FF2B5EF4-FFF2-40B4-BE49-F238E27FC236}">
                <a16:creationId xmlns:a16="http://schemas.microsoft.com/office/drawing/2014/main" id="{8B76B552-FC52-41BF-B4B9-C9B5F0D2C244}"/>
              </a:ext>
            </a:extLst>
          </p:cNvPr>
          <p:cNvSpPr>
            <a:spLocks noGrp="1"/>
          </p:cNvSpPr>
          <p:nvPr>
            <p:ph type="title"/>
          </p:nvPr>
        </p:nvSpPr>
        <p:spPr>
          <a:xfrm>
            <a:off x="628650" y="529664"/>
            <a:ext cx="7886700" cy="834346"/>
          </a:xfrm>
        </p:spPr>
        <p:txBody>
          <a:bodyPr>
            <a:noAutofit/>
          </a:bodyPr>
          <a:lstStyle/>
          <a:p>
            <a:r>
              <a:rPr lang="en-US" sz="2300" b="1" dirty="0">
                <a:solidFill>
                  <a:schemeClr val="tx2"/>
                </a:solidFill>
              </a:rPr>
              <a:t>Applications Received &amp; Recommended Awards Contd.</a:t>
            </a:r>
          </a:p>
        </p:txBody>
      </p:sp>
      <p:graphicFrame>
        <p:nvGraphicFramePr>
          <p:cNvPr id="40" name="Table 39">
            <a:extLst>
              <a:ext uri="{FF2B5EF4-FFF2-40B4-BE49-F238E27FC236}">
                <a16:creationId xmlns:a16="http://schemas.microsoft.com/office/drawing/2014/main" id="{2D354F17-AF5E-4826-B8C5-8706D90957AA}"/>
              </a:ext>
            </a:extLst>
          </p:cNvPr>
          <p:cNvGraphicFramePr>
            <a:graphicFrameLocks noGrp="1"/>
          </p:cNvGraphicFramePr>
          <p:nvPr>
            <p:extLst>
              <p:ext uri="{D42A27DB-BD31-4B8C-83A1-F6EECF244321}">
                <p14:modId xmlns:p14="http://schemas.microsoft.com/office/powerpoint/2010/main" val="400620175"/>
              </p:ext>
            </p:extLst>
          </p:nvPr>
        </p:nvGraphicFramePr>
        <p:xfrm>
          <a:off x="160116" y="2171683"/>
          <a:ext cx="8639158" cy="3474720"/>
        </p:xfrm>
        <a:graphic>
          <a:graphicData uri="http://schemas.openxmlformats.org/drawingml/2006/table">
            <a:tbl>
              <a:tblPr firstRow="1" bandRow="1">
                <a:tableStyleId>{9D7B26C5-4107-4FEC-AEDC-1716B250A1EF}</a:tableStyleId>
              </a:tblPr>
              <a:tblGrid>
                <a:gridCol w="1394432">
                  <a:extLst>
                    <a:ext uri="{9D8B030D-6E8A-4147-A177-3AD203B41FA5}">
                      <a16:colId xmlns:a16="http://schemas.microsoft.com/office/drawing/2014/main" val="2346649935"/>
                    </a:ext>
                  </a:extLst>
                </a:gridCol>
                <a:gridCol w="1361268">
                  <a:extLst>
                    <a:ext uri="{9D8B030D-6E8A-4147-A177-3AD203B41FA5}">
                      <a16:colId xmlns:a16="http://schemas.microsoft.com/office/drawing/2014/main" val="736485009"/>
                    </a:ext>
                  </a:extLst>
                </a:gridCol>
                <a:gridCol w="1296144">
                  <a:extLst>
                    <a:ext uri="{9D8B030D-6E8A-4147-A177-3AD203B41FA5}">
                      <a16:colId xmlns:a16="http://schemas.microsoft.com/office/drawing/2014/main" val="321046396"/>
                    </a:ext>
                  </a:extLst>
                </a:gridCol>
                <a:gridCol w="1279659">
                  <a:extLst>
                    <a:ext uri="{9D8B030D-6E8A-4147-A177-3AD203B41FA5}">
                      <a16:colId xmlns:a16="http://schemas.microsoft.com/office/drawing/2014/main" val="718421099"/>
                    </a:ext>
                  </a:extLst>
                </a:gridCol>
                <a:gridCol w="1699976">
                  <a:extLst>
                    <a:ext uri="{9D8B030D-6E8A-4147-A177-3AD203B41FA5}">
                      <a16:colId xmlns:a16="http://schemas.microsoft.com/office/drawing/2014/main" val="2695416265"/>
                    </a:ext>
                  </a:extLst>
                </a:gridCol>
                <a:gridCol w="1607679">
                  <a:extLst>
                    <a:ext uri="{9D8B030D-6E8A-4147-A177-3AD203B41FA5}">
                      <a16:colId xmlns:a16="http://schemas.microsoft.com/office/drawing/2014/main" val="1928966016"/>
                    </a:ext>
                  </a:extLst>
                </a:gridCol>
              </a:tblGrid>
              <a:tr h="5867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PT Sans" panose="020B0503020203020204" pitchFamily="34" charset="0"/>
                        </a:rPr>
                        <a:t>CP Unit Train Expansion Phase 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PT Sans" panose="020B0503020203020204" pitchFamily="34" charset="0"/>
                        </a:rPr>
                        <a:t>(Clayton)</a:t>
                      </a:r>
                    </a:p>
                  </a:txBody>
                  <a:tcPr anchor="ctr">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PT Sans" panose="020B0503020203020204" pitchFamily="34" charset="0"/>
                        </a:rPr>
                        <a:t>Pattison Sand Company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3">
                              <a:lumMod val="75000"/>
                            </a:schemeClr>
                          </a:solidFill>
                          <a:latin typeface="PT Sans" panose="020B0503020203020204" pitchFamily="34" charset="0"/>
                        </a:rPr>
                        <a:t>N/A</a:t>
                      </a:r>
                    </a:p>
                    <a:p>
                      <a:pPr algn="ctr"/>
                      <a:r>
                        <a:rPr lang="en-US" sz="1400" b="1" dirty="0">
                          <a:solidFill>
                            <a:schemeClr val="accent3">
                              <a:lumMod val="75000"/>
                            </a:schemeClr>
                          </a:solidFill>
                          <a:latin typeface="PT Sans" panose="020B0503020203020204" pitchFamily="34" charset="0"/>
                        </a:rPr>
                        <a:t>(Rail Network Improvement)</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34495E"/>
                          </a:solidFill>
                          <a:latin typeface="PT Sans" panose="020B0503020203020204" pitchFamily="34" charset="0"/>
                        </a:rPr>
                        <a:t>$2,700,000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2">
                              <a:lumMod val="75000"/>
                            </a:schemeClr>
                          </a:solidFill>
                          <a:latin typeface="PT Sans" panose="020B0503020203020204" pitchFamily="34" charset="0"/>
                        </a:rPr>
                        <a:t>Loan: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2">
                              <a:lumMod val="75000"/>
                            </a:schemeClr>
                          </a:solidFill>
                          <a:latin typeface="PT Sans" panose="020B0503020203020204" pitchFamily="34" charset="0"/>
                        </a:rPr>
                        <a:t>$2,000,000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2">
                              <a:lumMod val="75000"/>
                            </a:schemeClr>
                          </a:solidFill>
                          <a:latin typeface="PT Sans" panose="020B0503020203020204" pitchFamily="34" charset="0"/>
                        </a:rPr>
                        <a:t> (74.1%)</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717F"/>
                          </a:solidFill>
                          <a:latin typeface="PT Sans" panose="020B0503020203020204" pitchFamily="34" charset="0"/>
                        </a:rPr>
                        <a:t>Loan: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717F"/>
                          </a:solidFill>
                          <a:latin typeface="PT Sans" panose="020B0503020203020204" pitchFamily="34" charset="0"/>
                        </a:rPr>
                        <a:t>$1,650,000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717F"/>
                          </a:solidFill>
                          <a:latin typeface="PT Sans" panose="020B0503020203020204" pitchFamily="34" charset="0"/>
                        </a:rPr>
                        <a:t>(61.1%)</a:t>
                      </a:r>
                    </a:p>
                  </a:txBody>
                  <a:tcPr anchor="ctr">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2937043"/>
                  </a:ext>
                </a:extLst>
              </a:tr>
              <a:tr h="5024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871721"/>
                          </a:solidFill>
                          <a:latin typeface="PT Sans" panose="020B0503020203020204" pitchFamily="34" charset="0"/>
                        </a:rPr>
                        <a:t>Booneville North Transload Facility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871721"/>
                          </a:solidFill>
                          <a:latin typeface="PT Sans" panose="020B0503020203020204" pitchFamily="34" charset="0"/>
                        </a:rPr>
                        <a:t>(Dallas)</a:t>
                      </a:r>
                      <a:endParaRPr lang="en-US" sz="1400" b="1" dirty="0">
                        <a:solidFill>
                          <a:schemeClr val="tx2"/>
                        </a:solidFill>
                        <a:latin typeface="PT Sans" panose="020B0503020203020204" pitchFamily="34" charset="0"/>
                      </a:endParaRPr>
                    </a:p>
                  </a:txBody>
                  <a:tcPr anchor="ctr">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2">
                              <a:lumMod val="50000"/>
                            </a:schemeClr>
                          </a:solidFill>
                          <a:latin typeface="PT Sans" panose="020B0503020203020204" pitchFamily="34" charset="0"/>
                        </a:rPr>
                        <a:t>Legacy Materials</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3">
                              <a:lumMod val="75000"/>
                            </a:schemeClr>
                          </a:solidFill>
                          <a:latin typeface="PT Sans" panose="020B0503020203020204" pitchFamily="34" charset="0"/>
                        </a:rPr>
                        <a:t>N/A</a:t>
                      </a:r>
                    </a:p>
                    <a:p>
                      <a:pPr algn="ctr"/>
                      <a:r>
                        <a:rPr lang="en-US" sz="1400" b="1" dirty="0">
                          <a:solidFill>
                            <a:schemeClr val="accent3">
                              <a:lumMod val="75000"/>
                            </a:schemeClr>
                          </a:solidFill>
                          <a:latin typeface="PT Sans" panose="020B0503020203020204" pitchFamily="34" charset="0"/>
                        </a:rPr>
                        <a:t>(Planning Study)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34495E"/>
                          </a:solidFill>
                          <a:latin typeface="PT Sans" panose="020B0503020203020204" pitchFamily="34" charset="0"/>
                        </a:rPr>
                        <a:t>$125,000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2">
                              <a:lumMod val="75000"/>
                            </a:schemeClr>
                          </a:solidFill>
                          <a:latin typeface="PT Sans" panose="020B0503020203020204" pitchFamily="34" charset="0"/>
                        </a:rPr>
                        <a:t>Grant: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2">
                              <a:lumMod val="75000"/>
                            </a:schemeClr>
                          </a:solidFill>
                          <a:latin typeface="PT Sans" panose="020B0503020203020204" pitchFamily="34" charset="0"/>
                        </a:rPr>
                        <a:t> $100,000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2">
                              <a:lumMod val="75000"/>
                            </a:schemeClr>
                          </a:solidFill>
                          <a:latin typeface="PT Sans" panose="020B0503020203020204" pitchFamily="34" charset="0"/>
                        </a:rPr>
                        <a:t> (80%)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717F"/>
                          </a:solidFill>
                          <a:latin typeface="PT Sans" panose="020B0503020203020204" pitchFamily="34" charset="0"/>
                        </a:rPr>
                        <a:t>Grant: $100,000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717F"/>
                          </a:solidFill>
                          <a:latin typeface="PT Sans" panose="020B0503020203020204" pitchFamily="34" charset="0"/>
                        </a:rPr>
                        <a:t> (80%)</a:t>
                      </a:r>
                    </a:p>
                  </a:txBody>
                  <a:tcPr anchor="ctr">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7682159"/>
                  </a:ext>
                </a:extLst>
              </a:tr>
              <a:tr h="5024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PT Sans" panose="020B0503020203020204" pitchFamily="34" charset="0"/>
                        </a:rPr>
                        <a:t>Pacific Junction South Industrial Park Transload Facility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PT Sans" panose="020B0503020203020204" pitchFamily="34" charset="0"/>
                        </a:rPr>
                        <a:t>(Mills)</a:t>
                      </a:r>
                    </a:p>
                  </a:txBody>
                  <a:tcPr anchor="ctr">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latin typeface="PT Sans" panose="020B0503020203020204" pitchFamily="34" charset="0"/>
                        </a:rPr>
                        <a:t>Mills County Economic Development Foundation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3">
                              <a:lumMod val="75000"/>
                            </a:schemeClr>
                          </a:solidFill>
                          <a:latin typeface="PT Sans" panose="020B0503020203020204" pitchFamily="34" charset="0"/>
                        </a:rPr>
                        <a:t>N/A</a:t>
                      </a:r>
                    </a:p>
                    <a:p>
                      <a:pPr algn="ctr"/>
                      <a:r>
                        <a:rPr lang="en-US" sz="1400" b="1" dirty="0">
                          <a:solidFill>
                            <a:schemeClr val="accent3">
                              <a:lumMod val="75000"/>
                            </a:schemeClr>
                          </a:solidFill>
                          <a:latin typeface="PT Sans" panose="020B0503020203020204" pitchFamily="34" charset="0"/>
                        </a:rPr>
                        <a:t>(Planning Study)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34495E"/>
                          </a:solidFill>
                          <a:latin typeface="PT Sans" panose="020B0503020203020204" pitchFamily="34" charset="0"/>
                          <a:ea typeface="+mn-ea"/>
                          <a:cs typeface="+mn-cs"/>
                        </a:rPr>
                        <a:t>$103,050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accent2">
                              <a:lumMod val="75000"/>
                            </a:schemeClr>
                          </a:solidFill>
                          <a:latin typeface="PT Sans" panose="020B0503020203020204" pitchFamily="34" charset="0"/>
                          <a:ea typeface="+mn-ea"/>
                          <a:cs typeface="+mn-cs"/>
                        </a:rPr>
                        <a:t>Grant: $82,440</a:t>
                      </a:r>
                      <a:br>
                        <a:rPr lang="en-US" sz="1400" b="1" kern="1200" dirty="0">
                          <a:solidFill>
                            <a:schemeClr val="accent2">
                              <a:lumMod val="75000"/>
                            </a:schemeClr>
                          </a:solidFill>
                          <a:latin typeface="PT Sans" panose="020B0503020203020204" pitchFamily="34" charset="0"/>
                          <a:ea typeface="+mn-ea"/>
                          <a:cs typeface="+mn-cs"/>
                        </a:rPr>
                      </a:br>
                      <a:r>
                        <a:rPr lang="en-US" sz="1400" b="1" kern="1200" dirty="0">
                          <a:solidFill>
                            <a:schemeClr val="accent2">
                              <a:lumMod val="75000"/>
                            </a:schemeClr>
                          </a:solidFill>
                          <a:latin typeface="PT Sans" panose="020B0503020203020204" pitchFamily="34" charset="0"/>
                          <a:ea typeface="+mn-ea"/>
                          <a:cs typeface="+mn-cs"/>
                        </a:rPr>
                        <a:t>(80%)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717F"/>
                          </a:solidFill>
                          <a:latin typeface="PT Sans" panose="020B0503020203020204" pitchFamily="34" charset="0"/>
                        </a:rPr>
                        <a:t>Grant: $82,440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717F"/>
                          </a:solidFill>
                          <a:latin typeface="PT Sans" panose="020B0503020203020204" pitchFamily="34" charset="0"/>
                        </a:rPr>
                        <a:t> (80%)</a:t>
                      </a:r>
                    </a:p>
                  </a:txBody>
                  <a:tcPr anchor="ctr">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9292193"/>
                  </a:ext>
                </a:extLst>
              </a:tr>
            </a:tbl>
          </a:graphicData>
        </a:graphic>
      </p:graphicFrame>
      <p:grpSp>
        <p:nvGrpSpPr>
          <p:cNvPr id="41" name="Group 40">
            <a:extLst>
              <a:ext uri="{FF2B5EF4-FFF2-40B4-BE49-F238E27FC236}">
                <a16:creationId xmlns:a16="http://schemas.microsoft.com/office/drawing/2014/main" id="{8D9875ED-9B7F-4641-8DCD-AA3827B047F2}"/>
              </a:ext>
            </a:extLst>
          </p:cNvPr>
          <p:cNvGrpSpPr/>
          <p:nvPr/>
        </p:nvGrpSpPr>
        <p:grpSpPr>
          <a:xfrm>
            <a:off x="160115" y="1283156"/>
            <a:ext cx="8678363" cy="929242"/>
            <a:chOff x="172363" y="1993127"/>
            <a:chExt cx="8839205" cy="929242"/>
          </a:xfrm>
        </p:grpSpPr>
        <p:grpSp>
          <p:nvGrpSpPr>
            <p:cNvPr id="42" name="Group 41">
              <a:extLst>
                <a:ext uri="{FF2B5EF4-FFF2-40B4-BE49-F238E27FC236}">
                  <a16:creationId xmlns:a16="http://schemas.microsoft.com/office/drawing/2014/main" id="{6602FE2D-312A-4B7F-9046-6DB31112C27E}"/>
                </a:ext>
              </a:extLst>
            </p:cNvPr>
            <p:cNvGrpSpPr/>
            <p:nvPr/>
          </p:nvGrpSpPr>
          <p:grpSpPr>
            <a:xfrm>
              <a:off x="172363" y="1993127"/>
              <a:ext cx="8839205" cy="929242"/>
              <a:chOff x="173245" y="2922038"/>
              <a:chExt cx="8839205" cy="929242"/>
            </a:xfrm>
          </p:grpSpPr>
          <p:sp>
            <p:nvSpPr>
              <p:cNvPr id="45" name="Rectangle 44">
                <a:extLst>
                  <a:ext uri="{FF2B5EF4-FFF2-40B4-BE49-F238E27FC236}">
                    <a16:creationId xmlns:a16="http://schemas.microsoft.com/office/drawing/2014/main" id="{3C5AF7A5-5A2B-439F-A70D-6ED461F55CD7}"/>
                  </a:ext>
                </a:extLst>
              </p:cNvPr>
              <p:cNvSpPr/>
              <p:nvPr/>
            </p:nvSpPr>
            <p:spPr>
              <a:xfrm>
                <a:off x="7334821" y="2962504"/>
                <a:ext cx="1637697" cy="8446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169EEAD2-DAE9-423A-8765-94BC57FF9F38}"/>
                  </a:ext>
                </a:extLst>
              </p:cNvPr>
              <p:cNvSpPr txBox="1"/>
              <p:nvPr/>
            </p:nvSpPr>
            <p:spPr>
              <a:xfrm>
                <a:off x="7565495" y="2958728"/>
                <a:ext cx="1446955" cy="892552"/>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RECOMMENDED</a:t>
                </a:r>
                <a:r>
                  <a:rPr lang="en-US" sz="1300" dirty="0">
                    <a:solidFill>
                      <a:schemeClr val="bg1"/>
                    </a:solidFill>
                    <a:latin typeface="Century Gothic" panose="020B0502020202020204" pitchFamily="34" charset="0"/>
                  </a:rPr>
                  <a:t> </a:t>
                </a:r>
                <a:r>
                  <a:rPr lang="en-US" sz="1300" b="1" dirty="0">
                    <a:solidFill>
                      <a:schemeClr val="bg1"/>
                    </a:solidFill>
                    <a:latin typeface="Century Gothic" panose="020B0502020202020204" pitchFamily="34" charset="0"/>
                  </a:rPr>
                  <a:t>AMOUNT</a:t>
                </a:r>
              </a:p>
              <a:p>
                <a:pPr algn="ctr"/>
                <a:r>
                  <a:rPr lang="en-US" sz="1300" b="1" dirty="0">
                    <a:solidFill>
                      <a:schemeClr val="bg1"/>
                    </a:solidFill>
                    <a:latin typeface="Century Gothic" panose="020B0502020202020204" pitchFamily="34" charset="0"/>
                  </a:rPr>
                  <a:t>(% of Total Project Cost)</a:t>
                </a:r>
              </a:p>
            </p:txBody>
          </p:sp>
          <p:sp>
            <p:nvSpPr>
              <p:cNvPr id="47" name="Rectangle 46">
                <a:extLst>
                  <a:ext uri="{FF2B5EF4-FFF2-40B4-BE49-F238E27FC236}">
                    <a16:creationId xmlns:a16="http://schemas.microsoft.com/office/drawing/2014/main" id="{F45011E3-9A77-40C7-88CA-F423F538B083}"/>
                  </a:ext>
                </a:extLst>
              </p:cNvPr>
              <p:cNvSpPr/>
              <p:nvPr/>
            </p:nvSpPr>
            <p:spPr>
              <a:xfrm>
                <a:off x="173245" y="2962504"/>
                <a:ext cx="1447308" cy="844612"/>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D51AFD13-1D01-4AFC-A220-F22FA4DE9D5B}"/>
                  </a:ext>
                </a:extLst>
              </p:cNvPr>
              <p:cNvSpPr txBox="1"/>
              <p:nvPr/>
            </p:nvSpPr>
            <p:spPr>
              <a:xfrm>
                <a:off x="173246" y="3212976"/>
                <a:ext cx="1447308"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PROJECT NAME</a:t>
                </a:r>
              </a:p>
            </p:txBody>
          </p:sp>
          <p:sp>
            <p:nvSpPr>
              <p:cNvPr id="49" name="Rectangle 48">
                <a:extLst>
                  <a:ext uri="{FF2B5EF4-FFF2-40B4-BE49-F238E27FC236}">
                    <a16:creationId xmlns:a16="http://schemas.microsoft.com/office/drawing/2014/main" id="{51BB37E4-2048-483C-99DE-E78012DC8C78}"/>
                  </a:ext>
                </a:extLst>
              </p:cNvPr>
              <p:cNvSpPr/>
              <p:nvPr/>
            </p:nvSpPr>
            <p:spPr>
              <a:xfrm>
                <a:off x="1598912" y="2962504"/>
                <a:ext cx="1379997" cy="84461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EE09F0D6-6DD6-44DD-8BDE-BE6EA4D7DD64}"/>
                  </a:ext>
                </a:extLst>
              </p:cNvPr>
              <p:cNvSpPr/>
              <p:nvPr/>
            </p:nvSpPr>
            <p:spPr>
              <a:xfrm>
                <a:off x="5602678" y="2962833"/>
                <a:ext cx="1732143" cy="8446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BFDD50CD-BC44-40CF-BD47-7901F600F6E0}"/>
                  </a:ext>
                </a:extLst>
              </p:cNvPr>
              <p:cNvSpPr txBox="1"/>
              <p:nvPr/>
            </p:nvSpPr>
            <p:spPr>
              <a:xfrm>
                <a:off x="5970515" y="2922038"/>
                <a:ext cx="1252728" cy="892552"/>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REQUESTED</a:t>
                </a:r>
                <a:r>
                  <a:rPr lang="en-US" sz="1300" dirty="0">
                    <a:solidFill>
                      <a:schemeClr val="bg1"/>
                    </a:solidFill>
                    <a:latin typeface="Century Gothic" panose="020B0502020202020204" pitchFamily="34" charset="0"/>
                  </a:rPr>
                  <a:t> </a:t>
                </a:r>
                <a:r>
                  <a:rPr lang="en-US" sz="1300" b="1" dirty="0">
                    <a:solidFill>
                      <a:schemeClr val="bg1"/>
                    </a:solidFill>
                    <a:latin typeface="Century Gothic" panose="020B0502020202020204" pitchFamily="34" charset="0"/>
                  </a:rPr>
                  <a:t>AMOUNT</a:t>
                </a:r>
              </a:p>
              <a:p>
                <a:pPr algn="ctr"/>
                <a:r>
                  <a:rPr lang="en-US" sz="1300" b="1" dirty="0">
                    <a:solidFill>
                      <a:schemeClr val="bg1"/>
                    </a:solidFill>
                    <a:latin typeface="Century Gothic" panose="020B0502020202020204" pitchFamily="34" charset="0"/>
                  </a:rPr>
                  <a:t>(% of Total Project Cost)</a:t>
                </a:r>
              </a:p>
            </p:txBody>
          </p:sp>
          <p:sp>
            <p:nvSpPr>
              <p:cNvPr id="52" name="Rectangle 51">
                <a:extLst>
                  <a:ext uri="{FF2B5EF4-FFF2-40B4-BE49-F238E27FC236}">
                    <a16:creationId xmlns:a16="http://schemas.microsoft.com/office/drawing/2014/main" id="{C3D4FDA1-43C2-4605-9795-F898ED5318BF}"/>
                  </a:ext>
                </a:extLst>
              </p:cNvPr>
              <p:cNvSpPr/>
              <p:nvPr/>
            </p:nvSpPr>
            <p:spPr>
              <a:xfrm>
                <a:off x="2978911" y="2962504"/>
                <a:ext cx="1347458" cy="84461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CE8D3DD-00AE-40FD-A2DB-3EBC0CDD69F8}"/>
                  </a:ext>
                </a:extLst>
              </p:cNvPr>
              <p:cNvSpPr txBox="1"/>
              <p:nvPr/>
            </p:nvSpPr>
            <p:spPr>
              <a:xfrm>
                <a:off x="1638843" y="3214927"/>
                <a:ext cx="1443568"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SPONSOR</a:t>
                </a:r>
              </a:p>
            </p:txBody>
          </p:sp>
          <p:sp>
            <p:nvSpPr>
              <p:cNvPr id="54" name="TextBox 53">
                <a:extLst>
                  <a:ext uri="{FF2B5EF4-FFF2-40B4-BE49-F238E27FC236}">
                    <a16:creationId xmlns:a16="http://schemas.microsoft.com/office/drawing/2014/main" id="{CD197BE4-F2A5-4115-A697-0768EB0C15A3}"/>
                  </a:ext>
                </a:extLst>
              </p:cNvPr>
              <p:cNvSpPr txBox="1"/>
              <p:nvPr/>
            </p:nvSpPr>
            <p:spPr>
              <a:xfrm>
                <a:off x="3090489" y="3246565"/>
                <a:ext cx="1473281"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SCORE</a:t>
                </a:r>
              </a:p>
            </p:txBody>
          </p:sp>
        </p:grpSp>
        <p:sp>
          <p:nvSpPr>
            <p:cNvPr id="43" name="Rectangle 42">
              <a:extLst>
                <a:ext uri="{FF2B5EF4-FFF2-40B4-BE49-F238E27FC236}">
                  <a16:creationId xmlns:a16="http://schemas.microsoft.com/office/drawing/2014/main" id="{7BEBB835-F2D5-40CF-9F61-B1A8C3C9EB29}"/>
                </a:ext>
              </a:extLst>
            </p:cNvPr>
            <p:cNvSpPr/>
            <p:nvPr/>
          </p:nvSpPr>
          <p:spPr>
            <a:xfrm>
              <a:off x="4325487" y="2033593"/>
              <a:ext cx="1276307" cy="8446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51818914-626E-4762-8689-1048D6EEEDA8}"/>
                </a:ext>
              </a:extLst>
            </p:cNvPr>
            <p:cNvSpPr txBox="1"/>
            <p:nvPr/>
          </p:nvSpPr>
          <p:spPr>
            <a:xfrm>
              <a:off x="4403693" y="2110393"/>
              <a:ext cx="1252728" cy="692497"/>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TOTAL RAIL PROJECT COST</a:t>
              </a:r>
            </a:p>
          </p:txBody>
        </p:sp>
      </p:grpSp>
      <p:pic>
        <p:nvPicPr>
          <p:cNvPr id="57" name="Picture 56">
            <a:extLst>
              <a:ext uri="{FF2B5EF4-FFF2-40B4-BE49-F238E27FC236}">
                <a16:creationId xmlns:a16="http://schemas.microsoft.com/office/drawing/2014/main" id="{82E3FFBC-0198-4101-A5D7-2A199328B6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Tree>
    <p:extLst>
      <p:ext uri="{BB962C8B-B14F-4D97-AF65-F5344CB8AC3E}">
        <p14:creationId xmlns:p14="http://schemas.microsoft.com/office/powerpoint/2010/main" val="3684402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pic>
        <p:nvPicPr>
          <p:cNvPr id="51" name="Picture 50">
            <a:extLst>
              <a:ext uri="{FF2B5EF4-FFF2-40B4-BE49-F238E27FC236}">
                <a16:creationId xmlns:a16="http://schemas.microsoft.com/office/drawing/2014/main" id="{F999C3B5-2DBB-4A65-B0D5-D4CF53A35A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graphicFrame>
        <p:nvGraphicFramePr>
          <p:cNvPr id="64" name="Table 63">
            <a:extLst>
              <a:ext uri="{FF2B5EF4-FFF2-40B4-BE49-F238E27FC236}">
                <a16:creationId xmlns:a16="http://schemas.microsoft.com/office/drawing/2014/main" id="{09CF8E64-2BCD-4821-9B8A-7369BB1A87D5}"/>
              </a:ext>
            </a:extLst>
          </p:cNvPr>
          <p:cNvGraphicFramePr>
            <a:graphicFrameLocks noGrp="1"/>
          </p:cNvGraphicFramePr>
          <p:nvPr>
            <p:extLst>
              <p:ext uri="{D42A27DB-BD31-4B8C-83A1-F6EECF244321}">
                <p14:modId xmlns:p14="http://schemas.microsoft.com/office/powerpoint/2010/main" val="1073257123"/>
              </p:ext>
            </p:extLst>
          </p:nvPr>
        </p:nvGraphicFramePr>
        <p:xfrm>
          <a:off x="159368" y="2845333"/>
          <a:ext cx="8799276" cy="1386840"/>
        </p:xfrm>
        <a:graphic>
          <a:graphicData uri="http://schemas.openxmlformats.org/drawingml/2006/table">
            <a:tbl>
              <a:tblPr firstRow="1" bandRow="1">
                <a:tableStyleId>{9D7B26C5-4107-4FEC-AEDC-1716B250A1EF}</a:tableStyleId>
              </a:tblPr>
              <a:tblGrid>
                <a:gridCol w="1466546">
                  <a:extLst>
                    <a:ext uri="{9D8B030D-6E8A-4147-A177-3AD203B41FA5}">
                      <a16:colId xmlns:a16="http://schemas.microsoft.com/office/drawing/2014/main" val="2346649935"/>
                    </a:ext>
                  </a:extLst>
                </a:gridCol>
                <a:gridCol w="1466546">
                  <a:extLst>
                    <a:ext uri="{9D8B030D-6E8A-4147-A177-3AD203B41FA5}">
                      <a16:colId xmlns:a16="http://schemas.microsoft.com/office/drawing/2014/main" val="736485009"/>
                    </a:ext>
                  </a:extLst>
                </a:gridCol>
                <a:gridCol w="1466546">
                  <a:extLst>
                    <a:ext uri="{9D8B030D-6E8A-4147-A177-3AD203B41FA5}">
                      <a16:colId xmlns:a16="http://schemas.microsoft.com/office/drawing/2014/main" val="321046396"/>
                    </a:ext>
                  </a:extLst>
                </a:gridCol>
                <a:gridCol w="1466546">
                  <a:extLst>
                    <a:ext uri="{9D8B030D-6E8A-4147-A177-3AD203B41FA5}">
                      <a16:colId xmlns:a16="http://schemas.microsoft.com/office/drawing/2014/main" val="718421099"/>
                    </a:ext>
                  </a:extLst>
                </a:gridCol>
                <a:gridCol w="1498776">
                  <a:extLst>
                    <a:ext uri="{9D8B030D-6E8A-4147-A177-3AD203B41FA5}">
                      <a16:colId xmlns:a16="http://schemas.microsoft.com/office/drawing/2014/main" val="2695416265"/>
                    </a:ext>
                  </a:extLst>
                </a:gridCol>
                <a:gridCol w="1434316">
                  <a:extLst>
                    <a:ext uri="{9D8B030D-6E8A-4147-A177-3AD203B41FA5}">
                      <a16:colId xmlns:a16="http://schemas.microsoft.com/office/drawing/2014/main" val="1928966016"/>
                    </a:ext>
                  </a:extLst>
                </a:gridCol>
              </a:tblGrid>
              <a:tr h="11055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PT Sans" panose="020B0503020203020204" pitchFamily="34" charset="0"/>
                        </a:rPr>
                        <a:t>Central Iowa </a:t>
                      </a:r>
                      <a:r>
                        <a:rPr lang="en-US" sz="1400" b="1" dirty="0" err="1">
                          <a:solidFill>
                            <a:schemeClr val="tx2"/>
                          </a:solidFill>
                          <a:latin typeface="PT Sans" panose="020B0503020203020204" pitchFamily="34" charset="0"/>
                        </a:rPr>
                        <a:t>Railport</a:t>
                      </a:r>
                      <a:r>
                        <a:rPr lang="en-US" sz="1400" b="1" dirty="0">
                          <a:solidFill>
                            <a:schemeClr val="tx2"/>
                          </a:solidFill>
                          <a:latin typeface="PT Sans" panose="020B0503020203020204" pitchFamily="34" charset="0"/>
                        </a:rPr>
                        <a:t> &amp; Logistics Park Phase 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PT Sans" panose="020B0503020203020204" pitchFamily="34" charset="0"/>
                        </a:rPr>
                        <a:t>(Polk)</a:t>
                      </a:r>
                    </a:p>
                  </a:txBody>
                  <a:tcPr anchor="ctr">
                    <a:lnL>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PT Sans" panose="020B0503020203020204" pitchFamily="34" charset="0"/>
                        </a:rPr>
                        <a:t>Ten D/Merchants Distribution Service</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3">
                              <a:lumMod val="75000"/>
                            </a:schemeClr>
                          </a:solidFill>
                          <a:latin typeface="PT Sans" panose="020B0503020203020204" pitchFamily="34" charset="0"/>
                        </a:rPr>
                        <a:t>N/A</a:t>
                      </a:r>
                    </a:p>
                    <a:p>
                      <a:pPr algn="ctr"/>
                      <a:r>
                        <a:rPr lang="en-US" sz="1400" b="1" dirty="0">
                          <a:solidFill>
                            <a:schemeClr val="accent3">
                              <a:lumMod val="75000"/>
                            </a:schemeClr>
                          </a:solidFill>
                          <a:latin typeface="PT Sans" panose="020B0503020203020204" pitchFamily="34" charset="0"/>
                        </a:rPr>
                        <a:t>(Rail Network Improvement)</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34495E"/>
                          </a:solidFill>
                          <a:latin typeface="PT Sans" panose="020B0503020203020204" pitchFamily="34" charset="0"/>
                        </a:rPr>
                        <a:t>$7,687,358</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2">
                              <a:lumMod val="75000"/>
                            </a:schemeClr>
                          </a:solidFill>
                          <a:latin typeface="PT Sans" panose="020B0503020203020204" pitchFamily="34" charset="0"/>
                        </a:rPr>
                        <a:t>Loan: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2">
                              <a:lumMod val="75000"/>
                            </a:schemeClr>
                          </a:solidFill>
                          <a:latin typeface="PT Sans" panose="020B0503020203020204" pitchFamily="34" charset="0"/>
                        </a:rPr>
                        <a:t>$6,149,866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2">
                              <a:lumMod val="75000"/>
                            </a:schemeClr>
                          </a:solidFill>
                          <a:latin typeface="PT Sans" panose="020B0503020203020204" pitchFamily="34" charset="0"/>
                        </a:rPr>
                        <a:t> (80%)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717F"/>
                          </a:solidFill>
                          <a:latin typeface="PT Sans" panose="020B0503020203020204" pitchFamily="34" charset="0"/>
                        </a:rPr>
                        <a:t>Loan: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717F"/>
                          </a:solidFill>
                          <a:latin typeface="PT Sans" panose="020B0503020203020204" pitchFamily="34" charset="0"/>
                        </a:rPr>
                        <a:t>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717F"/>
                          </a:solidFill>
                          <a:latin typeface="PT Sans" panose="020B0503020203020204" pitchFamily="34" charset="0"/>
                        </a:rPr>
                        <a:t> (0%)</a:t>
                      </a:r>
                    </a:p>
                  </a:txBody>
                  <a:tcPr anchor="ctr">
                    <a:lnL w="12700" cap="flat" cmpd="sng" algn="ctr">
                      <a:solidFill>
                        <a:schemeClr val="bg2"/>
                      </a:solidFill>
                      <a:prstDash val="solid"/>
                      <a:round/>
                      <a:headEnd type="none" w="med" len="med"/>
                      <a:tailEnd type="none" w="med" len="med"/>
                    </a:lnL>
                    <a:lnR>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2587592"/>
                  </a:ext>
                </a:extLst>
              </a:tr>
            </a:tbl>
          </a:graphicData>
        </a:graphic>
      </p:graphicFrame>
      <p:grpSp>
        <p:nvGrpSpPr>
          <p:cNvPr id="50" name="Group 49">
            <a:extLst>
              <a:ext uri="{FF2B5EF4-FFF2-40B4-BE49-F238E27FC236}">
                <a16:creationId xmlns:a16="http://schemas.microsoft.com/office/drawing/2014/main" id="{88CEC94C-AE1C-4E6C-B65C-F690757F5E76}"/>
              </a:ext>
            </a:extLst>
          </p:cNvPr>
          <p:cNvGrpSpPr/>
          <p:nvPr/>
        </p:nvGrpSpPr>
        <p:grpSpPr>
          <a:xfrm>
            <a:off x="172363" y="1955799"/>
            <a:ext cx="8799273" cy="940163"/>
            <a:chOff x="172363" y="1985982"/>
            <a:chExt cx="8799273" cy="940163"/>
          </a:xfrm>
        </p:grpSpPr>
        <p:grpSp>
          <p:nvGrpSpPr>
            <p:cNvPr id="65" name="Group 64">
              <a:extLst>
                <a:ext uri="{FF2B5EF4-FFF2-40B4-BE49-F238E27FC236}">
                  <a16:creationId xmlns:a16="http://schemas.microsoft.com/office/drawing/2014/main" id="{9E648101-11DE-4B95-8645-CC6DB0DE89CB}"/>
                </a:ext>
              </a:extLst>
            </p:cNvPr>
            <p:cNvGrpSpPr/>
            <p:nvPr/>
          </p:nvGrpSpPr>
          <p:grpSpPr>
            <a:xfrm>
              <a:off x="172363" y="1985982"/>
              <a:ext cx="8799273" cy="940163"/>
              <a:chOff x="173245" y="2914893"/>
              <a:chExt cx="8799273" cy="940163"/>
            </a:xfrm>
          </p:grpSpPr>
          <p:sp>
            <p:nvSpPr>
              <p:cNvPr id="68" name="Rectangle 67">
                <a:extLst>
                  <a:ext uri="{FF2B5EF4-FFF2-40B4-BE49-F238E27FC236}">
                    <a16:creationId xmlns:a16="http://schemas.microsoft.com/office/drawing/2014/main" id="{5FDA4D0C-C0BB-478A-8F0F-32428A438385}"/>
                  </a:ext>
                </a:extLst>
              </p:cNvPr>
              <p:cNvSpPr/>
              <p:nvPr/>
            </p:nvSpPr>
            <p:spPr>
              <a:xfrm>
                <a:off x="7508105" y="2962504"/>
                <a:ext cx="1464413" cy="8446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4CF08902-DD2C-4F73-A07E-C5C17EC7E66E}"/>
                  </a:ext>
                </a:extLst>
              </p:cNvPr>
              <p:cNvSpPr txBox="1"/>
              <p:nvPr/>
            </p:nvSpPr>
            <p:spPr>
              <a:xfrm>
                <a:off x="7508105" y="2962504"/>
                <a:ext cx="1464413" cy="892552"/>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RECOMMENDED</a:t>
                </a:r>
                <a:r>
                  <a:rPr lang="en-US" sz="1300" dirty="0">
                    <a:solidFill>
                      <a:schemeClr val="bg1"/>
                    </a:solidFill>
                    <a:latin typeface="Century Gothic" panose="020B0502020202020204" pitchFamily="34" charset="0"/>
                  </a:rPr>
                  <a:t> </a:t>
                </a:r>
                <a:r>
                  <a:rPr lang="en-US" sz="1300" b="1" dirty="0">
                    <a:solidFill>
                      <a:schemeClr val="bg1"/>
                    </a:solidFill>
                    <a:latin typeface="Century Gothic" panose="020B0502020202020204" pitchFamily="34" charset="0"/>
                  </a:rPr>
                  <a:t>AMOUNT</a:t>
                </a:r>
              </a:p>
              <a:p>
                <a:pPr algn="ctr"/>
                <a:r>
                  <a:rPr lang="en-US" sz="1300" b="1" dirty="0">
                    <a:solidFill>
                      <a:schemeClr val="bg1"/>
                    </a:solidFill>
                    <a:latin typeface="Century Gothic" panose="020B0502020202020204" pitchFamily="34" charset="0"/>
                  </a:rPr>
                  <a:t>(% of Total Project Cost)</a:t>
                </a:r>
              </a:p>
            </p:txBody>
          </p:sp>
          <p:sp>
            <p:nvSpPr>
              <p:cNvPr id="70" name="Rectangle 69">
                <a:extLst>
                  <a:ext uri="{FF2B5EF4-FFF2-40B4-BE49-F238E27FC236}">
                    <a16:creationId xmlns:a16="http://schemas.microsoft.com/office/drawing/2014/main" id="{DBE02A0E-80CF-4FAA-B93D-4F3CA5E9FC12}"/>
                  </a:ext>
                </a:extLst>
              </p:cNvPr>
              <p:cNvSpPr/>
              <p:nvPr/>
            </p:nvSpPr>
            <p:spPr>
              <a:xfrm>
                <a:off x="173245" y="2962504"/>
                <a:ext cx="1447310" cy="844612"/>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a:extLst>
                  <a:ext uri="{FF2B5EF4-FFF2-40B4-BE49-F238E27FC236}">
                    <a16:creationId xmlns:a16="http://schemas.microsoft.com/office/drawing/2014/main" id="{0F4441C0-6760-4F74-AACD-079335215E13}"/>
                  </a:ext>
                </a:extLst>
              </p:cNvPr>
              <p:cNvSpPr txBox="1"/>
              <p:nvPr/>
            </p:nvSpPr>
            <p:spPr>
              <a:xfrm>
                <a:off x="173246" y="3212976"/>
                <a:ext cx="1447308"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PROJECT NAME</a:t>
                </a:r>
              </a:p>
            </p:txBody>
          </p:sp>
          <p:sp>
            <p:nvSpPr>
              <p:cNvPr id="72" name="Rectangle 71">
                <a:extLst>
                  <a:ext uri="{FF2B5EF4-FFF2-40B4-BE49-F238E27FC236}">
                    <a16:creationId xmlns:a16="http://schemas.microsoft.com/office/drawing/2014/main" id="{7E400442-3C4D-4F1A-BC12-20E96E767BCF}"/>
                  </a:ext>
                </a:extLst>
              </p:cNvPr>
              <p:cNvSpPr/>
              <p:nvPr/>
            </p:nvSpPr>
            <p:spPr>
              <a:xfrm>
                <a:off x="1637545" y="2962504"/>
                <a:ext cx="1443569" cy="84461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17B7F784-7C2C-4BF4-AE43-2FBE63F5BA4A}"/>
                  </a:ext>
                </a:extLst>
              </p:cNvPr>
              <p:cNvSpPr/>
              <p:nvPr/>
            </p:nvSpPr>
            <p:spPr>
              <a:xfrm>
                <a:off x="6035921" y="2962833"/>
                <a:ext cx="1445437" cy="8446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373E436B-BC76-4C2B-AD1A-695B5FAD2BBB}"/>
                  </a:ext>
                </a:extLst>
              </p:cNvPr>
              <p:cNvSpPr txBox="1"/>
              <p:nvPr/>
            </p:nvSpPr>
            <p:spPr>
              <a:xfrm>
                <a:off x="6145651" y="2914893"/>
                <a:ext cx="1252728" cy="892552"/>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REQUESTED</a:t>
                </a:r>
                <a:r>
                  <a:rPr lang="en-US" sz="1300" dirty="0">
                    <a:solidFill>
                      <a:schemeClr val="bg1"/>
                    </a:solidFill>
                    <a:latin typeface="Century Gothic" panose="020B0502020202020204" pitchFamily="34" charset="0"/>
                  </a:rPr>
                  <a:t> </a:t>
                </a:r>
                <a:r>
                  <a:rPr lang="en-US" sz="1300" b="1" dirty="0">
                    <a:solidFill>
                      <a:schemeClr val="bg1"/>
                    </a:solidFill>
                    <a:latin typeface="Century Gothic" panose="020B0502020202020204" pitchFamily="34" charset="0"/>
                  </a:rPr>
                  <a:t>AMOUNT</a:t>
                </a:r>
              </a:p>
              <a:p>
                <a:pPr algn="ctr"/>
                <a:r>
                  <a:rPr lang="en-US" sz="1300" b="1" dirty="0">
                    <a:solidFill>
                      <a:schemeClr val="bg1"/>
                    </a:solidFill>
                    <a:latin typeface="Century Gothic" panose="020B0502020202020204" pitchFamily="34" charset="0"/>
                  </a:rPr>
                  <a:t>(% of Total Project Cost)</a:t>
                </a:r>
              </a:p>
            </p:txBody>
          </p:sp>
          <p:sp>
            <p:nvSpPr>
              <p:cNvPr id="75" name="Rectangle 74">
                <a:extLst>
                  <a:ext uri="{FF2B5EF4-FFF2-40B4-BE49-F238E27FC236}">
                    <a16:creationId xmlns:a16="http://schemas.microsoft.com/office/drawing/2014/main" id="{016A3575-4886-4788-8AE7-BB6DF979AEE0}"/>
                  </a:ext>
                </a:extLst>
              </p:cNvPr>
              <p:cNvSpPr/>
              <p:nvPr/>
            </p:nvSpPr>
            <p:spPr>
              <a:xfrm>
                <a:off x="3100697" y="2962504"/>
                <a:ext cx="1472185" cy="84461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82EEAE4D-0C18-4A7A-B460-590ACB053B50}"/>
                  </a:ext>
                </a:extLst>
              </p:cNvPr>
              <p:cNvSpPr txBox="1"/>
              <p:nvPr/>
            </p:nvSpPr>
            <p:spPr>
              <a:xfrm>
                <a:off x="1638843" y="3214927"/>
                <a:ext cx="1443568"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SPONSOR</a:t>
                </a:r>
              </a:p>
            </p:txBody>
          </p:sp>
          <p:sp>
            <p:nvSpPr>
              <p:cNvPr id="77" name="TextBox 76">
                <a:extLst>
                  <a:ext uri="{FF2B5EF4-FFF2-40B4-BE49-F238E27FC236}">
                    <a16:creationId xmlns:a16="http://schemas.microsoft.com/office/drawing/2014/main" id="{CEB36504-53A1-4233-8CFD-298558CA6235}"/>
                  </a:ext>
                </a:extLst>
              </p:cNvPr>
              <p:cNvSpPr txBox="1"/>
              <p:nvPr/>
            </p:nvSpPr>
            <p:spPr>
              <a:xfrm>
                <a:off x="3099401" y="3222120"/>
                <a:ext cx="1473281"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SCORE</a:t>
                </a:r>
              </a:p>
            </p:txBody>
          </p:sp>
        </p:grpSp>
        <p:sp>
          <p:nvSpPr>
            <p:cNvPr id="66" name="Rectangle 65">
              <a:extLst>
                <a:ext uri="{FF2B5EF4-FFF2-40B4-BE49-F238E27FC236}">
                  <a16:creationId xmlns:a16="http://schemas.microsoft.com/office/drawing/2014/main" id="{AAE0FC28-8570-4339-A921-017D0CA02C8E}"/>
                </a:ext>
              </a:extLst>
            </p:cNvPr>
            <p:cNvSpPr/>
            <p:nvPr/>
          </p:nvSpPr>
          <p:spPr>
            <a:xfrm>
              <a:off x="4578095" y="2033593"/>
              <a:ext cx="1445437" cy="8446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73F02D17-A092-4052-BE93-630CC5A53110}"/>
                </a:ext>
              </a:extLst>
            </p:cNvPr>
            <p:cNvSpPr txBox="1"/>
            <p:nvPr/>
          </p:nvSpPr>
          <p:spPr>
            <a:xfrm>
              <a:off x="4614672" y="2210420"/>
              <a:ext cx="1435607" cy="492443"/>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TOTAL RAIL PROJECT COST</a:t>
              </a:r>
            </a:p>
          </p:txBody>
        </p:sp>
      </p:grpSp>
      <p:sp>
        <p:nvSpPr>
          <p:cNvPr id="23" name="Title 10">
            <a:extLst>
              <a:ext uri="{FF2B5EF4-FFF2-40B4-BE49-F238E27FC236}">
                <a16:creationId xmlns:a16="http://schemas.microsoft.com/office/drawing/2014/main" id="{DBD5CBF1-A2CE-478C-8012-2EF8A0418ABA}"/>
              </a:ext>
            </a:extLst>
          </p:cNvPr>
          <p:cNvSpPr txBox="1">
            <a:spLocks/>
          </p:cNvSpPr>
          <p:nvPr/>
        </p:nvSpPr>
        <p:spPr>
          <a:xfrm>
            <a:off x="615656" y="881474"/>
            <a:ext cx="7886700" cy="83434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PT Sans" panose="020B0503020203020204" pitchFamily="34" charset="0"/>
                <a:ea typeface="+mj-ea"/>
                <a:cs typeface="+mj-cs"/>
              </a:defRPr>
            </a:lvl1pPr>
          </a:lstStyle>
          <a:p>
            <a:r>
              <a:rPr lang="en-US" sz="2300" b="1" dirty="0">
                <a:solidFill>
                  <a:schemeClr val="tx2"/>
                </a:solidFill>
              </a:rPr>
              <a:t>Applications Received &amp; Not Recommended for Award</a:t>
            </a:r>
          </a:p>
        </p:txBody>
      </p:sp>
    </p:spTree>
    <p:extLst>
      <p:ext uri="{BB962C8B-B14F-4D97-AF65-F5344CB8AC3E}">
        <p14:creationId xmlns:p14="http://schemas.microsoft.com/office/powerpoint/2010/main" val="1239510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1" y="668017"/>
            <a:ext cx="8964486" cy="965523"/>
          </a:xfrm>
        </p:spPr>
        <p:txBody>
          <a:bodyPr>
            <a:noAutofit/>
          </a:bodyPr>
          <a:lstStyle/>
          <a:p>
            <a:r>
              <a:rPr lang="en-US" sz="2700" b="1" dirty="0">
                <a:solidFill>
                  <a:schemeClr val="tx2"/>
                </a:solidFill>
              </a:rPr>
              <a:t>Map of Applications Received</a:t>
            </a:r>
          </a:p>
        </p:txBody>
      </p:sp>
      <p:pic>
        <p:nvPicPr>
          <p:cNvPr id="4" name="Picture 3">
            <a:extLst>
              <a:ext uri="{FF2B5EF4-FFF2-40B4-BE49-F238E27FC236}">
                <a16:creationId xmlns:a16="http://schemas.microsoft.com/office/drawing/2014/main" id="{8BF588C8-87D6-4249-B623-E554E281D5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129" y="1616454"/>
            <a:ext cx="7471742" cy="5093965"/>
          </a:xfrm>
          <a:prstGeom prst="rect">
            <a:avLst/>
          </a:prstGeom>
        </p:spPr>
      </p:pic>
      <p:sp>
        <p:nvSpPr>
          <p:cNvPr id="6" name="Oval 5">
            <a:extLst>
              <a:ext uri="{FF2B5EF4-FFF2-40B4-BE49-F238E27FC236}">
                <a16:creationId xmlns:a16="http://schemas.microsoft.com/office/drawing/2014/main" id="{780E9EC5-C851-4CAB-B166-8ABC3FED958B}"/>
              </a:ext>
            </a:extLst>
          </p:cNvPr>
          <p:cNvSpPr/>
          <p:nvPr/>
        </p:nvSpPr>
        <p:spPr>
          <a:xfrm>
            <a:off x="6840765" y="2721894"/>
            <a:ext cx="155079" cy="160824"/>
          </a:xfrm>
          <a:prstGeom prst="ellipse">
            <a:avLst/>
          </a:prstGeom>
          <a:solidFill>
            <a:srgbClr val="871721">
              <a:alpha val="90000"/>
            </a:srgbClr>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71721"/>
              </a:solidFill>
            </a:endParaRPr>
          </a:p>
        </p:txBody>
      </p:sp>
      <p:sp>
        <p:nvSpPr>
          <p:cNvPr id="7" name="Oval 6">
            <a:extLst>
              <a:ext uri="{FF2B5EF4-FFF2-40B4-BE49-F238E27FC236}">
                <a16:creationId xmlns:a16="http://schemas.microsoft.com/office/drawing/2014/main" id="{BA31AE52-1A71-4ACA-B6F6-76D6DAE93EAD}"/>
              </a:ext>
            </a:extLst>
          </p:cNvPr>
          <p:cNvSpPr/>
          <p:nvPr/>
        </p:nvSpPr>
        <p:spPr>
          <a:xfrm>
            <a:off x="4139952" y="4509120"/>
            <a:ext cx="155079" cy="160824"/>
          </a:xfrm>
          <a:prstGeom prst="ellipse">
            <a:avLst/>
          </a:prstGeom>
          <a:no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71721"/>
              </a:solidFill>
            </a:endParaRPr>
          </a:p>
        </p:txBody>
      </p:sp>
      <p:sp>
        <p:nvSpPr>
          <p:cNvPr id="8" name="Oval 7">
            <a:extLst>
              <a:ext uri="{FF2B5EF4-FFF2-40B4-BE49-F238E27FC236}">
                <a16:creationId xmlns:a16="http://schemas.microsoft.com/office/drawing/2014/main" id="{C7045028-8BC2-4CA0-A25D-DE10A1F9E4DB}"/>
              </a:ext>
            </a:extLst>
          </p:cNvPr>
          <p:cNvSpPr/>
          <p:nvPr/>
        </p:nvSpPr>
        <p:spPr>
          <a:xfrm>
            <a:off x="1718470" y="5445224"/>
            <a:ext cx="155079" cy="160824"/>
          </a:xfrm>
          <a:prstGeom prst="ellipse">
            <a:avLst/>
          </a:prstGeom>
          <a:solidFill>
            <a:srgbClr val="871721">
              <a:alpha val="90000"/>
            </a:srgbClr>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71721"/>
              </a:solidFill>
            </a:endParaRPr>
          </a:p>
        </p:txBody>
      </p:sp>
      <p:sp>
        <p:nvSpPr>
          <p:cNvPr id="9" name="Oval 8">
            <a:extLst>
              <a:ext uri="{FF2B5EF4-FFF2-40B4-BE49-F238E27FC236}">
                <a16:creationId xmlns:a16="http://schemas.microsoft.com/office/drawing/2014/main" id="{18F7D38C-15AD-400E-B201-02A3437F8B43}"/>
              </a:ext>
            </a:extLst>
          </p:cNvPr>
          <p:cNvSpPr/>
          <p:nvPr/>
        </p:nvSpPr>
        <p:spPr>
          <a:xfrm>
            <a:off x="2627784" y="2910506"/>
            <a:ext cx="155079" cy="160824"/>
          </a:xfrm>
          <a:prstGeom prst="ellipse">
            <a:avLst/>
          </a:prstGeom>
          <a:solidFill>
            <a:srgbClr val="871721">
              <a:alpha val="90000"/>
            </a:srgbClr>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71721"/>
              </a:solidFill>
            </a:endParaRPr>
          </a:p>
        </p:txBody>
      </p:sp>
      <p:sp>
        <p:nvSpPr>
          <p:cNvPr id="13" name="Oval 12">
            <a:extLst>
              <a:ext uri="{FF2B5EF4-FFF2-40B4-BE49-F238E27FC236}">
                <a16:creationId xmlns:a16="http://schemas.microsoft.com/office/drawing/2014/main" id="{20450D35-CB9F-4FE2-83A8-164D590781FC}"/>
              </a:ext>
            </a:extLst>
          </p:cNvPr>
          <p:cNvSpPr/>
          <p:nvPr/>
        </p:nvSpPr>
        <p:spPr>
          <a:xfrm>
            <a:off x="1691680" y="5077504"/>
            <a:ext cx="155079" cy="160824"/>
          </a:xfrm>
          <a:prstGeom prst="ellipse">
            <a:avLst/>
          </a:prstGeom>
          <a:solidFill>
            <a:srgbClr val="871721">
              <a:alpha val="90000"/>
            </a:srgbClr>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71721"/>
              </a:solidFill>
            </a:endParaRPr>
          </a:p>
        </p:txBody>
      </p:sp>
      <p:sp>
        <p:nvSpPr>
          <p:cNvPr id="14" name="Oval 13">
            <a:extLst>
              <a:ext uri="{FF2B5EF4-FFF2-40B4-BE49-F238E27FC236}">
                <a16:creationId xmlns:a16="http://schemas.microsoft.com/office/drawing/2014/main" id="{D82C2039-5C43-4448-AB1E-5E5AD7EC508D}"/>
              </a:ext>
            </a:extLst>
          </p:cNvPr>
          <p:cNvSpPr/>
          <p:nvPr/>
        </p:nvSpPr>
        <p:spPr>
          <a:xfrm>
            <a:off x="1259632" y="3421570"/>
            <a:ext cx="155079" cy="160824"/>
          </a:xfrm>
          <a:prstGeom prst="ellipse">
            <a:avLst/>
          </a:prstGeom>
          <a:solidFill>
            <a:srgbClr val="871721">
              <a:alpha val="90000"/>
            </a:srgbClr>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71721"/>
              </a:solidFill>
            </a:endParaRPr>
          </a:p>
        </p:txBody>
      </p:sp>
      <p:sp>
        <p:nvSpPr>
          <p:cNvPr id="15" name="Oval 14">
            <a:extLst>
              <a:ext uri="{FF2B5EF4-FFF2-40B4-BE49-F238E27FC236}">
                <a16:creationId xmlns:a16="http://schemas.microsoft.com/office/drawing/2014/main" id="{3023512A-19B7-4D2D-9748-26F881FB7A64}"/>
              </a:ext>
            </a:extLst>
          </p:cNvPr>
          <p:cNvSpPr/>
          <p:nvPr/>
        </p:nvSpPr>
        <p:spPr>
          <a:xfrm>
            <a:off x="899592" y="6381328"/>
            <a:ext cx="155079" cy="160824"/>
          </a:xfrm>
          <a:prstGeom prst="ellipse">
            <a:avLst/>
          </a:prstGeom>
          <a:solidFill>
            <a:srgbClr val="871721">
              <a:alpha val="90000"/>
            </a:srgbClr>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71721"/>
              </a:solidFill>
            </a:endParaRPr>
          </a:p>
        </p:txBody>
      </p:sp>
      <p:sp>
        <p:nvSpPr>
          <p:cNvPr id="16" name="Oval 15">
            <a:extLst>
              <a:ext uri="{FF2B5EF4-FFF2-40B4-BE49-F238E27FC236}">
                <a16:creationId xmlns:a16="http://schemas.microsoft.com/office/drawing/2014/main" id="{012BE482-9B81-42FD-BB1E-B32419000C82}"/>
              </a:ext>
            </a:extLst>
          </p:cNvPr>
          <p:cNvSpPr/>
          <p:nvPr/>
        </p:nvSpPr>
        <p:spPr>
          <a:xfrm>
            <a:off x="3851920" y="6381328"/>
            <a:ext cx="155079" cy="160824"/>
          </a:xfrm>
          <a:prstGeom prst="ellipse">
            <a:avLst/>
          </a:prstGeom>
          <a:no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71721"/>
              </a:solidFill>
            </a:endParaRPr>
          </a:p>
        </p:txBody>
      </p:sp>
      <p:sp>
        <p:nvSpPr>
          <p:cNvPr id="2" name="TextBox 1">
            <a:extLst>
              <a:ext uri="{FF2B5EF4-FFF2-40B4-BE49-F238E27FC236}">
                <a16:creationId xmlns:a16="http://schemas.microsoft.com/office/drawing/2014/main" id="{A1719B46-9124-4765-AF09-ABB7462A8B21}"/>
              </a:ext>
            </a:extLst>
          </p:cNvPr>
          <p:cNvSpPr txBox="1"/>
          <p:nvPr/>
        </p:nvSpPr>
        <p:spPr>
          <a:xfrm>
            <a:off x="1118134" y="6230907"/>
            <a:ext cx="2008138" cy="400110"/>
          </a:xfrm>
          <a:prstGeom prst="rect">
            <a:avLst/>
          </a:prstGeom>
          <a:noFill/>
        </p:spPr>
        <p:txBody>
          <a:bodyPr wrap="square" rtlCol="0">
            <a:spAutoFit/>
          </a:bodyPr>
          <a:lstStyle/>
          <a:p>
            <a:r>
              <a:rPr lang="en-US" sz="1000" b="1" dirty="0"/>
              <a:t>Application received and award recommended </a:t>
            </a:r>
          </a:p>
        </p:txBody>
      </p:sp>
      <p:sp>
        <p:nvSpPr>
          <p:cNvPr id="17" name="TextBox 16">
            <a:extLst>
              <a:ext uri="{FF2B5EF4-FFF2-40B4-BE49-F238E27FC236}">
                <a16:creationId xmlns:a16="http://schemas.microsoft.com/office/drawing/2014/main" id="{E4CAF1FD-B749-424E-B7C7-7AF65FEB9AB4}"/>
              </a:ext>
            </a:extLst>
          </p:cNvPr>
          <p:cNvSpPr txBox="1"/>
          <p:nvPr/>
        </p:nvSpPr>
        <p:spPr>
          <a:xfrm>
            <a:off x="4030476" y="6261685"/>
            <a:ext cx="2008138" cy="400110"/>
          </a:xfrm>
          <a:prstGeom prst="rect">
            <a:avLst/>
          </a:prstGeom>
          <a:noFill/>
        </p:spPr>
        <p:txBody>
          <a:bodyPr wrap="square" rtlCol="0">
            <a:spAutoFit/>
          </a:bodyPr>
          <a:lstStyle/>
          <a:p>
            <a:r>
              <a:rPr lang="en-US" sz="1000" b="1" dirty="0"/>
              <a:t>Application received and not  recommended for funding</a:t>
            </a:r>
          </a:p>
        </p:txBody>
      </p:sp>
      <p:sp>
        <p:nvSpPr>
          <p:cNvPr id="18" name="Oval 17">
            <a:extLst>
              <a:ext uri="{FF2B5EF4-FFF2-40B4-BE49-F238E27FC236}">
                <a16:creationId xmlns:a16="http://schemas.microsoft.com/office/drawing/2014/main" id="{69B24477-6D29-4125-B96D-8257141A7D25}"/>
              </a:ext>
            </a:extLst>
          </p:cNvPr>
          <p:cNvSpPr/>
          <p:nvPr/>
        </p:nvSpPr>
        <p:spPr>
          <a:xfrm>
            <a:off x="3875397" y="4589532"/>
            <a:ext cx="155079" cy="160824"/>
          </a:xfrm>
          <a:prstGeom prst="ellipse">
            <a:avLst/>
          </a:prstGeom>
          <a:solidFill>
            <a:srgbClr val="871721">
              <a:alpha val="90000"/>
            </a:srgbClr>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71721"/>
              </a:solidFill>
            </a:endParaRPr>
          </a:p>
        </p:txBody>
      </p:sp>
    </p:spTree>
    <p:extLst>
      <p:ext uri="{BB962C8B-B14F-4D97-AF65-F5344CB8AC3E}">
        <p14:creationId xmlns:p14="http://schemas.microsoft.com/office/powerpoint/2010/main" val="3288910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1864" y="4066456"/>
            <a:ext cx="2286000" cy="37065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47864" y="4066456"/>
            <a:ext cx="2286000" cy="3706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33864" y="4066456"/>
            <a:ext cx="2286000" cy="370656"/>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330624" y="5504792"/>
            <a:ext cx="4545632" cy="738664"/>
          </a:xfrm>
          <a:prstGeom prst="rect">
            <a:avLst/>
          </a:prstGeom>
          <a:noFill/>
        </p:spPr>
        <p:txBody>
          <a:bodyPr wrap="square" rtlCol="0">
            <a:spAutoFit/>
          </a:bodyPr>
          <a:lstStyle/>
          <a:p>
            <a:r>
              <a:rPr lang="en-US" sz="1400" b="1" dirty="0">
                <a:solidFill>
                  <a:schemeClr val="bg1">
                    <a:lumMod val="50000"/>
                  </a:schemeClr>
                </a:solidFill>
                <a:latin typeface="Century Gothic" panose="020B0502020202020204" pitchFamily="34" charset="0"/>
                <a:cs typeface="Arial" panose="020B0604020202020204" pitchFamily="34" charset="0"/>
              </a:rPr>
              <a:t>Ed Engle, Modal Transportation Bureau, Rail Team</a:t>
            </a:r>
          </a:p>
          <a:p>
            <a:r>
              <a:rPr lang="en-US" sz="1400" b="1" dirty="0">
                <a:solidFill>
                  <a:schemeClr val="bg1">
                    <a:lumMod val="50000"/>
                  </a:schemeClr>
                </a:solidFill>
                <a:latin typeface="Century Gothic" panose="020B0502020202020204" pitchFamily="34" charset="0"/>
                <a:cs typeface="Arial" panose="020B0604020202020204" pitchFamily="34" charset="0"/>
              </a:rPr>
              <a:t>Edward.Engle@iowadot.us</a:t>
            </a:r>
          </a:p>
          <a:p>
            <a:r>
              <a:rPr lang="en-US" sz="1400" b="1" dirty="0">
                <a:solidFill>
                  <a:schemeClr val="bg1">
                    <a:lumMod val="50000"/>
                  </a:schemeClr>
                </a:solidFill>
                <a:latin typeface="Century Gothic" panose="020B0502020202020204" pitchFamily="34" charset="0"/>
                <a:cs typeface="Arial" panose="020B0604020202020204" pitchFamily="34" charset="0"/>
              </a:rPr>
              <a:t>515-239-1058</a:t>
            </a:r>
          </a:p>
        </p:txBody>
      </p:sp>
      <p:sp>
        <p:nvSpPr>
          <p:cNvPr id="28" name="TextBox 27">
            <a:extLst>
              <a:ext uri="{FF2B5EF4-FFF2-40B4-BE49-F238E27FC236}">
                <a16:creationId xmlns:a16="http://schemas.microsoft.com/office/drawing/2014/main" id="{20B11247-CDAF-4DD5-BE81-B56FBF4D67D9}"/>
              </a:ext>
            </a:extLst>
          </p:cNvPr>
          <p:cNvSpPr txBox="1"/>
          <p:nvPr/>
        </p:nvSpPr>
        <p:spPr>
          <a:xfrm>
            <a:off x="107504" y="3573016"/>
            <a:ext cx="9036496" cy="369332"/>
          </a:xfrm>
          <a:prstGeom prst="rect">
            <a:avLst/>
          </a:prstGeom>
          <a:noFill/>
        </p:spPr>
        <p:txBody>
          <a:bodyPr wrap="square" rtlCol="0">
            <a:spAutoFit/>
          </a:bodyPr>
          <a:lstStyle/>
          <a:p>
            <a:pPr algn="ctr"/>
            <a:r>
              <a:rPr lang="en-US" dirty="0">
                <a:latin typeface="Century Gothic" panose="020B0502020202020204" pitchFamily="34" charset="0"/>
                <a:cs typeface="Arial" panose="020B0604020202020204" pitchFamily="34" charset="0"/>
              </a:rPr>
              <a:t>QUESTIONS?</a:t>
            </a:r>
          </a:p>
        </p:txBody>
      </p:sp>
      <p:pic>
        <p:nvPicPr>
          <p:cNvPr id="5" name="Picture 4">
            <a:extLst>
              <a:ext uri="{FF2B5EF4-FFF2-40B4-BE49-F238E27FC236}">
                <a16:creationId xmlns:a16="http://schemas.microsoft.com/office/drawing/2014/main" id="{90A748D6-E5EE-44F0-BED6-59197E46C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5293" y="983876"/>
            <a:ext cx="2471142" cy="2021844"/>
          </a:xfrm>
          <a:prstGeom prst="rect">
            <a:avLst/>
          </a:prstGeom>
        </p:spPr>
      </p:pic>
    </p:spTree>
    <p:extLst>
      <p:ext uri="{BB962C8B-B14F-4D97-AF65-F5344CB8AC3E}">
        <p14:creationId xmlns:p14="http://schemas.microsoft.com/office/powerpoint/2010/main" val="3398219772"/>
      </p:ext>
    </p:extLst>
  </p:cSld>
  <p:clrMapOvr>
    <a:masterClrMapping/>
  </p:clrMapOvr>
</p:sld>
</file>

<file path=ppt/theme/theme1.xml><?xml version="1.0" encoding="utf-8"?>
<a:theme xmlns:a="http://schemas.openxmlformats.org/drawingml/2006/main" name="Office Theme">
  <a:themeElements>
    <a:clrScheme name="Custom 15">
      <a:dk1>
        <a:srgbClr val="53565A"/>
      </a:dk1>
      <a:lt1>
        <a:sysClr val="window" lastClr="FFFFFF"/>
      </a:lt1>
      <a:dk2>
        <a:srgbClr val="7C2529"/>
      </a:dk2>
      <a:lt2>
        <a:srgbClr val="B1B3B3"/>
      </a:lt2>
      <a:accent1>
        <a:srgbClr val="0097A9"/>
      </a:accent1>
      <a:accent2>
        <a:srgbClr val="E87722"/>
      </a:accent2>
      <a:accent3>
        <a:srgbClr val="FFC72C"/>
      </a:accent3>
      <a:accent4>
        <a:srgbClr val="5E366E"/>
      </a:accent4>
      <a:accent5>
        <a:srgbClr val="719949"/>
      </a:accent5>
      <a:accent6>
        <a:srgbClr val="4698CB"/>
      </a:accent6>
      <a:hlink>
        <a:srgbClr val="2C739F"/>
      </a:hlink>
      <a:folHlink>
        <a:srgbClr val="53565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35489</TotalTime>
  <Words>1871</Words>
  <Application>Microsoft Office PowerPoint</Application>
  <PresentationFormat>On-screen Show (4:3)</PresentationFormat>
  <Paragraphs>291</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Century Gothic</vt:lpstr>
      <vt:lpstr>PT Sans</vt:lpstr>
      <vt:lpstr>Office Theme</vt:lpstr>
      <vt:lpstr>PowerPoint Presentation</vt:lpstr>
      <vt:lpstr>Railroad Revolving Loan and Grant Program</vt:lpstr>
      <vt:lpstr>Available Funding and Application Summary</vt:lpstr>
      <vt:lpstr>Project Evaluation Criteria</vt:lpstr>
      <vt:lpstr>Applications Received &amp; Recommended Awards</vt:lpstr>
      <vt:lpstr>Applications Received &amp; Recommended Awards Contd.</vt:lpstr>
      <vt:lpstr>PowerPoint Presentation</vt:lpstr>
      <vt:lpstr>Map of Applications Received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Mihalchev</dc:creator>
  <cp:lastModifiedBy>Martin, Amanda</cp:lastModifiedBy>
  <cp:revision>358</cp:revision>
  <cp:lastPrinted>2022-08-30T15:11:49Z</cp:lastPrinted>
  <dcterms:created xsi:type="dcterms:W3CDTF">2014-05-10T08:44:16Z</dcterms:created>
  <dcterms:modified xsi:type="dcterms:W3CDTF">2022-09-06T20:25:20Z</dcterms:modified>
</cp:coreProperties>
</file>