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40" r:id="rId3"/>
    <p:sldId id="333" r:id="rId4"/>
    <p:sldId id="334" r:id="rId5"/>
    <p:sldId id="341" r:id="rId6"/>
    <p:sldId id="342" r:id="rId7"/>
    <p:sldId id="343" r:id="rId8"/>
    <p:sldId id="348" r:id="rId9"/>
    <p:sldId id="336" r:id="rId10"/>
    <p:sldId id="287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9686D"/>
    <a:srgbClr val="00717F"/>
    <a:srgbClr val="B55813"/>
    <a:srgbClr val="B1B3B3"/>
    <a:srgbClr val="53565A"/>
    <a:srgbClr val="871721"/>
    <a:srgbClr val="FF9966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550" autoAdjust="0"/>
  </p:normalViewPr>
  <p:slideViewPr>
    <p:cSldViewPr>
      <p:cViewPr varScale="1">
        <p:scale>
          <a:sx n="106" d="100"/>
          <a:sy n="106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999999999999"/>
          <c:y val="0.21076233183856502"/>
          <c:w val="0.40625"/>
          <c:h val="0.728699551569506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5C-4BDD-8C24-7C2F11CC37B6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5C-4BDD-8C24-7C2F11CC37B6}"/>
              </c:ext>
            </c:extLst>
          </c:dPt>
          <c:dPt>
            <c:idx val="2"/>
            <c:bubble3D val="0"/>
            <c:spPr>
              <a:solidFill>
                <a:srgbClr val="87172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5C-4BDD-8C24-7C2F11CC37B6}"/>
              </c:ext>
            </c:extLst>
          </c:dPt>
          <c:dLbls>
            <c:dLbl>
              <c:idx val="0"/>
              <c:layout>
                <c:manualLayout>
                  <c:x val="-0.20394876573165857"/>
                  <c:y val="8.368552142854988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City 46%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5C-4BDD-8C24-7C2F11CC37B6}"/>
                </c:ext>
              </c:extLst>
            </c:dLbl>
            <c:dLbl>
              <c:idx val="1"/>
              <c:layout>
                <c:manualLayout>
                  <c:x val="0.1889712759119396"/>
                  <c:y val="-0.13435380877259798"/>
                </c:manualLayout>
              </c:layout>
              <c:tx>
                <c:rich>
                  <a:bodyPr/>
                  <a:lstStyle/>
                  <a:p>
                    <a:pPr>
                      <a:defRPr sz="1537" b="0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County 46%</a:t>
                    </a:r>
                  </a:p>
                </c:rich>
              </c:tx>
              <c:spPr>
                <a:noFill/>
                <a:ln w="2082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B5C-4BDD-8C24-7C2F11CC37B6}"/>
                </c:ext>
              </c:extLst>
            </c:dLbl>
            <c:dLbl>
              <c:idx val="2"/>
              <c:layout>
                <c:manualLayout>
                  <c:x val="1.5976025549900363E-2"/>
                  <c:y val="6.821803083105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Primary 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944191300595"/>
                      <c:h val="0.182827497923570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B5C-4BDD-8C24-7C2F11CC37B6}"/>
                </c:ext>
              </c:extLst>
            </c:dLbl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0.44</c:v>
                </c:pt>
                <c:pt idx="1">
                  <c:v>0.47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5C-4BDD-8C24-7C2F11CC3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B5C-4BDD-8C24-7C2F11CC37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B5C-4BDD-8C24-7C2F11CC37B6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4B5C-4BDD-8C24-7C2F11CC37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B5C-4BDD-8C24-7C2F11CC3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B5C-4BDD-8C24-7C2F11CC37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4B5C-4BDD-8C24-7C2F11CC37B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08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1356783919597999"/>
          <c:y val="0.21428571428571427"/>
          <c:w val="0.40577889447236182"/>
          <c:h val="0.720982142857142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36E-40F9-96F8-B8A19AC97A1F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36E-40F9-96F8-B8A19AC97A1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36E-40F9-96F8-B8A19AC97A1F}"/>
              </c:ext>
            </c:extLst>
          </c:dPt>
          <c:dPt>
            <c:idx val="3"/>
            <c:bubble3D val="0"/>
            <c:spPr>
              <a:solidFill>
                <a:srgbClr val="87172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36E-40F9-96F8-B8A19AC97A1F}"/>
              </c:ext>
            </c:extLst>
          </c:dPt>
          <c:dLbls>
            <c:dLbl>
              <c:idx val="0"/>
              <c:layout>
                <c:manualLayout>
                  <c:x val="-0.19665081600315773"/>
                  <c:y val="-1.214121845739734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2,264 Crossbuck Only (Passive)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36E-40F9-96F8-B8A19AC97A1F}"/>
                </c:ext>
              </c:extLst>
            </c:dLbl>
            <c:dLbl>
              <c:idx val="1"/>
              <c:layout>
                <c:manualLayout>
                  <c:x val="0.12643224155794727"/>
                  <c:y val="-0.1258517621049628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702 Flashing
Lights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36E-40F9-96F8-B8A19AC97A1F}"/>
                </c:ext>
              </c:extLst>
            </c:dLbl>
            <c:dLbl>
              <c:idx val="2"/>
              <c:layout>
                <c:manualLayout>
                  <c:x val="0.20327722918825197"/>
                  <c:y val="1.3749556195366132E-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1,128 Gates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36E-40F9-96F8-B8A19AC97A1F}"/>
                </c:ext>
              </c:extLst>
            </c:dLbl>
            <c:dLbl>
              <c:idx val="3"/>
              <c:layout>
                <c:manualLayout>
                  <c:x val="0.10653761007367768"/>
                  <c:y val="0.1250410468487877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742
Separations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36E-40F9-96F8-B8A19AC97A1F}"/>
                </c:ext>
              </c:extLst>
            </c:dLbl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2543</c:v>
                </c:pt>
                <c:pt idx="1">
                  <c:v>787</c:v>
                </c:pt>
                <c:pt idx="2">
                  <c:v>1065</c:v>
                </c:pt>
                <c:pt idx="3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6E-40F9-96F8-B8A19AC97A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36E-40F9-96F8-B8A19AC97A1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436E-40F9-96F8-B8A19AC97A1F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36E-40F9-96F8-B8A19AC97A1F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36E-40F9-96F8-B8A19AC97A1F}"/>
              </c:ext>
            </c:extLst>
          </c:dPt>
          <c:dLbls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7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436E-40F9-96F8-B8A19AC97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4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3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5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6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2024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2021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52624" y="4869160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FY 2024 Highway-Railroad Crossing Safety Program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September 13, 2022</a:t>
            </a:r>
            <a:endParaRPr lang="en-US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3A4C05D-9A41-495D-92E8-460B244D3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Manager, Highway-Rail Crossing Programs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0393"/>
            <a:ext cx="9144000" cy="406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FHWA Funding available for states to improve warning devices at railroad crossings.                 (23 USC Section 130)</a:t>
            </a:r>
          </a:p>
          <a:p>
            <a:pPr marL="685800" lvl="1"/>
            <a:r>
              <a:rPr lang="en-US" sz="2800" dirty="0"/>
              <a:t>Amount of appropriation funded by FHWA is determined by the number of public railroad crossings in the state.</a:t>
            </a:r>
          </a:p>
          <a:p>
            <a:pPr marL="685800" lvl="1"/>
            <a:r>
              <a:rPr lang="en-US" sz="2800" dirty="0"/>
              <a:t>Iowa currently has 4,864 public railroad crossings.</a:t>
            </a:r>
          </a:p>
          <a:p>
            <a:pPr marL="685800" lvl="1"/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09312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Program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B8E1B02-6B43-47AA-8C70-03D9E0E5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64996"/>
              </p:ext>
            </p:extLst>
          </p:nvPr>
        </p:nvGraphicFramePr>
        <p:xfrm>
          <a:off x="4860032" y="4293096"/>
          <a:ext cx="479304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05F8157-91B9-471E-99A2-4450874B6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2F9B888-6390-4258-A27C-6536C4F25B5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51689100"/>
              </p:ext>
            </p:extLst>
          </p:nvPr>
        </p:nvGraphicFramePr>
        <p:xfrm>
          <a:off x="65366" y="3861048"/>
          <a:ext cx="4729300" cy="34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740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/>
            <a:r>
              <a:rPr lang="en-US" dirty="0"/>
              <a:t>Benefit-Cost Ratio</a:t>
            </a:r>
          </a:p>
          <a:p>
            <a:pPr lvl="2"/>
            <a:r>
              <a:rPr lang="en-US" dirty="0"/>
              <a:t>Formula includes:</a:t>
            </a:r>
          </a:p>
          <a:p>
            <a:pPr lvl="3"/>
            <a:r>
              <a:rPr lang="en-US" dirty="0"/>
              <a:t>Number of accidents</a:t>
            </a:r>
          </a:p>
          <a:p>
            <a:pPr lvl="3"/>
            <a:r>
              <a:rPr lang="en-US" dirty="0"/>
              <a:t>Exposure Index, (number of trains x number of vehicles)</a:t>
            </a:r>
          </a:p>
          <a:p>
            <a:pPr lvl="3"/>
            <a:r>
              <a:rPr lang="en-US" dirty="0"/>
              <a:t>Train traffic</a:t>
            </a:r>
          </a:p>
          <a:p>
            <a:pPr lvl="3"/>
            <a:r>
              <a:rPr lang="en-US" dirty="0"/>
              <a:t>Vehicle traffic</a:t>
            </a:r>
          </a:p>
          <a:p>
            <a:pPr lvl="3"/>
            <a:r>
              <a:rPr lang="en-US" dirty="0"/>
              <a:t>Predicted Accidents, (train speed, roadway speed, number of traffic lanes, number of tracks)</a:t>
            </a:r>
          </a:p>
          <a:p>
            <a:pPr lvl="3"/>
            <a:r>
              <a:rPr lang="en-US" dirty="0"/>
              <a:t>Existing warning devices vs. possible upgrades</a:t>
            </a:r>
          </a:p>
          <a:p>
            <a:pPr lvl="3"/>
            <a:r>
              <a:rPr lang="en-US" dirty="0"/>
              <a:t>On-site safety diagnostic review</a:t>
            </a:r>
          </a:p>
          <a:p>
            <a:pPr lvl="1"/>
            <a:r>
              <a:rPr lang="en-US" dirty="0"/>
              <a:t>A project application must be filed with the department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970392"/>
            <a:ext cx="9108504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Project Evaluation Criteria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32B0D28-4AC2-4A97-9354-75ACCDABC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085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b="0" dirty="0"/>
              <a:t>Previous: 90% Federal Funds from FHWA /10% match by Highway Authority or Railroad</a:t>
            </a:r>
          </a:p>
          <a:p>
            <a:pPr lvl="0"/>
            <a:r>
              <a:rPr lang="en-US" sz="2000" b="0" dirty="0">
                <a:solidFill>
                  <a:srgbClr val="FF0000"/>
                </a:solidFill>
              </a:rPr>
              <a:t>New: 100% FHWA funded</a:t>
            </a:r>
          </a:p>
          <a:p>
            <a:pPr lvl="0"/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Number of projects:				21 (19 &amp; 3 closure incentives)</a:t>
            </a:r>
          </a:p>
          <a:p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Total project costs/ FHWA funds:          		</a:t>
            </a:r>
            <a:r>
              <a:rPr lang="en-US" sz="2000" dirty="0">
                <a:latin typeface="PT Sans" panose="020B0503020203020204"/>
                <a:cs typeface="Arial" panose="020B0604020202020204" pitchFamily="34" charset="0"/>
              </a:rPr>
              <a:t>$8,120,000</a:t>
            </a:r>
          </a:p>
          <a:p>
            <a:pPr marL="0" indent="0">
              <a:buNone/>
            </a:pPr>
            <a:endParaRPr lang="en-US" sz="2000" b="0" dirty="0">
              <a:latin typeface="PT Sans" panose="020B0503020203020204"/>
              <a:cs typeface="Arial" panose="020B0604020202020204" pitchFamily="34" charset="0"/>
            </a:endParaRPr>
          </a:p>
          <a:p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Annual Apportionment:			$5,178,586</a:t>
            </a:r>
          </a:p>
          <a:p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Additional funds (7 cancelled projects):           +	</a:t>
            </a:r>
            <a:r>
              <a:rPr lang="en-US" sz="2000" b="0" u="sng" dirty="0">
                <a:latin typeface="PT Sans" panose="020B0503020203020204"/>
                <a:cs typeface="Arial" panose="020B0604020202020204" pitchFamily="34" charset="0"/>
              </a:rPr>
              <a:t>$2,395,000</a:t>
            </a:r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                               	(1-UP / 1-DME/ 6-BNSF)			</a:t>
            </a:r>
            <a:r>
              <a:rPr lang="en-US" sz="2000" dirty="0">
                <a:latin typeface="PT Sans" panose="020B0503020203020204"/>
                <a:cs typeface="Arial" panose="020B0604020202020204" pitchFamily="34" charset="0"/>
              </a:rPr>
              <a:t>$7,573,586</a:t>
            </a:r>
          </a:p>
          <a:p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Difference:		                                       - $546,414</a:t>
            </a:r>
          </a:p>
          <a:p>
            <a:endParaRPr lang="en-US" sz="2200" dirty="0">
              <a:highlight>
                <a:srgbClr val="FFFF00"/>
              </a:highlight>
              <a:latin typeface="PT Sans" panose="020B0503020203020204"/>
              <a:cs typeface="Arial" panose="020B0604020202020204" pitchFamily="34" charset="0"/>
            </a:endParaRPr>
          </a:p>
          <a:p>
            <a:endParaRPr lang="en-US" sz="2200" dirty="0">
              <a:highlight>
                <a:srgbClr val="FFFF00"/>
              </a:highlight>
              <a:latin typeface="PT Sans" panose="020B0503020203020204"/>
              <a:cs typeface="Arial" panose="020B0604020202020204" pitchFamily="34" charset="0"/>
            </a:endParaRPr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3B28055-8A2D-4374-AAB9-0E5884D13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94283"/>
              </p:ext>
            </p:extLst>
          </p:nvPr>
        </p:nvGraphicFramePr>
        <p:xfrm>
          <a:off x="175879" y="1484784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Arabian Road,</a:t>
                      </a:r>
                    </a:p>
                    <a:p>
                      <a:pPr algn="ctr"/>
                      <a:r>
                        <a:rPr lang="en-US" sz="1400" b="1" dirty="0"/>
                        <a:t>307816K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Linn County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49.34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150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197056P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UP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Kossuth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22.36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T-47/ Packard Ave.,</a:t>
                      </a:r>
                    </a:p>
                    <a:p>
                      <a:pPr algn="ctr"/>
                      <a:r>
                        <a:rPr lang="en-US" sz="1400" b="1" dirty="0"/>
                        <a:t>607425U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IANR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Butler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16.00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210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375972F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Scott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7.52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$460,000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$460,000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 Canfield Road,</a:t>
                      </a:r>
                    </a:p>
                    <a:p>
                      <a:pPr algn="ctr"/>
                      <a:r>
                        <a:rPr lang="en-US" sz="1400" b="1" dirty="0"/>
                        <a:t>307097B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Black Hawk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4AD13E0-B67D-46B7-855B-CE1BF4E91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B1F247-E056-4A77-BB28-64D3A2379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90939"/>
              </p:ext>
            </p:extLst>
          </p:nvPr>
        </p:nvGraphicFramePr>
        <p:xfrm>
          <a:off x="179259" y="6075689"/>
          <a:ext cx="8788608" cy="741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12516941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8031644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1194513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9416737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94595930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55017572"/>
                    </a:ext>
                  </a:extLst>
                </a:gridCol>
              </a:tblGrid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170th Street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082335P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Lyon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$395,000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$395,000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$395,000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435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74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29282"/>
              </p:ext>
            </p:extLst>
          </p:nvPr>
        </p:nvGraphicFramePr>
        <p:xfrm>
          <a:off x="177696" y="1706165"/>
          <a:ext cx="8788608" cy="479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377213D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Windsor Heights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Camp Cardinal Blvd.,</a:t>
                      </a:r>
                    </a:p>
                    <a:p>
                      <a:pPr algn="ctr"/>
                      <a:r>
                        <a:rPr lang="en-US" sz="1400" b="1" dirty="0"/>
                        <a:t>606887G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Coralville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Avenue,</a:t>
                      </a:r>
                    </a:p>
                    <a:p>
                      <a:pPr algn="ctr"/>
                      <a:r>
                        <a:rPr lang="en-US" sz="1400" b="1" dirty="0"/>
                        <a:t>840173H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CRANDIC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Coralville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 Central Avenue,</a:t>
                      </a:r>
                    </a:p>
                    <a:p>
                      <a:pPr algn="ctr"/>
                      <a:r>
                        <a:rPr lang="en-US" sz="1400" b="1" dirty="0"/>
                        <a:t>385747R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Hartley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$495,000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$495,000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$495,000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Grand Avenue,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385428X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Charles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AC62090-CCCD-4124-8750-7A3DC5D72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02212"/>
              </p:ext>
            </p:extLst>
          </p:nvPr>
        </p:nvGraphicFramePr>
        <p:xfrm>
          <a:off x="177696" y="1706165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 NW,</a:t>
                      </a:r>
                    </a:p>
                    <a:p>
                      <a:pPr algn="ctr"/>
                      <a:r>
                        <a:rPr lang="en-US" sz="1400" b="1" dirty="0"/>
                        <a:t>607880M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Altoona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IA 70,</a:t>
                      </a:r>
                    </a:p>
                    <a:p>
                      <a:pPr algn="ctr"/>
                      <a:r>
                        <a:rPr lang="en-US" sz="1400" b="1" dirty="0"/>
                        <a:t>606850S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IAIS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245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Avenue,</a:t>
                      </a:r>
                    </a:p>
                    <a:p>
                      <a:pPr algn="ctr"/>
                      <a:r>
                        <a:rPr lang="en-US" sz="1400" b="1" dirty="0"/>
                        <a:t>078040R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Lee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Avenue,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385645X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Palo Alto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Wapello Avenue,</a:t>
                      </a:r>
                    </a:p>
                    <a:p>
                      <a:pPr algn="ctr"/>
                      <a:r>
                        <a:rPr lang="en-US" sz="1400" b="1" dirty="0"/>
                        <a:t>607146Y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Davenport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F679F3-CBC6-4D51-A504-4179C4445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68151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F679F3-CBC6-4D51-A504-4179C4445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226133-CC31-4307-B2B9-6502F055E176}"/>
              </a:ext>
            </a:extLst>
          </p:cNvPr>
          <p:cNvSpPr txBox="1"/>
          <p:nvPr/>
        </p:nvSpPr>
        <p:spPr>
          <a:xfrm>
            <a:off x="35496" y="5356373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r>
              <a:rPr lang="en-US" sz="1000" dirty="0"/>
              <a:t>*BNSF and the county are demolishing a turn of the 20</a:t>
            </a:r>
            <a:r>
              <a:rPr lang="en-US" sz="1000" baseline="30000" dirty="0"/>
              <a:t>th</a:t>
            </a:r>
            <a:r>
              <a:rPr lang="en-US" sz="1000" dirty="0"/>
              <a:t> century wagon bridge and creating a new at-grade railroad crossing. The new at-grade railroad crossing does not yet exist so a B/C score cannot be computed. The new railroad crossing will need active warning devices to protect motorists on this busy roadway.</a:t>
            </a:r>
          </a:p>
          <a:p>
            <a:endParaRPr lang="en-US" sz="1000" dirty="0"/>
          </a:p>
          <a:p>
            <a:r>
              <a:rPr lang="en-US" sz="1000" dirty="0"/>
              <a:t>** A city of Burlington TIGER grant roadway project necessitates the relocation of the existing railroad crossing signals.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DE0571-4018-4A10-91F6-8507D850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61607"/>
              </p:ext>
            </p:extLst>
          </p:nvPr>
        </p:nvGraphicFramePr>
        <p:xfrm>
          <a:off x="177696" y="1111689"/>
          <a:ext cx="8788608" cy="426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US 18,</a:t>
                      </a:r>
                    </a:p>
                    <a:p>
                      <a:pPr algn="ctr"/>
                      <a:r>
                        <a:rPr lang="en-US" sz="1400" b="1" dirty="0"/>
                        <a:t>599322V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IANR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0.27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137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Trail,</a:t>
                      </a:r>
                    </a:p>
                    <a:p>
                      <a:pPr algn="ctr"/>
                      <a:r>
                        <a:rPr lang="en-US" sz="1400" b="1" dirty="0"/>
                        <a:t>979303R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Lucas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 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$445,000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$445,000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$445,000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Jefferson Street,</a:t>
                      </a:r>
                    </a:p>
                    <a:p>
                      <a:pPr algn="ctr"/>
                      <a:r>
                        <a:rPr lang="en-US" sz="1400" b="1" dirty="0"/>
                        <a:t>063019R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Burlington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 projected closure incentive payments at various locations</a:t>
                      </a:r>
                    </a:p>
                    <a:p>
                      <a:pPr algn="ctr"/>
                      <a:r>
                        <a:rPr lang="en-US" sz="1400" b="1" i="1" dirty="0"/>
                        <a:t>($100,000 per location</a:t>
                      </a:r>
                      <a:r>
                        <a:rPr lang="en-US" sz="1400" b="1" dirty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/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97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616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Recommended Awards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C773C5-25CF-4C06-AEC6-2C6DC61B0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8616" cy="483385"/>
          </a:xfrm>
          <a:prstGeom prst="rect">
            <a:avLst/>
          </a:prstGeom>
        </p:spPr>
      </p:pic>
      <p:pic>
        <p:nvPicPr>
          <p:cNvPr id="4" name="Picture 3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ECCB88F4-F12C-458A-99AF-33A59B498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424936" cy="540318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2C0E964-073C-4AC6-89CC-F8769E444643}"/>
              </a:ext>
            </a:extLst>
          </p:cNvPr>
          <p:cNvSpPr/>
          <p:nvPr/>
        </p:nvSpPr>
        <p:spPr>
          <a:xfrm>
            <a:off x="6876256" y="5013176"/>
            <a:ext cx="216024" cy="216024"/>
          </a:xfrm>
          <a:prstGeom prst="ellipse">
            <a:avLst/>
          </a:prstGeom>
          <a:solidFill>
            <a:srgbClr val="FF0000">
              <a:alpha val="90000"/>
            </a:srgb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32B66-24E5-4047-B5AC-AD4EBBAF19ED}"/>
              </a:ext>
            </a:extLst>
          </p:cNvPr>
          <p:cNvSpPr txBox="1"/>
          <p:nvPr/>
        </p:nvSpPr>
        <p:spPr>
          <a:xfrm>
            <a:off x="7128284" y="4989225"/>
            <a:ext cx="1116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063019R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5D857A-F959-46F2-ADB1-C4810245B548}"/>
              </a:ext>
            </a:extLst>
          </p:cNvPr>
          <p:cNvSpPr/>
          <p:nvPr/>
        </p:nvSpPr>
        <p:spPr>
          <a:xfrm>
            <a:off x="4932040" y="2492896"/>
            <a:ext cx="216024" cy="216024"/>
          </a:xfrm>
          <a:prstGeom prst="ellipse">
            <a:avLst/>
          </a:prstGeom>
          <a:solidFill>
            <a:srgbClr val="FF0000">
              <a:alpha val="90000"/>
            </a:srgb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A9315-BC24-4A5F-8DE1-A040CBB15E47}"/>
              </a:ext>
            </a:extLst>
          </p:cNvPr>
          <p:cNvSpPr txBox="1"/>
          <p:nvPr/>
        </p:nvSpPr>
        <p:spPr>
          <a:xfrm>
            <a:off x="5076056" y="2348880"/>
            <a:ext cx="1116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607425U</a:t>
            </a:r>
          </a:p>
        </p:txBody>
      </p:sp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10835</TotalTime>
  <Words>904</Words>
  <Application>Microsoft Office PowerPoint</Application>
  <PresentationFormat>On-screen Show (4:3)</PresentationFormat>
  <Paragraphs>288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PT Sans</vt:lpstr>
      <vt:lpstr>Times New Roman</vt:lpstr>
      <vt:lpstr>Office Theme</vt:lpstr>
      <vt:lpstr>PowerPoint Presentation</vt:lpstr>
      <vt:lpstr>Program</vt:lpstr>
      <vt:lpstr>Project Evaluation Criteria</vt:lpstr>
      <vt:lpstr>Available Funding and Application Summary</vt:lpstr>
      <vt:lpstr>List of Applications Recommended</vt:lpstr>
      <vt:lpstr>List of Applications Recommended</vt:lpstr>
      <vt:lpstr>List of Applications Recommended</vt:lpstr>
      <vt:lpstr>List of Applications Recommended</vt:lpstr>
      <vt:lpstr>Map of Recommended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248</cp:revision>
  <cp:lastPrinted>2019-08-29T11:36:25Z</cp:lastPrinted>
  <dcterms:created xsi:type="dcterms:W3CDTF">2014-05-10T08:44:16Z</dcterms:created>
  <dcterms:modified xsi:type="dcterms:W3CDTF">2022-09-02T13:41:02Z</dcterms:modified>
</cp:coreProperties>
</file>