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4" r:id="rId5"/>
    <p:sldId id="340" r:id="rId6"/>
    <p:sldId id="343" r:id="rId7"/>
    <p:sldId id="345" r:id="rId8"/>
    <p:sldId id="336" r:id="rId9"/>
    <p:sldId id="287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4495E"/>
    <a:srgbClr val="2D74A0"/>
    <a:srgbClr val="00717F"/>
    <a:srgbClr val="B55813"/>
    <a:srgbClr val="B1B3B3"/>
    <a:srgbClr val="53565A"/>
    <a:srgbClr val="871721"/>
    <a:srgbClr val="FF9966"/>
    <a:srgbClr val="69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5550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2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FY2024 Highway-Railroad Crossing Surface Repair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2021 Highway-Railroad Crossing Surface Repair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87267" y="47971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2024 Highway-Railroad Crossing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Surface Repair Program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September 13, 2022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83178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/>
            <a:r>
              <a:rPr lang="en-US" sz="2800" dirty="0"/>
              <a:t>Highway-Railroad crossing surface repair program incentivizes railroads and roadway authorities to participate in the cooperative repair of crossing surfaces.</a:t>
            </a:r>
          </a:p>
          <a:p>
            <a:pPr lvl="1"/>
            <a:r>
              <a:rPr lang="en-US" dirty="0"/>
              <a:t>Project funding breakdown: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60% State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20% Roadway authority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20% Railroad</a:t>
            </a:r>
          </a:p>
          <a:p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436D3E-C351-4773-A14B-AA6273488107}"/>
              </a:ext>
            </a:extLst>
          </p:cNvPr>
          <p:cNvSpPr txBox="1">
            <a:spLocks/>
          </p:cNvSpPr>
          <p:nvPr/>
        </p:nvSpPr>
        <p:spPr>
          <a:xfrm>
            <a:off x="683567" y="4941168"/>
            <a:ext cx="8280919" cy="19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Responsibilities: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Railroad: Replacement of rock (ballast), ties, track, underlayment, and crossing panels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Roadway Authority: Replacement of crossing approaches and existing sidewalks (ADA compliant), road closures and detours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733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en-US" sz="2800" dirty="0"/>
              <a:t>Projects are funded in the order the applications are received, except that up to 50% of the program allocation can be used in a discretionary manner.</a:t>
            </a:r>
          </a:p>
          <a:p>
            <a:r>
              <a:rPr lang="en-US" sz="2800" dirty="0"/>
              <a:t>All 29 crossings currently in the program queue were scored according to the following criteria:</a:t>
            </a:r>
          </a:p>
          <a:p>
            <a:pPr lvl="1"/>
            <a:r>
              <a:rPr lang="en-US" sz="2600" dirty="0"/>
              <a:t>Type of route the crossing is on, (crude oil, ethanol, passenger)</a:t>
            </a:r>
          </a:p>
          <a:p>
            <a:pPr lvl="1"/>
            <a:r>
              <a:rPr lang="en-US" sz="2600" dirty="0"/>
              <a:t>Average daily vehicle traffic / train traffic</a:t>
            </a:r>
          </a:p>
          <a:p>
            <a:pPr lvl="1"/>
            <a:r>
              <a:rPr lang="en-US" sz="2600" dirty="0"/>
              <a:t>Exposure index, (number of trains </a:t>
            </a:r>
            <a:r>
              <a:rPr lang="en-US" sz="2600" i="1" dirty="0"/>
              <a:t>x </a:t>
            </a:r>
            <a:r>
              <a:rPr lang="en-US" sz="2600" dirty="0"/>
              <a:t>number of cars)</a:t>
            </a:r>
          </a:p>
          <a:p>
            <a:pPr lvl="1"/>
            <a:r>
              <a:rPr lang="en-US" sz="2600" dirty="0"/>
              <a:t>Predicted Accidents, (train speed, roadway speed, number of traffic lanes, number of tracks)</a:t>
            </a:r>
          </a:p>
          <a:p>
            <a:pPr lvl="1"/>
            <a:r>
              <a:rPr lang="en-US" sz="2600" dirty="0"/>
              <a:t>Planned concurrent roadway projects</a:t>
            </a:r>
          </a:p>
          <a:p>
            <a:pPr lvl="1"/>
            <a:r>
              <a:rPr lang="en-US" sz="2600" dirty="0"/>
              <a:t>On-site inspection</a:t>
            </a:r>
          </a:p>
          <a:p>
            <a:pPr lvl="1"/>
            <a:r>
              <a:rPr lang="en-US" sz="2600" dirty="0"/>
              <a:t>Maximum score possible: 35 points</a:t>
            </a:r>
          </a:p>
          <a:p>
            <a:r>
              <a:rPr lang="en-US" sz="2800" dirty="0"/>
              <a:t>Final Projects</a:t>
            </a:r>
          </a:p>
          <a:p>
            <a:pPr lvl="1"/>
            <a:r>
              <a:rPr lang="en-US" dirty="0"/>
              <a:t>The five highest scored crossings were brought forward to be funded in addition to those already scheduled to be funded for FY 2024 for a total of 11 projects.</a:t>
            </a:r>
          </a:p>
          <a:p>
            <a:pPr lvl="1"/>
            <a:r>
              <a:rPr lang="en-US" dirty="0"/>
              <a:t>Associated railroads and roadway authorities were contacted and confirmed they were able to participate with funding and repairs.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0" y="692696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Crossing Surface Repair Program receives an annual statutory appropriation of $900,000 (off-the-top of the Road Use Tax Fund)</a:t>
            </a:r>
          </a:p>
          <a:p>
            <a:pPr lvl="0"/>
            <a:r>
              <a:rPr lang="en-US" sz="2000" dirty="0"/>
              <a:t>Program funding queue currently has 29 submitted applications.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Number of projects: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6 - in order received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5 - with scoring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11 - total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Total program funding request:          	$1,078,386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latin typeface="PT Sans" panose="020B0503020203020204"/>
              </a:rPr>
              <a:t>In order received</a:t>
            </a:r>
            <a:r>
              <a:rPr lang="en-US" sz="2200" dirty="0">
                <a:latin typeface="PT Sans" panose="020B0503020203020204"/>
              </a:rPr>
              <a:t>: 				$571,200   / 53%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latin typeface="PT Sans" panose="020B0503020203020204"/>
              </a:rPr>
              <a:t>Scored</a:t>
            </a:r>
            <a:r>
              <a:rPr lang="en-US" sz="2200" dirty="0">
                <a:latin typeface="PT Sans" panose="020B0503020203020204"/>
              </a:rPr>
              <a:t>: 					$507,186   / 47%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53565A"/>
              </a:solidFill>
              <a:latin typeface="PT Sans" panose="020B0503020203020204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Annual appropriation				$900,000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One cancelled project last year:    	         +	$206,400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Available funding for FY 2024:			$1,106,400    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5571E4-B9D9-4EAB-BBE6-7834EEC3A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98928"/>
              </p:ext>
            </p:extLst>
          </p:nvPr>
        </p:nvGraphicFramePr>
        <p:xfrm>
          <a:off x="177695" y="1484784"/>
          <a:ext cx="87867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0013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917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29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 NE,</a:t>
                      </a:r>
                    </a:p>
                    <a:p>
                      <a:pPr algn="ctr"/>
                      <a:r>
                        <a:rPr lang="en-US" sz="1400" b="1" dirty="0"/>
                        <a:t>307841T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$120,000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$120,000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Wright Brothers E.,</a:t>
                      </a:r>
                    </a:p>
                    <a:p>
                      <a:pPr algn="ctr"/>
                      <a:r>
                        <a:rPr lang="en-US" sz="1400" b="1" dirty="0"/>
                        <a:t>840224R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Ave. SW,</a:t>
                      </a:r>
                    </a:p>
                    <a:p>
                      <a:pPr algn="ctr"/>
                      <a:r>
                        <a:rPr lang="en-US" sz="1400" b="1" dirty="0"/>
                        <a:t>840198D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$66,000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$66,000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Waconia Ave. SW,</a:t>
                      </a:r>
                    </a:p>
                    <a:p>
                      <a:pPr algn="ctr"/>
                      <a:r>
                        <a:rPr lang="en-US" sz="1400" b="1" dirty="0"/>
                        <a:t>840199K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9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24164"/>
              </p:ext>
            </p:extLst>
          </p:nvPr>
        </p:nvGraphicFramePr>
        <p:xfrm>
          <a:off x="179512" y="1706165"/>
          <a:ext cx="878679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53800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54283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Kirkwood Ave.,</a:t>
                      </a:r>
                    </a:p>
                    <a:p>
                      <a:pPr algn="ctr"/>
                      <a:r>
                        <a:rPr lang="en-US" sz="1400" b="1" dirty="0"/>
                        <a:t>607307S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Iowa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Grand Avenue,</a:t>
                      </a:r>
                    </a:p>
                    <a:p>
                      <a:pPr algn="ctr"/>
                      <a:r>
                        <a:rPr lang="en-US" sz="1400" b="1" dirty="0"/>
                        <a:t>377221V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$148,200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$148,200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Old Military Road,</a:t>
                      </a:r>
                    </a:p>
                    <a:p>
                      <a:pPr algn="ctr"/>
                      <a:r>
                        <a:rPr lang="en-US" sz="1400" b="1" dirty="0"/>
                        <a:t>607355V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30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87664"/>
              </p:ext>
            </p:extLst>
          </p:nvPr>
        </p:nvGraphicFramePr>
        <p:xfrm>
          <a:off x="179512" y="1706165"/>
          <a:ext cx="8786792" cy="404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0013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917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Camp Cardinal Blvd.,</a:t>
                      </a:r>
                    </a:p>
                    <a:p>
                      <a:pPr algn="ctr"/>
                      <a:r>
                        <a:rPr lang="en-US" sz="1400" b="1" dirty="0"/>
                        <a:t>606887G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Coralville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$175,000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$105,000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$105,000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Cedar </a:t>
                      </a:r>
                      <a:r>
                        <a:rPr lang="en-US" sz="1400" b="1" dirty="0" err="1"/>
                        <a:t>Waspi</a:t>
                      </a:r>
                      <a:r>
                        <a:rPr lang="en-US" sz="1400" b="1" dirty="0"/>
                        <a:t> Road,</a:t>
                      </a:r>
                    </a:p>
                    <a:p>
                      <a:pPr algn="ctr"/>
                      <a:r>
                        <a:rPr lang="en-US" sz="1400" b="1" dirty="0"/>
                        <a:t>607625D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Black Hawk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$90,000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$54,000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$54,000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East St/N Finn Drive</a:t>
                      </a:r>
                    </a:p>
                    <a:p>
                      <a:pPr algn="ctr"/>
                      <a:r>
                        <a:rPr lang="en-US" sz="1400" b="1" dirty="0"/>
                        <a:t>390124S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$191,843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$115,106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$115,106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Augusta Avenue,</a:t>
                      </a:r>
                    </a:p>
                    <a:p>
                      <a:pPr algn="ctr"/>
                      <a:r>
                        <a:rPr lang="en-US" sz="1400" b="1" dirty="0"/>
                        <a:t>608027T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Oxford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$308,416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$185,050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$185,050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4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9896334-67F7-4A4E-9C83-A088D739E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39098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1EC6F-F40C-4C04-BC5A-79311F718206}"/>
              </a:ext>
            </a:extLst>
          </p:cNvPr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753</Words>
  <Application>Microsoft Office PowerPoint</Application>
  <PresentationFormat>On-screen Show (4:3)</PresentationFormat>
  <Paragraphs>192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PT Sans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220</cp:revision>
  <cp:lastPrinted>2019-08-29T10:58:34Z</cp:lastPrinted>
  <dcterms:created xsi:type="dcterms:W3CDTF">2014-05-10T08:44:16Z</dcterms:created>
  <dcterms:modified xsi:type="dcterms:W3CDTF">2022-09-02T13:45:43Z</dcterms:modified>
</cp:coreProperties>
</file>