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99" r:id="rId5"/>
  </p:sldMasterIdLst>
  <p:notesMasterIdLst>
    <p:notesMasterId r:id="rId21"/>
  </p:notesMasterIdLst>
  <p:sldIdLst>
    <p:sldId id="257" r:id="rId6"/>
    <p:sldId id="335" r:id="rId7"/>
    <p:sldId id="336" r:id="rId8"/>
    <p:sldId id="271" r:id="rId9"/>
    <p:sldId id="337" r:id="rId10"/>
    <p:sldId id="347" r:id="rId11"/>
    <p:sldId id="338" r:id="rId12"/>
    <p:sldId id="346" r:id="rId13"/>
    <p:sldId id="339" r:id="rId14"/>
    <p:sldId id="340" r:id="rId15"/>
    <p:sldId id="344" r:id="rId16"/>
    <p:sldId id="341" r:id="rId17"/>
    <p:sldId id="345" r:id="rId18"/>
    <p:sldId id="342" r:id="rId19"/>
    <p:sldId id="348" r:id="rId2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ubrich, Matthew" initials="HM" lastIdx="1" clrIdx="0">
    <p:extLst>
      <p:ext uri="{19B8F6BF-5375-455C-9EA6-DF929625EA0E}">
        <p15:presenceInfo xmlns:p15="http://schemas.microsoft.com/office/powerpoint/2012/main" userId="S-1-5-21-133048727-1090477886-634672238-367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9D7BAC9-E3E8-484D-B82F-8598440F3133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8464418-ABC8-4147-8823-971692039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602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64418-ABC8-4147-8823-9716920390B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224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64418-ABC8-4147-8823-9716920390B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805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64418-ABC8-4147-8823-9716920390B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426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64418-ABC8-4147-8823-9716920390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71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64418-ABC8-4147-8823-9716920390B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26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64418-ABC8-4147-8823-9716920390B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197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64418-ABC8-4147-8823-9716920390B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413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64418-ABC8-4147-8823-9716920390B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5609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64418-ABC8-4147-8823-9716920390B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10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05-May-17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6398-5B92-4880-B42C-2D0285FB0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147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05-May-17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6398-5B92-4880-B42C-2D0285FB0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191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05-May-17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6398-5B92-4880-B42C-2D0285FB0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82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1" y="617538"/>
            <a:ext cx="6124575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182688" y="2017713"/>
            <a:ext cx="7772400" cy="407828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144AC-43F9-4529-B1FD-7C0D12AC06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9757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1" y="617538"/>
            <a:ext cx="6124575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078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078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22D58-1E06-4DCE-8889-825802168C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7573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D8DFB-531F-4F92-B36D-9EC2A8079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656" y="435006"/>
            <a:ext cx="2433800" cy="1036468"/>
          </a:xfrm>
        </p:spPr>
        <p:txBody>
          <a:bodyPr anchor="b">
            <a:normAutofit/>
          </a:bodyPr>
          <a:lstStyle>
            <a:lvl1pPr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706EA2-574B-40D2-800A-405E003437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38656" y="1471474"/>
            <a:ext cx="2433800" cy="5026980"/>
          </a:xfrm>
        </p:spPr>
        <p:txBody>
          <a:bodyPr/>
          <a:lstStyle>
            <a:lvl1pPr marL="214313" indent="-214313">
              <a:buFont typeface="Arial" panose="020B0604020202020204" pitchFamily="34" charset="0"/>
              <a:buChar char="•"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5668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US" sz="1350" kern="0">
                <a:solidFill>
                  <a:sysClr val="windowText" lastClr="000000"/>
                </a:solidFill>
              </a:rPr>
              <a:t>05-May-17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B5A6398-5B92-4880-B42C-2D0285FB01C7}" type="slidenum">
              <a:rPr lang="en-US" sz="1350" kern="0" smtClean="0">
                <a:solidFill>
                  <a:sysClr val="windowText" lastClr="000000"/>
                </a:solidFill>
              </a:rPr>
              <a:pPr defTabSz="685800"/>
              <a:t>‹#›</a:t>
            </a:fld>
            <a:endParaRPr lang="en-US" sz="135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235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05-May-17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6398-5B92-4880-B42C-2D0285FB0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937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05-May-17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6398-5B92-4880-B42C-2D0285FB0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035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05-May-17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6398-5B92-4880-B42C-2D0285FB0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065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05-May-17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6398-5B92-4880-B42C-2D0285FB0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322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05-May-17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6398-5B92-4880-B42C-2D0285FB0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025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05-May-17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6398-5B92-4880-B42C-2D0285FB0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548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05-May-17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6398-5B92-4880-B42C-2D0285FB0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90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05-May-17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6398-5B92-4880-B42C-2D0285FB0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82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05-May-17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A6398-5B92-4880-B42C-2D0285FB0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351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05-May-17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A6398-5B92-4880-B42C-2D0285FB0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176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777" y="856820"/>
            <a:ext cx="6262455" cy="26307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B182BB-62CC-4A1C-B2CC-B5F30AC44F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831" y="6040106"/>
            <a:ext cx="1926336" cy="533400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FFC98151-BCF3-4B95-81B9-19A50BC900A5}"/>
              </a:ext>
            </a:extLst>
          </p:cNvPr>
          <p:cNvSpPr txBox="1">
            <a:spLocks/>
          </p:cNvSpPr>
          <p:nvPr/>
        </p:nvSpPr>
        <p:spPr>
          <a:xfrm>
            <a:off x="365856" y="3769400"/>
            <a:ext cx="8494295" cy="202538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Transportation Asset Management (TAM) Overview</a:t>
            </a:r>
            <a:endParaRPr lang="en-US" sz="19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sz="2600" dirty="0">
                <a:latin typeface="Microsoft Sans Serif"/>
                <a:ea typeface="Microsoft Sans Serif"/>
                <a:cs typeface="Microsoft Sans Serif"/>
              </a:rPr>
              <a:t>Charlie Purcell</a:t>
            </a:r>
            <a:endParaRPr lang="en-US" dirty="0">
              <a:latin typeface="Calibri" panose="020F0502020204030204"/>
              <a:ea typeface="Microsoft Sans Serif"/>
              <a:cs typeface="Calibri" panose="020F0502020204030204"/>
            </a:endParaRPr>
          </a:p>
          <a:p>
            <a:r>
              <a:rPr lang="en-US" sz="2600" dirty="0">
                <a:latin typeface="Microsoft Sans Serif"/>
                <a:ea typeface="Microsoft Sans Serif"/>
                <a:cs typeface="Microsoft Sans Serif"/>
              </a:rPr>
              <a:t>Deputy Director, Transportation Development Division </a:t>
            </a:r>
            <a:endParaRPr lang="en-US" dirty="0">
              <a:cs typeface="Calibri"/>
            </a:endParaRPr>
          </a:p>
          <a:p>
            <a:r>
              <a:rPr lang="en-US" sz="2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Transportation Commission Workshop</a:t>
            </a:r>
          </a:p>
          <a:p>
            <a:r>
              <a:rPr lang="en-US" sz="2200" dirty="0">
                <a:latin typeface="Microsoft Sans Serif"/>
                <a:ea typeface="Microsoft Sans Serif"/>
                <a:cs typeface="Microsoft Sans Serif"/>
              </a:rPr>
              <a:t>September 13, 2022</a:t>
            </a:r>
            <a:endParaRPr lang="en-US" sz="1900" dirty="0">
              <a:latin typeface="Microsoft Sans Serif"/>
              <a:ea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2095332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6065" y="6506487"/>
            <a:ext cx="2057400" cy="273844"/>
          </a:xfrm>
        </p:spPr>
        <p:txBody>
          <a:bodyPr/>
          <a:lstStyle/>
          <a:p>
            <a:pPr defTabSz="685800"/>
            <a:fld id="{2B5A6398-5B92-4880-B42C-2D0285FB01C7}" type="slidenum">
              <a:rPr lang="en-US" sz="1350" kern="0">
                <a:solidFill>
                  <a:sysClr val="windowText" lastClr="000000"/>
                </a:solidFill>
              </a:rPr>
              <a:pPr defTabSz="685800"/>
              <a:t>10</a:t>
            </a:fld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00E9FB8-2CC3-4D83-8702-636049710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090" y="870205"/>
            <a:ext cx="3515400" cy="1004400"/>
          </a:xfrm>
        </p:spPr>
        <p:txBody>
          <a:bodyPr anchor="t">
            <a:noAutofit/>
          </a:bodyPr>
          <a:lstStyle/>
          <a:p>
            <a:r>
              <a:rPr lang="en-US" sz="36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We have a plan</a:t>
            </a:r>
            <a:br>
              <a:rPr lang="en-US" sz="36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US" sz="20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(we call it our TAMP)</a:t>
            </a:r>
            <a:endParaRPr lang="en-US" sz="360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4A440B6-F57E-401D-9BBE-AC3C19ED7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9000" y="870205"/>
            <a:ext cx="4973400" cy="5157616"/>
          </a:xfrm>
        </p:spPr>
        <p:txBody>
          <a:bodyPr>
            <a:normAutofit lnSpcReduction="10000"/>
          </a:bodyPr>
          <a:lstStyle/>
          <a:p>
            <a:pPr lvl="0"/>
            <a:r>
              <a:rPr lang="en-US"/>
              <a:t>Defines clear links among agency goals, objectives, and decisions</a:t>
            </a:r>
          </a:p>
          <a:p>
            <a:pPr lvl="0"/>
            <a:r>
              <a:rPr lang="en-US"/>
              <a:t>Defines the relationship between proposed funding levels and expected results</a:t>
            </a:r>
          </a:p>
          <a:p>
            <a:pPr lvl="0"/>
            <a:r>
              <a:rPr lang="en-US"/>
              <a:t>Develops a long-term outlook for asset performance</a:t>
            </a:r>
          </a:p>
          <a:p>
            <a:pPr lvl="0"/>
            <a:r>
              <a:rPr lang="en-US"/>
              <a:t>Documents how decisions are supported by sound information</a:t>
            </a:r>
          </a:p>
          <a:p>
            <a:pPr lvl="0"/>
            <a:r>
              <a:rPr lang="en-US"/>
              <a:t>Develops a feedback loop from observed performance to subsequent planning and programming decisions</a:t>
            </a:r>
          </a:p>
          <a:p>
            <a:pPr lvl="0"/>
            <a:r>
              <a:rPr lang="en-US"/>
              <a:t>Improves accountability for decision making</a:t>
            </a:r>
          </a:p>
          <a:p>
            <a:r>
              <a:rPr lang="en-US"/>
              <a:t>Unifies existing data, business practices, and divisions to achieve Iowa DOT’s asset management goals</a:t>
            </a:r>
            <a:endParaRPr lang="en-US" sz="165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6D352FB-566A-4657-9A94-E22550FAA1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676" y="2016266"/>
            <a:ext cx="3648229" cy="2825468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607259C8-CA10-446F-9AAB-D69F78C99A85}"/>
              </a:ext>
            </a:extLst>
          </p:cNvPr>
          <p:cNvSpPr txBox="1">
            <a:spLocks/>
          </p:cNvSpPr>
          <p:nvPr/>
        </p:nvSpPr>
        <p:spPr>
          <a:xfrm>
            <a:off x="3919905" y="204020"/>
            <a:ext cx="4973400" cy="66618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TAMP Objectives</a:t>
            </a:r>
          </a:p>
        </p:txBody>
      </p:sp>
    </p:spTree>
    <p:extLst>
      <p:ext uri="{BB962C8B-B14F-4D97-AF65-F5344CB8AC3E}">
        <p14:creationId xmlns:p14="http://schemas.microsoft.com/office/powerpoint/2010/main" val="2593018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004A4C-2C81-48D0-9CBE-B217D2915B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248" y="2474485"/>
            <a:ext cx="2606752" cy="20188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6065" y="6506487"/>
            <a:ext cx="2057400" cy="273844"/>
          </a:xfrm>
        </p:spPr>
        <p:txBody>
          <a:bodyPr/>
          <a:lstStyle/>
          <a:p>
            <a:pPr defTabSz="685800"/>
            <a:fld id="{2B5A6398-5B92-4880-B42C-2D0285FB01C7}" type="slidenum">
              <a:rPr lang="en-US" sz="1350" kern="0">
                <a:solidFill>
                  <a:sysClr val="windowText" lastClr="000000"/>
                </a:solidFill>
              </a:rPr>
              <a:pPr defTabSz="685800"/>
              <a:t>11</a:t>
            </a:fld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65A908-430E-40E1-9CA7-3C40B1481A50}"/>
              </a:ext>
            </a:extLst>
          </p:cNvPr>
          <p:cNvSpPr txBox="1">
            <a:spLocks/>
          </p:cNvSpPr>
          <p:nvPr/>
        </p:nvSpPr>
        <p:spPr>
          <a:xfrm>
            <a:off x="260100" y="77669"/>
            <a:ext cx="8623800" cy="117595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3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How does the TAMP fit in the planning and programming process?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42153E-CF2C-42D1-9EDD-A0A351B1131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4654" y="789986"/>
            <a:ext cx="3919937" cy="52759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328AB0-726F-473E-A5BE-0E3604223D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100" y="1253627"/>
            <a:ext cx="2606752" cy="2120455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C8E300-7E73-4A18-9765-069F0D767C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100" y="3754045"/>
            <a:ext cx="2606752" cy="2119993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6365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6065" y="6506487"/>
            <a:ext cx="2057400" cy="273844"/>
          </a:xfrm>
        </p:spPr>
        <p:txBody>
          <a:bodyPr/>
          <a:lstStyle/>
          <a:p>
            <a:pPr defTabSz="685800"/>
            <a:fld id="{2B5A6398-5B92-4880-B42C-2D0285FB01C7}" type="slidenum">
              <a:rPr lang="en-US" sz="1350" kern="0">
                <a:solidFill>
                  <a:sysClr val="windowText" lastClr="000000"/>
                </a:solidFill>
              </a:rPr>
              <a:pPr defTabSz="685800"/>
              <a:t>12</a:t>
            </a:fld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DA0016F-FF41-410E-B6E0-7A42F8D03609}"/>
              </a:ext>
            </a:extLst>
          </p:cNvPr>
          <p:cNvSpPr txBox="1">
            <a:spLocks/>
          </p:cNvSpPr>
          <p:nvPr/>
        </p:nvSpPr>
        <p:spPr>
          <a:xfrm>
            <a:off x="540690" y="237799"/>
            <a:ext cx="7456500" cy="63511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TAM Governance Structure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FDABD5-2E54-4C4B-8E84-88B197B8A0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80911"/>
            <a:ext cx="9144000" cy="469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695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4511842" y="4377446"/>
            <a:ext cx="4578818" cy="1626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BD04E88-DE66-48A6-BEF1-BEDDF9BB3C0E}"/>
              </a:ext>
            </a:extLst>
          </p:cNvPr>
          <p:cNvSpPr txBox="1">
            <a:spLocks/>
          </p:cNvSpPr>
          <p:nvPr/>
        </p:nvSpPr>
        <p:spPr>
          <a:xfrm>
            <a:off x="4391526" y="1214146"/>
            <a:ext cx="4578818" cy="4121798"/>
          </a:xfrm>
          <a:prstGeom prst="rect">
            <a:avLst/>
          </a:prstGeom>
        </p:spPr>
        <p:txBody>
          <a:bodyPr lIns="91440" tIns="45720" rIns="91440" bIns="4572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latin typeface="Microsoft Sans Serif"/>
                <a:ea typeface="Microsoft Sans Serif"/>
                <a:cs typeface="Microsoft Sans Serif"/>
              </a:rPr>
              <a:t>Upcoming TAM presentations</a:t>
            </a:r>
          </a:p>
        </p:txBody>
      </p:sp>
    </p:spTree>
    <p:extLst>
      <p:ext uri="{BB962C8B-B14F-4D97-AF65-F5344CB8AC3E}">
        <p14:creationId xmlns:p14="http://schemas.microsoft.com/office/powerpoint/2010/main" val="3264708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6065" y="6506487"/>
            <a:ext cx="2057400" cy="273844"/>
          </a:xfrm>
        </p:spPr>
        <p:txBody>
          <a:bodyPr/>
          <a:lstStyle/>
          <a:p>
            <a:pPr defTabSz="685800"/>
            <a:fld id="{2B5A6398-5B92-4880-B42C-2D0285FB01C7}" type="slidenum">
              <a:rPr lang="en-US" sz="1350" kern="0">
                <a:solidFill>
                  <a:sysClr val="windowText" lastClr="000000"/>
                </a:solidFill>
              </a:rPr>
              <a:pPr defTabSz="685800"/>
              <a:t>14</a:t>
            </a:fld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459219D-80D0-4B90-9BE5-393292990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333" y="77668"/>
            <a:ext cx="8632350" cy="686337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Microsoft Sans Serif"/>
                <a:ea typeface="Microsoft Sans Serif"/>
                <a:cs typeface="Microsoft Sans Serif"/>
              </a:rPr>
              <a:t>Upcoming TAM Presentations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D4E205A-FBD0-4989-981D-2FA4774441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767078"/>
              </p:ext>
            </p:extLst>
          </p:nvPr>
        </p:nvGraphicFramePr>
        <p:xfrm>
          <a:off x="91775" y="764005"/>
          <a:ext cx="8901690" cy="5086293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692828">
                  <a:extLst>
                    <a:ext uri="{9D8B030D-6E8A-4147-A177-3AD203B41FA5}">
                      <a16:colId xmlns:a16="http://schemas.microsoft.com/office/drawing/2014/main" val="64665051"/>
                    </a:ext>
                  </a:extLst>
                </a:gridCol>
                <a:gridCol w="6208862">
                  <a:extLst>
                    <a:ext uri="{9D8B030D-6E8A-4147-A177-3AD203B41FA5}">
                      <a16:colId xmlns:a16="http://schemas.microsoft.com/office/drawing/2014/main" val="984022111"/>
                    </a:ext>
                  </a:extLst>
                </a:gridCol>
              </a:tblGrid>
              <a:tr h="448428">
                <a:tc>
                  <a:txBody>
                    <a:bodyPr/>
                    <a:lstStyle/>
                    <a:p>
                      <a:r>
                        <a:rPr lang="en-US" sz="2000" dirty="0"/>
                        <a:t>Presentation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252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Objectives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25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2107662"/>
                  </a:ext>
                </a:extLst>
              </a:tr>
              <a:tr h="1040495">
                <a:tc>
                  <a:txBody>
                    <a:bodyPr/>
                    <a:lstStyle/>
                    <a:p>
                      <a:r>
                        <a:rPr lang="en-US" sz="2000" dirty="0"/>
                        <a:t>Bridge management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Review of current bridge conditions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Present different investment scenarios and resulting conditions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36916462"/>
                  </a:ext>
                </a:extLst>
              </a:tr>
              <a:tr h="1040495">
                <a:tc>
                  <a:txBody>
                    <a:bodyPr/>
                    <a:lstStyle/>
                    <a:p>
                      <a:r>
                        <a:rPr lang="en-US" sz="2000" dirty="0"/>
                        <a:t>Pavement management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Review of current pavement conditions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Present different investment scenarios and resulting conditions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68946178"/>
                  </a:ext>
                </a:extLst>
              </a:tr>
              <a:tr h="1040495">
                <a:tc>
                  <a:txBody>
                    <a:bodyPr/>
                    <a:lstStyle/>
                    <a:p>
                      <a:r>
                        <a:rPr lang="en-US" sz="2000" dirty="0"/>
                        <a:t>Interstate Investment Plan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Present updated recommendations for timing and location of future capacity and stewardship investments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Request input on proposed schedule and funding level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Include a “preview” of revisions to the options list for major Interstate projects</a:t>
                      </a:r>
                      <a:endParaRPr lang="en-US" sz="19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78114776"/>
                  </a:ext>
                </a:extLst>
              </a:tr>
              <a:tr h="1040495">
                <a:tc>
                  <a:txBody>
                    <a:bodyPr/>
                    <a:lstStyle/>
                    <a:p>
                      <a:r>
                        <a:rPr lang="en-US" sz="2000" dirty="0"/>
                        <a:t>Trade-off analysis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Present recommendations for investment levels (pavement vs. bridge, capacity vs. stewardship)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Receive feedback on proposed investment levels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22427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6267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4511842" y="4377446"/>
            <a:ext cx="4578818" cy="1626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BD04E88-DE66-48A6-BEF1-BEDDF9BB3C0E}"/>
              </a:ext>
            </a:extLst>
          </p:cNvPr>
          <p:cNvSpPr txBox="1">
            <a:spLocks/>
          </p:cNvSpPr>
          <p:nvPr/>
        </p:nvSpPr>
        <p:spPr>
          <a:xfrm>
            <a:off x="4391526" y="1214146"/>
            <a:ext cx="4578818" cy="4121798"/>
          </a:xfrm>
          <a:prstGeom prst="rect">
            <a:avLst/>
          </a:prstGeom>
        </p:spPr>
        <p:txBody>
          <a:bodyPr lIns="91440" tIns="45720" rIns="91440" bIns="4572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latin typeface="Microsoft Sans Serif"/>
                <a:ea typeface="Microsoft Sans Serif"/>
                <a:cs typeface="Microsoft Sans Serif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9085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4511842" y="4377446"/>
            <a:ext cx="4578818" cy="1626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007159D-579A-4454-81A8-CF2B3A45F8EB}"/>
              </a:ext>
            </a:extLst>
          </p:cNvPr>
          <p:cNvSpPr txBox="1">
            <a:spLocks/>
          </p:cNvSpPr>
          <p:nvPr/>
        </p:nvSpPr>
        <p:spPr>
          <a:xfrm>
            <a:off x="4169664" y="425189"/>
            <a:ext cx="4726142" cy="617227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Presentation Outline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60C80C6-3F76-41E9-998C-936A1A5F1CCC}"/>
              </a:ext>
            </a:extLst>
          </p:cNvPr>
          <p:cNvSpPr txBox="1">
            <a:spLocks/>
          </p:cNvSpPr>
          <p:nvPr/>
        </p:nvSpPr>
        <p:spPr>
          <a:xfrm>
            <a:off x="4487092" y="1136143"/>
            <a:ext cx="4408714" cy="3438797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5445" indent="-385445">
              <a:buFont typeface="+mj-lt"/>
              <a:buAutoNum type="arabicPeriod"/>
            </a:pPr>
            <a:r>
              <a:rPr lang="en-US" sz="2700" dirty="0">
                <a:latin typeface="Microsoft Sans Serif"/>
                <a:ea typeface="Microsoft Sans Serif"/>
                <a:cs typeface="Microsoft Sans Serif"/>
              </a:rPr>
              <a:t>What is TAM?</a:t>
            </a:r>
            <a:endParaRPr lang="en-US" dirty="0">
              <a:latin typeface="Microsoft Sans Serif"/>
              <a:ea typeface="Microsoft Sans Serif"/>
              <a:cs typeface="Microsoft Sans Serif"/>
            </a:endParaRPr>
          </a:p>
          <a:p>
            <a:pPr marL="385445" indent="-385445">
              <a:buFont typeface="+mj-lt"/>
              <a:buAutoNum type="arabicPeriod"/>
            </a:pPr>
            <a:r>
              <a:rPr lang="en-US" sz="2700" dirty="0">
                <a:latin typeface="Microsoft Sans Serif"/>
                <a:ea typeface="Microsoft Sans Serif"/>
                <a:cs typeface="Microsoft Sans Serif"/>
              </a:rPr>
              <a:t>Why is TAM important?</a:t>
            </a:r>
          </a:p>
          <a:p>
            <a:pPr marL="385445" indent="-385445">
              <a:buFont typeface="+mj-lt"/>
              <a:buAutoNum type="arabicPeriod"/>
            </a:pPr>
            <a:r>
              <a:rPr lang="en-US" sz="2700" dirty="0">
                <a:latin typeface="Microsoft Sans Serif"/>
                <a:ea typeface="Microsoft Sans Serif"/>
                <a:cs typeface="Microsoft Sans Serif"/>
              </a:rPr>
              <a:t>What are we doing to implement TAM?</a:t>
            </a:r>
          </a:p>
          <a:p>
            <a:pPr marL="385445" indent="-385445">
              <a:buFont typeface="+mj-lt"/>
              <a:buAutoNum type="arabicPeriod"/>
            </a:pPr>
            <a:r>
              <a:rPr lang="en-US" sz="2700" dirty="0">
                <a:latin typeface="Microsoft Sans Serif"/>
                <a:ea typeface="Microsoft Sans Serif"/>
                <a:cs typeface="Microsoft Sans Serif"/>
              </a:rPr>
              <a:t>Preview of upcoming TAM presentations</a:t>
            </a:r>
          </a:p>
        </p:txBody>
      </p:sp>
    </p:spTree>
    <p:extLst>
      <p:ext uri="{BB962C8B-B14F-4D97-AF65-F5344CB8AC3E}">
        <p14:creationId xmlns:p14="http://schemas.microsoft.com/office/powerpoint/2010/main" val="2894996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4511842" y="4377446"/>
            <a:ext cx="4578818" cy="1626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BD04E88-DE66-48A6-BEF1-BEDDF9BB3C0E}"/>
              </a:ext>
            </a:extLst>
          </p:cNvPr>
          <p:cNvSpPr txBox="1">
            <a:spLocks/>
          </p:cNvSpPr>
          <p:nvPr/>
        </p:nvSpPr>
        <p:spPr>
          <a:xfrm>
            <a:off x="4516394" y="1214146"/>
            <a:ext cx="4242595" cy="412179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What is TAM?</a:t>
            </a:r>
          </a:p>
        </p:txBody>
      </p:sp>
    </p:spTree>
    <p:extLst>
      <p:ext uri="{BB962C8B-B14F-4D97-AF65-F5344CB8AC3E}">
        <p14:creationId xmlns:p14="http://schemas.microsoft.com/office/powerpoint/2010/main" val="30029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6065" y="6506487"/>
            <a:ext cx="2057400" cy="273844"/>
          </a:xfrm>
        </p:spPr>
        <p:txBody>
          <a:bodyPr/>
          <a:lstStyle/>
          <a:p>
            <a:pPr defTabSz="685800"/>
            <a:fld id="{2B5A6398-5B92-4880-B42C-2D0285FB01C7}" type="slidenum">
              <a:rPr lang="en-US" sz="1350" kern="0">
                <a:solidFill>
                  <a:sysClr val="windowText" lastClr="000000"/>
                </a:solidFill>
              </a:rPr>
              <a:pPr defTabSz="685800"/>
              <a:t>4</a:t>
            </a:fld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494F9B4-2984-4106-8590-6C7C45AF6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915" y="275700"/>
            <a:ext cx="8488524" cy="803842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TAM is: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8741DC01-4390-4129-A1B3-773CB07B4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915" y="959643"/>
            <a:ext cx="8488524" cy="4888835"/>
          </a:xfrm>
        </p:spPr>
        <p:txBody>
          <a:bodyPr>
            <a:normAutofit/>
          </a:bodyPr>
          <a:lstStyle/>
          <a:p>
            <a:pPr marL="385763" indent="-385763">
              <a:lnSpc>
                <a:spcPct val="110000"/>
              </a:lnSpc>
              <a:spcBef>
                <a:spcPts val="0"/>
              </a:spcBef>
              <a:spcAft>
                <a:spcPts val="450"/>
              </a:spcAft>
              <a:buFont typeface="+mj-lt"/>
              <a:buAutoNum type="arabicPeriod"/>
            </a:pPr>
            <a:r>
              <a:rPr lang="en-US" sz="2800" dirty="0"/>
              <a:t>Making the right investments at the right time in order to maximize the benefits to the transportation system while minimizing the costs</a:t>
            </a:r>
          </a:p>
          <a:p>
            <a:pPr marL="385763" indent="-385763">
              <a:lnSpc>
                <a:spcPct val="110000"/>
              </a:lnSpc>
              <a:spcBef>
                <a:spcPts val="0"/>
              </a:spcBef>
              <a:spcAft>
                <a:spcPts val="450"/>
              </a:spcAft>
              <a:buFont typeface="+mj-lt"/>
              <a:buAutoNum type="arabicPeriod"/>
            </a:pPr>
            <a:r>
              <a:rPr lang="en-US" sz="2800" dirty="0"/>
              <a:t>Both an art and a science</a:t>
            </a:r>
          </a:p>
          <a:p>
            <a:pPr marL="385763" indent="-385763">
              <a:lnSpc>
                <a:spcPct val="110000"/>
              </a:lnSpc>
              <a:spcBef>
                <a:spcPts val="0"/>
              </a:spcBef>
              <a:spcAft>
                <a:spcPts val="450"/>
              </a:spcAft>
              <a:buFont typeface="+mj-lt"/>
              <a:buAutoNum type="arabicPeriod"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10989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4511842" y="4377446"/>
            <a:ext cx="4578818" cy="1626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BD04E88-DE66-48A6-BEF1-BEDDF9BB3C0E}"/>
              </a:ext>
            </a:extLst>
          </p:cNvPr>
          <p:cNvSpPr txBox="1">
            <a:spLocks/>
          </p:cNvSpPr>
          <p:nvPr/>
        </p:nvSpPr>
        <p:spPr>
          <a:xfrm>
            <a:off x="4516394" y="1214146"/>
            <a:ext cx="4053017" cy="412179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Why is TAM important?</a:t>
            </a:r>
          </a:p>
        </p:txBody>
      </p:sp>
    </p:spTree>
    <p:extLst>
      <p:ext uri="{BB962C8B-B14F-4D97-AF65-F5344CB8AC3E}">
        <p14:creationId xmlns:p14="http://schemas.microsoft.com/office/powerpoint/2010/main" val="3642851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6065" y="6506487"/>
            <a:ext cx="2057400" cy="273844"/>
          </a:xfrm>
        </p:spPr>
        <p:txBody>
          <a:bodyPr/>
          <a:lstStyle/>
          <a:p>
            <a:pPr defTabSz="685800"/>
            <a:fld id="{2B5A6398-5B92-4880-B42C-2D0285FB01C7}" type="slidenum">
              <a:rPr lang="en-US" sz="1350" kern="0">
                <a:solidFill>
                  <a:sysClr val="windowText" lastClr="000000"/>
                </a:solidFill>
              </a:rPr>
              <a:pPr defTabSz="685800"/>
              <a:t>6</a:t>
            </a:fld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494F9B4-2984-4106-8590-6C7C45AF6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915" y="275700"/>
            <a:ext cx="8488524" cy="803842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TAM helps us: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8741DC01-4390-4129-A1B3-773CB07B4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915" y="959643"/>
            <a:ext cx="8488524" cy="4888835"/>
          </a:xfrm>
        </p:spPr>
        <p:txBody>
          <a:bodyPr>
            <a:normAutofit/>
          </a:bodyPr>
          <a:lstStyle/>
          <a:p>
            <a:pPr marL="385763" indent="-385763">
              <a:lnSpc>
                <a:spcPct val="110000"/>
              </a:lnSpc>
              <a:spcBef>
                <a:spcPts val="0"/>
              </a:spcBef>
              <a:spcAft>
                <a:spcPts val="450"/>
              </a:spcAft>
              <a:buFont typeface="+mj-lt"/>
              <a:buAutoNum type="arabicPeriod"/>
            </a:pPr>
            <a:r>
              <a:rPr lang="en-US" sz="2800"/>
              <a:t>Build, preserve, operate, maintain, upgrade, and expand the transportation system more cost-effectively throughout its whole life.</a:t>
            </a:r>
          </a:p>
          <a:p>
            <a:pPr marL="385763" indent="-385763">
              <a:lnSpc>
                <a:spcPct val="110000"/>
              </a:lnSpc>
              <a:spcBef>
                <a:spcPts val="0"/>
              </a:spcBef>
              <a:spcAft>
                <a:spcPts val="450"/>
              </a:spcAft>
              <a:buFont typeface="+mj-lt"/>
              <a:buAutoNum type="arabicPeriod"/>
            </a:pPr>
            <a:r>
              <a:rPr lang="en-US" sz="2800"/>
              <a:t>Improve performance of the transportation system. </a:t>
            </a:r>
          </a:p>
          <a:p>
            <a:pPr marL="385763" indent="-385763">
              <a:lnSpc>
                <a:spcPct val="110000"/>
              </a:lnSpc>
              <a:spcBef>
                <a:spcPts val="0"/>
              </a:spcBef>
              <a:spcAft>
                <a:spcPts val="450"/>
              </a:spcAft>
              <a:buFont typeface="+mj-lt"/>
              <a:buAutoNum type="arabicPeriod"/>
            </a:pPr>
            <a:r>
              <a:rPr lang="en-US" sz="2800"/>
              <a:t>Deliver to Iowa DOT’s customers the best value for every dollar spent </a:t>
            </a:r>
          </a:p>
          <a:p>
            <a:pPr marL="385763" indent="-385763">
              <a:lnSpc>
                <a:spcPct val="110000"/>
              </a:lnSpc>
              <a:spcBef>
                <a:spcPts val="0"/>
              </a:spcBef>
              <a:spcAft>
                <a:spcPts val="450"/>
              </a:spcAft>
              <a:buFont typeface="+mj-lt"/>
              <a:buAutoNum type="arabicPeriod"/>
            </a:pPr>
            <a:r>
              <a:rPr lang="en-US" sz="2800"/>
              <a:t>Enhance Iowa DOT’s credibility and accountability in its stewardship of transportation assets 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3393186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6065" y="6506487"/>
            <a:ext cx="2057400" cy="273844"/>
          </a:xfrm>
        </p:spPr>
        <p:txBody>
          <a:bodyPr/>
          <a:lstStyle/>
          <a:p>
            <a:pPr defTabSz="685800"/>
            <a:fld id="{2B5A6398-5B92-4880-B42C-2D0285FB01C7}" type="slidenum">
              <a:rPr lang="en-US" sz="1350" kern="0">
                <a:solidFill>
                  <a:sysClr val="windowText" lastClr="000000"/>
                </a:solidFill>
              </a:rPr>
              <a:pPr defTabSz="685800"/>
              <a:t>7</a:t>
            </a:fld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935DF9C-9E8D-4A24-926D-0858FBB6B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011" y="189535"/>
            <a:ext cx="8587978" cy="866014"/>
          </a:xfrm>
        </p:spPr>
        <p:txBody>
          <a:bodyPr>
            <a:normAutofit/>
          </a:bodyPr>
          <a:lstStyle/>
          <a:p>
            <a:r>
              <a:rPr lang="en-US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TAM saves money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71E6BC7-919C-494B-9261-ACA00667E1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610" y="890338"/>
            <a:ext cx="8961284" cy="517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768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6065" y="6506487"/>
            <a:ext cx="2057400" cy="273844"/>
          </a:xfrm>
        </p:spPr>
        <p:txBody>
          <a:bodyPr/>
          <a:lstStyle/>
          <a:p>
            <a:pPr defTabSz="685800"/>
            <a:fld id="{2B5A6398-5B92-4880-B42C-2D0285FB01C7}" type="slidenum">
              <a:rPr lang="en-US" sz="1350" kern="0">
                <a:solidFill>
                  <a:sysClr val="windowText" lastClr="000000"/>
                </a:solidFill>
              </a:rPr>
              <a:pPr defTabSz="685800"/>
              <a:t>8</a:t>
            </a:fld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494F9B4-2984-4106-8590-6C7C45AF6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915" y="275700"/>
            <a:ext cx="8488524" cy="803842"/>
          </a:xfrm>
        </p:spPr>
        <p:txBody>
          <a:bodyPr>
            <a:normAutofit/>
          </a:bodyPr>
          <a:lstStyle/>
          <a:p>
            <a:r>
              <a:rPr lang="en-US" sz="40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New Investment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8741DC01-4390-4129-A1B3-773CB07B4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915" y="959643"/>
            <a:ext cx="8488524" cy="488883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450"/>
              </a:spcAft>
            </a:pPr>
            <a:r>
              <a:rPr lang="en-US" sz="3200" dirty="0"/>
              <a:t>Along with state transportation plan directions and priorities, our asset management tools will guide recommendations for how additional infrastructure funding should be utilized.</a:t>
            </a:r>
            <a:endParaRPr lang="en-US" sz="3200" dirty="0">
              <a:cs typeface="Calibri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450"/>
              </a:spcAft>
            </a:pPr>
            <a:r>
              <a:rPr lang="en-US" sz="3200" dirty="0"/>
              <a:t>Spending wisely on the needs of our existing system will help us maximize benefits to the entire transportation system</a:t>
            </a:r>
            <a:endParaRPr lang="en-US" sz="32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3351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4511842" y="4377446"/>
            <a:ext cx="4578818" cy="1626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BD04E88-DE66-48A6-BEF1-BEDDF9BB3C0E}"/>
              </a:ext>
            </a:extLst>
          </p:cNvPr>
          <p:cNvSpPr txBox="1">
            <a:spLocks/>
          </p:cNvSpPr>
          <p:nvPr/>
        </p:nvSpPr>
        <p:spPr>
          <a:xfrm>
            <a:off x="4516394" y="1214146"/>
            <a:ext cx="4242595" cy="412179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What are we doing to implement TAM?</a:t>
            </a:r>
          </a:p>
        </p:txBody>
      </p:sp>
    </p:spTree>
    <p:extLst>
      <p:ext uri="{BB962C8B-B14F-4D97-AF65-F5344CB8AC3E}">
        <p14:creationId xmlns:p14="http://schemas.microsoft.com/office/powerpoint/2010/main" val="410229180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DFC832E9778943BE123BC060D0C402" ma:contentTypeVersion="6" ma:contentTypeDescription="Create a new document." ma:contentTypeScope="" ma:versionID="b1dbf238d6db2eac543c231ec599fe5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f2873021d8c0cf1fb09921515ab28f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E2E6CAD-DC7F-444B-A652-EAFD6FE6BCD2}">
  <ds:schemaRefs>
    <ds:schemaRef ds:uri="http://purl.org/dc/elements/1.1/"/>
    <ds:schemaRef ds:uri="http://purl.org/dc/terms/"/>
    <ds:schemaRef ds:uri="http://schemas.microsoft.com/internal/obd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8FC743A-3234-4614-AC5D-316F823B12EB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15CE887-A13D-474C-95F1-77E42537E7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</TotalTime>
  <Words>417</Words>
  <Application>Microsoft Office PowerPoint</Application>
  <PresentationFormat>On-screen Show (4:3)</PresentationFormat>
  <Paragraphs>71</Paragraphs>
  <Slides>15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1_Office Theme</vt:lpstr>
      <vt:lpstr>Office Theme</vt:lpstr>
      <vt:lpstr>PowerPoint Presentation</vt:lpstr>
      <vt:lpstr>PowerPoint Presentation</vt:lpstr>
      <vt:lpstr>PowerPoint Presentation</vt:lpstr>
      <vt:lpstr>TAM is:</vt:lpstr>
      <vt:lpstr>PowerPoint Presentation</vt:lpstr>
      <vt:lpstr>TAM helps us:</vt:lpstr>
      <vt:lpstr>TAM saves money</vt:lpstr>
      <vt:lpstr>New Investment</vt:lpstr>
      <vt:lpstr>PowerPoint Presentation</vt:lpstr>
      <vt:lpstr>We have a plan (we call it our TAMP)</vt:lpstr>
      <vt:lpstr>PowerPoint Presentation</vt:lpstr>
      <vt:lpstr>PowerPoint Presentation</vt:lpstr>
      <vt:lpstr>PowerPoint Presentation</vt:lpstr>
      <vt:lpstr>Upcoming TAM Presentations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Neubauer, Scott</dc:creator>
  <cp:lastModifiedBy>Purcell, Charlie</cp:lastModifiedBy>
  <cp:revision>31</cp:revision>
  <cp:lastPrinted>2021-09-09T21:08:16Z</cp:lastPrinted>
  <dcterms:created xsi:type="dcterms:W3CDTF">2017-11-22T13:15:27Z</dcterms:created>
  <dcterms:modified xsi:type="dcterms:W3CDTF">2022-09-02T17:39:43Z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0x01010021DFC832E9778943BE123BC060D0C402</vt:lpwstr>
  </property>
  <property fmtid="{D5CDD505-2E9C-101B-9397-08002B2CF9AE}" pid="3" name="_dlc_DocIdItemGuid">
    <vt:lpwstr>5e519d89-9d1d-432a-bd73-ff7dd666682b</vt:lpwstr>
  </property>
</Properties>
</file>