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57" r:id="rId2"/>
    <p:sldId id="332" r:id="rId3"/>
    <p:sldId id="347" r:id="rId4"/>
    <p:sldId id="349" r:id="rId5"/>
    <p:sldId id="356" r:id="rId6"/>
    <p:sldId id="397" r:id="rId7"/>
    <p:sldId id="336" r:id="rId8"/>
    <p:sldId id="287" r:id="rId9"/>
    <p:sldId id="389" r:id="rId10"/>
    <p:sldId id="383" r:id="rId11"/>
    <p:sldId id="404" r:id="rId12"/>
    <p:sldId id="393" r:id="rId13"/>
    <p:sldId id="380" r:id="rId14"/>
    <p:sldId id="402" r:id="rId15"/>
    <p:sldId id="405" r:id="rId16"/>
    <p:sldId id="338" r:id="rId17"/>
    <p:sldId id="407" r:id="rId18"/>
    <p:sldId id="409" r:id="rId19"/>
    <p:sldId id="410" r:id="rId20"/>
    <p:sldId id="411" r:id="rId21"/>
    <p:sldId id="408" r:id="rId2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7F"/>
    <a:srgbClr val="B55813"/>
    <a:srgbClr val="B1B3B3"/>
    <a:srgbClr val="53565A"/>
    <a:srgbClr val="871721"/>
    <a:srgbClr val="FF9966"/>
    <a:srgbClr val="FF0066"/>
    <a:srgbClr val="69686D"/>
    <a:srgbClr val="34495E"/>
    <a:srgbClr val="C34B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50" autoAdjust="0"/>
    <p:restoredTop sz="95550" autoAdjust="0"/>
  </p:normalViewPr>
  <p:slideViewPr>
    <p:cSldViewPr>
      <p:cViewPr varScale="1">
        <p:scale>
          <a:sx n="90" d="100"/>
          <a:sy n="90" d="100"/>
        </p:scale>
        <p:origin x="496" y="29"/>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332"/>
    </p:cViewPr>
  </p:sorterViewPr>
  <p:notesViewPr>
    <p:cSldViewPr>
      <p:cViewPr varScale="1">
        <p:scale>
          <a:sx n="69" d="100"/>
          <a:sy n="69" d="100"/>
        </p:scale>
        <p:origin x="2568" y="2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034BA2-5CE7-4D46-8F81-A9B4D2AEC0BC}"/>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45A99080-ECDE-4908-9B04-9EF1BE4341A8}"/>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82AF0D92-C13E-4B57-A9F0-A3F78B3206AC}" type="datetimeFigureOut">
              <a:rPr lang="en-US" smtClean="0"/>
              <a:t>8/30/2023</a:t>
            </a:fld>
            <a:endParaRPr lang="en-US"/>
          </a:p>
        </p:txBody>
      </p:sp>
      <p:sp>
        <p:nvSpPr>
          <p:cNvPr id="4" name="Footer Placeholder 3">
            <a:extLst>
              <a:ext uri="{FF2B5EF4-FFF2-40B4-BE49-F238E27FC236}">
                <a16:creationId xmlns:a16="http://schemas.microsoft.com/office/drawing/2014/main" id="{07953F25-355F-4DAB-8A69-BDD40B495C63}"/>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F44EC62-BF51-4A3D-A774-71F009050B27}"/>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509D243-A71A-4DAD-91D8-A1C6DC90CDC6}" type="slidenum">
              <a:rPr lang="en-US" smtClean="0"/>
              <a:t>‹#›</a:t>
            </a:fld>
            <a:endParaRPr lang="en-US"/>
          </a:p>
        </p:txBody>
      </p:sp>
    </p:spTree>
    <p:extLst>
      <p:ext uri="{BB962C8B-B14F-4D97-AF65-F5344CB8AC3E}">
        <p14:creationId xmlns:p14="http://schemas.microsoft.com/office/powerpoint/2010/main" val="22221122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BA43C6D-E55F-4BE5-8554-C22BB859EDE9}" type="datetimeFigureOut">
              <a:rPr lang="en-US" smtClean="0"/>
              <a:t>8/30/2023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0B73208-77F4-453B-8852-C4844F8BB3D9}" type="slidenum">
              <a:rPr lang="en-US" smtClean="0"/>
              <a:t>‹#›</a:t>
            </a:fld>
            <a:endParaRPr lang="en-US"/>
          </a:p>
        </p:txBody>
      </p:sp>
    </p:spTree>
    <p:extLst>
      <p:ext uri="{BB962C8B-B14F-4D97-AF65-F5344CB8AC3E}">
        <p14:creationId xmlns:p14="http://schemas.microsoft.com/office/powerpoint/2010/main" val="1595623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a:t>
            </a:fld>
            <a:endParaRPr lang="en-US"/>
          </a:p>
        </p:txBody>
      </p:sp>
    </p:spTree>
    <p:extLst>
      <p:ext uri="{BB962C8B-B14F-4D97-AF65-F5344CB8AC3E}">
        <p14:creationId xmlns:p14="http://schemas.microsoft.com/office/powerpoint/2010/main" val="3812948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8</a:t>
            </a:fld>
            <a:endParaRPr lang="en-US"/>
          </a:p>
        </p:txBody>
      </p:sp>
    </p:spTree>
    <p:extLst>
      <p:ext uri="{BB962C8B-B14F-4D97-AF65-F5344CB8AC3E}">
        <p14:creationId xmlns:p14="http://schemas.microsoft.com/office/powerpoint/2010/main" val="27426527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F3753E7-0F11-4D0E-8960-9E1C8FCC4C52}"/>
              </a:ext>
            </a:extLst>
          </p:cNvPr>
          <p:cNvSpPr/>
          <p:nvPr userDrawn="1"/>
        </p:nvSpPr>
        <p:spPr>
          <a:xfrm>
            <a:off x="0" y="-23853"/>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C18299-3EBF-4651-B028-9D1F61A7FE89}"/>
              </a:ext>
            </a:extLst>
          </p:cNvPr>
          <p:cNvSpPr/>
          <p:nvPr userDrawn="1"/>
        </p:nvSpPr>
        <p:spPr>
          <a:xfrm>
            <a:off x="0" y="953344"/>
            <a:ext cx="9144000" cy="45719"/>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D07DB7A-A277-47F1-B420-6EB252894A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38273" y="4651364"/>
            <a:ext cx="3427833" cy="1657956"/>
          </a:xfrm>
          <a:prstGeom prst="rect">
            <a:avLst/>
          </a:prstGeom>
        </p:spPr>
      </p:pic>
      <p:pic>
        <p:nvPicPr>
          <p:cNvPr id="10" name="Picture 9">
            <a:extLst>
              <a:ext uri="{FF2B5EF4-FFF2-40B4-BE49-F238E27FC236}">
                <a16:creationId xmlns:a16="http://schemas.microsoft.com/office/drawing/2014/main" id="{2C9ED19C-16BB-4E11-A2E2-5E3DE3CF1B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70" y="4651364"/>
            <a:ext cx="5758220" cy="1657956"/>
          </a:xfrm>
          <a:prstGeom prst="rect">
            <a:avLst/>
          </a:prstGeom>
        </p:spPr>
      </p:pic>
      <p:pic>
        <p:nvPicPr>
          <p:cNvPr id="11" name="Picture 10">
            <a:extLst>
              <a:ext uri="{FF2B5EF4-FFF2-40B4-BE49-F238E27FC236}">
                <a16:creationId xmlns:a16="http://schemas.microsoft.com/office/drawing/2014/main" id="{AF279BF1-2F4F-4BCF-9832-05517B5136E7}"/>
              </a:ext>
            </a:extLst>
          </p:cNvPr>
          <p:cNvPicPr>
            <a:picLocks noChangeAspect="1"/>
          </p:cNvPicPr>
          <p:nvPr userDrawn="1"/>
        </p:nvPicPr>
        <p:blipFill>
          <a:blip r:embed="rId4"/>
          <a:stretch>
            <a:fillRect/>
          </a:stretch>
        </p:blipFill>
        <p:spPr>
          <a:xfrm>
            <a:off x="6334254" y="233370"/>
            <a:ext cx="2526295" cy="459326"/>
          </a:xfrm>
          <a:prstGeom prst="rect">
            <a:avLst/>
          </a:prstGeom>
        </p:spPr>
      </p:pic>
    </p:spTree>
    <p:extLst>
      <p:ext uri="{BB962C8B-B14F-4D97-AF65-F5344CB8AC3E}">
        <p14:creationId xmlns:p14="http://schemas.microsoft.com/office/powerpoint/2010/main" val="184984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260648"/>
            <a:ext cx="5472608"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State Recreational Trails Program</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357917"/>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429925"/>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501933"/>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8460432" y="6457890"/>
            <a:ext cx="792088" cy="369332"/>
          </a:xfrm>
          <a:prstGeom prst="rect">
            <a:avLst/>
          </a:prstGeom>
          <a:noFill/>
        </p:spPr>
        <p:txBody>
          <a:bodyPr wrap="square" rtlCol="0">
            <a:spAutoFit/>
          </a:bodyPr>
          <a:lstStyle/>
          <a:p>
            <a:pPr algn="ctr"/>
            <a:fld id="{5EF72394-20AE-4583-8A01-A144B1C77253}" type="slidenum">
              <a:rPr lang="en-US" sz="1800">
                <a:solidFill>
                  <a:schemeClr val="bg2"/>
                </a:solidFill>
                <a:latin typeface="PT Sans" panose="020B0503020203020204" pitchFamily="34" charset="0"/>
              </a:rPr>
              <a:pPr algn="ctr"/>
              <a:t>‹#›</a:t>
            </a:fld>
            <a:endParaRPr lang="en-US" sz="2000" dirty="0">
              <a:solidFill>
                <a:schemeClr val="bg2"/>
              </a:solidFill>
              <a:latin typeface="PT Sans" panose="020B0503020203020204" pitchFamily="34" charset="0"/>
            </a:endParaRPr>
          </a:p>
        </p:txBody>
      </p:sp>
      <p:sp>
        <p:nvSpPr>
          <p:cNvPr id="12" name="Title Placeholder 1">
            <a:extLst>
              <a:ext uri="{FF2B5EF4-FFF2-40B4-BE49-F238E27FC236}">
                <a16:creationId xmlns:a16="http://schemas.microsoft.com/office/drawing/2014/main" id="{54EF32B2-C520-493E-859D-A9D077D086E1}"/>
              </a:ext>
            </a:extLst>
          </p:cNvPr>
          <p:cNvSpPr>
            <a:spLocks noGrp="1"/>
          </p:cNvSpPr>
          <p:nvPr>
            <p:ph type="title"/>
          </p:nvPr>
        </p:nvSpPr>
        <p:spPr>
          <a:xfrm>
            <a:off x="467544" y="1124744"/>
            <a:ext cx="7886700" cy="360040"/>
          </a:xfrm>
          <a:prstGeom prst="rect">
            <a:avLst/>
          </a:prstGeom>
        </p:spPr>
        <p:txBody>
          <a:bodyPr vert="horz" lIns="91440" tIns="45720" rIns="91440" bIns="45720" rtlCol="0" anchor="ctr">
            <a:normAutofit/>
          </a:bodyPr>
          <a:lstStyle>
            <a:lvl1pPr>
              <a:defRPr sz="3400" b="1">
                <a:solidFill>
                  <a:schemeClr val="tx2"/>
                </a:solidFill>
                <a:latin typeface="PT Sans" panose="020B0503020203020204" pitchFamily="34" charset="0"/>
              </a:defRPr>
            </a:lvl1pPr>
          </a:lstStyle>
          <a:p>
            <a:r>
              <a:rPr lang="en-US" dirty="0"/>
              <a:t>Click to edit Master title style</a:t>
            </a:r>
          </a:p>
        </p:txBody>
      </p:sp>
      <p:sp>
        <p:nvSpPr>
          <p:cNvPr id="13" name="Text Placeholder 2">
            <a:extLst>
              <a:ext uri="{FF2B5EF4-FFF2-40B4-BE49-F238E27FC236}">
                <a16:creationId xmlns:a16="http://schemas.microsoft.com/office/drawing/2014/main" id="{BFB340FD-E5C8-40FB-8FFA-E3B74A3978E7}"/>
              </a:ext>
            </a:extLst>
          </p:cNvPr>
          <p:cNvSpPr>
            <a:spLocks noGrp="1"/>
          </p:cNvSpPr>
          <p:nvPr>
            <p:ph idx="1"/>
          </p:nvPr>
        </p:nvSpPr>
        <p:spPr>
          <a:xfrm>
            <a:off x="467544" y="1844824"/>
            <a:ext cx="7886700" cy="4228132"/>
          </a:xfrm>
          <a:prstGeom prst="rect">
            <a:avLst/>
          </a:prstGeom>
        </p:spPr>
        <p:txBody>
          <a:bodyPr vert="horz" lIns="91440" tIns="45720" rIns="91440" bIns="45720" rtlCol="0">
            <a:normAutofit/>
          </a:bodyPr>
          <a:lstStyle>
            <a:lvl1pPr>
              <a:spcAft>
                <a:spcPts val="1200"/>
              </a:spcAft>
              <a:defRPr sz="2600" b="1">
                <a:latin typeface="PT Sans" panose="020B0503020203020204" pitchFamily="34" charset="0"/>
              </a:defRPr>
            </a:lvl1pPr>
            <a:lvl2pPr>
              <a:spcAft>
                <a:spcPts val="1200"/>
              </a:spcAft>
              <a:defRPr sz="2400">
                <a:latin typeface="PT Sans" panose="020B0503020203020204" pitchFamily="34" charset="0"/>
              </a:defRPr>
            </a:lvl2pPr>
            <a:lvl3pPr>
              <a:spcAft>
                <a:spcPts val="1200"/>
              </a:spcAft>
              <a:defRPr sz="2000">
                <a:latin typeface="PT Sans" panose="020B0503020203020204" pitchFamily="34" charset="0"/>
              </a:defRPr>
            </a:lvl3pPr>
            <a:lvl4pPr>
              <a:spcAft>
                <a:spcPts val="1200"/>
              </a:spcAft>
              <a:defRPr sz="1800">
                <a:latin typeface="PT Sans" panose="020B0503020203020204" pitchFamily="34" charset="0"/>
              </a:defRPr>
            </a:lvl4pPr>
            <a:lvl5pPr>
              <a:spcAft>
                <a:spcPts val="1200"/>
              </a:spcAft>
              <a:defRPr sz="1800">
                <a:latin typeface="PT Sans" panose="020B05030202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92688A9D-2FE4-496C-89EB-B40E57A19E94}"/>
              </a:ext>
            </a:extLst>
          </p:cNvPr>
          <p:cNvPicPr>
            <a:picLocks noChangeAspect="1"/>
          </p:cNvPicPr>
          <p:nvPr userDrawn="1"/>
        </p:nvPicPr>
        <p:blipFill>
          <a:blip r:embed="rId2"/>
          <a:stretch>
            <a:fillRect/>
          </a:stretch>
        </p:blipFill>
        <p:spPr>
          <a:xfrm>
            <a:off x="6335688" y="245981"/>
            <a:ext cx="2526295" cy="459326"/>
          </a:xfrm>
          <a:prstGeom prst="rect">
            <a:avLst/>
          </a:prstGeom>
        </p:spPr>
      </p:pic>
    </p:spTree>
    <p:extLst>
      <p:ext uri="{BB962C8B-B14F-4D97-AF65-F5344CB8AC3E}">
        <p14:creationId xmlns:p14="http://schemas.microsoft.com/office/powerpoint/2010/main" val="399641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rgbClr val="8717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2763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0007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7667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2221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4078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5">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3359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940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218640"/>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1" r:id="rId3"/>
    <p:sldLayoutId id="2147483654" r:id="rId4"/>
    <p:sldLayoutId id="2147483655" r:id="rId5"/>
    <p:sldLayoutId id="2147483652" r:id="rId6"/>
    <p:sldLayoutId id="2147483653" r:id="rId7"/>
    <p:sldLayoutId id="2147483656" r:id="rId8"/>
    <p:sldLayoutId id="2147483658"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16.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slide" Target="slide13.xml"/><Relationship Id="rId4" Type="http://schemas.openxmlformats.org/officeDocument/2006/relationships/slide" Target="slide11.xml"/></Relationships>
</file>

<file path=ppt/slides/_rels/slide6.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slide" Target="slide13.xml"/><Relationship Id="rId1" Type="http://schemas.openxmlformats.org/officeDocument/2006/relationships/slideLayout" Target="../slideLayouts/slideLayout2.xml"/><Relationship Id="rId5" Type="http://schemas.openxmlformats.org/officeDocument/2006/relationships/slide" Target="slide16.xml"/><Relationship Id="rId4" Type="http://schemas.openxmlformats.org/officeDocument/2006/relationships/slide" Target="slide15.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hyperlink" Target="mailto:Scott.Flagg@iowadot.u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B023F2D-63D7-4790-8BDE-2DFA6C8EF409}"/>
              </a:ext>
            </a:extLst>
          </p:cNvPr>
          <p:cNvSpPr txBox="1"/>
          <p:nvPr/>
        </p:nvSpPr>
        <p:spPr>
          <a:xfrm>
            <a:off x="323528" y="5301208"/>
            <a:ext cx="8496944" cy="646331"/>
          </a:xfrm>
          <a:prstGeom prst="rect">
            <a:avLst/>
          </a:prstGeom>
          <a:noFill/>
        </p:spPr>
        <p:txBody>
          <a:bodyPr wrap="square" rtlCol="0">
            <a:spAutoFit/>
          </a:bodyPr>
          <a:lstStyle/>
          <a:p>
            <a:r>
              <a:rPr lang="en-US" sz="3600" b="1" dirty="0">
                <a:solidFill>
                  <a:schemeClr val="bg1"/>
                </a:solidFill>
                <a:latin typeface="PT Sans" panose="020B0503020203020204" pitchFamily="34" charset="0"/>
              </a:rPr>
              <a:t>Funding Recommendation</a:t>
            </a:r>
          </a:p>
        </p:txBody>
      </p:sp>
      <p:sp>
        <p:nvSpPr>
          <p:cNvPr id="7" name="TextBox 6">
            <a:extLst>
              <a:ext uri="{FF2B5EF4-FFF2-40B4-BE49-F238E27FC236}">
                <a16:creationId xmlns:a16="http://schemas.microsoft.com/office/drawing/2014/main" id="{9EEEC4D6-EA04-4B21-A205-B47603995269}"/>
              </a:ext>
            </a:extLst>
          </p:cNvPr>
          <p:cNvSpPr txBox="1"/>
          <p:nvPr/>
        </p:nvSpPr>
        <p:spPr>
          <a:xfrm>
            <a:off x="323528" y="4941168"/>
            <a:ext cx="8712968" cy="523220"/>
          </a:xfrm>
          <a:prstGeom prst="rect">
            <a:avLst/>
          </a:prstGeom>
          <a:noFill/>
        </p:spPr>
        <p:txBody>
          <a:bodyPr wrap="square" rtlCol="0">
            <a:spAutoFit/>
          </a:bodyPr>
          <a:lstStyle/>
          <a:p>
            <a:r>
              <a:rPr lang="en-US" sz="2800" dirty="0">
                <a:solidFill>
                  <a:schemeClr val="bg1"/>
                </a:solidFill>
                <a:latin typeface="PT Sans" panose="020B0503020203020204" pitchFamily="34" charset="0"/>
              </a:rPr>
              <a:t>State Recreational Trails Program</a:t>
            </a:r>
          </a:p>
        </p:txBody>
      </p:sp>
      <p:pic>
        <p:nvPicPr>
          <p:cNvPr id="8" name="Picture 7">
            <a:extLst>
              <a:ext uri="{FF2B5EF4-FFF2-40B4-BE49-F238E27FC236}">
                <a16:creationId xmlns:a16="http://schemas.microsoft.com/office/drawing/2014/main" id="{406A0A58-DDAA-4F03-8035-86B36DF34767}"/>
              </a:ext>
            </a:extLst>
          </p:cNvPr>
          <p:cNvPicPr>
            <a:picLocks noChangeAspect="1"/>
          </p:cNvPicPr>
          <p:nvPr/>
        </p:nvPicPr>
        <p:blipFill>
          <a:blip r:embed="rId4"/>
          <a:stretch>
            <a:fillRect/>
          </a:stretch>
        </p:blipFill>
        <p:spPr>
          <a:xfrm>
            <a:off x="6336792" y="246888"/>
            <a:ext cx="2526295" cy="459326"/>
          </a:xfrm>
          <a:prstGeom prst="rect">
            <a:avLst/>
          </a:prstGeom>
        </p:spPr>
      </p:pic>
    </p:spTree>
    <p:extLst>
      <p:ext uri="{BB962C8B-B14F-4D97-AF65-F5344CB8AC3E}">
        <p14:creationId xmlns:p14="http://schemas.microsoft.com/office/powerpoint/2010/main" val="2135147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4" y="764704"/>
            <a:ext cx="8964486" cy="50131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cs typeface="Arial" pitchFamily="34" charset="0"/>
              </a:rPr>
              <a:t>Red Rock Prairie Trail: Prairie City to Mitchellville (Jasper County Conservation Board)</a:t>
            </a:r>
          </a:p>
          <a:p>
            <a:pPr marL="0" indent="0">
              <a:spcBef>
                <a:spcPts val="0"/>
              </a:spcBef>
              <a:buClr>
                <a:schemeClr val="tx1"/>
              </a:buClr>
              <a:buNone/>
              <a:defRPr/>
            </a:pPr>
            <a:endParaRPr lang="en-US" sz="800" b="1" dirty="0">
              <a:latin typeface="PT Sans" panose="020B0503020203020204"/>
              <a:cs typeface="Arial" pitchFamily="34" charset="0"/>
            </a:endParaRPr>
          </a:p>
          <a:p>
            <a:pPr marL="0" indent="0">
              <a:spcBef>
                <a:spcPts val="0"/>
              </a:spcBef>
              <a:buClr>
                <a:schemeClr val="tx1"/>
              </a:buClr>
              <a:buNone/>
              <a:defRPr/>
            </a:pPr>
            <a:r>
              <a:rPr lang="en-US" sz="1800" dirty="0">
                <a:effectLst/>
                <a:latin typeface="Calibri" panose="020F0502020204030204" pitchFamily="34" charset="0"/>
                <a:ea typeface="Times New Roman" panose="02020603050405020304" pitchFamily="18" charset="0"/>
              </a:rPr>
              <a:t>Construction of this 7-mile trail will extend Red Rock Prairie Trail from Prairie City near Commerce Drive to Mitchellville at NE 116th Street.  The Red Rock Prairie Trail currently extends 9 miles from Monroe to Prairie City.</a:t>
            </a:r>
            <a:endParaRPr lang="en-US" sz="800" dirty="0">
              <a:latin typeface="Calibri" panose="020F0502020204030204" pitchFamily="34" charset="0"/>
              <a:cs typeface="Times New Roman" panose="02020603050405020304" pitchFamily="18" charset="0"/>
            </a:endParaRPr>
          </a:p>
          <a:p>
            <a:pPr marL="0" indent="0">
              <a:spcBef>
                <a:spcPts val="0"/>
              </a:spcBef>
              <a:buClr>
                <a:schemeClr val="tx1"/>
              </a:buClr>
              <a:buNone/>
              <a:defRPr/>
            </a:pPr>
            <a:r>
              <a:rPr lang="en-US" sz="1600" b="1" dirty="0">
                <a:latin typeface="PT Sans" panose="020B0503020203020204"/>
                <a:cs typeface="Arial" pitchFamily="34" charset="0"/>
              </a:rPr>
              <a:t>Total Cost:         $2,439,800	</a:t>
            </a:r>
          </a:p>
          <a:p>
            <a:pPr marL="0" indent="0">
              <a:spcBef>
                <a:spcPts val="0"/>
              </a:spcBef>
              <a:buClr>
                <a:schemeClr val="tx1"/>
              </a:buClr>
              <a:buNone/>
              <a:defRPr/>
            </a:pPr>
            <a:r>
              <a:rPr lang="en-US" sz="1600" b="1" dirty="0">
                <a:latin typeface="PT Sans" panose="020B0503020203020204"/>
                <a:cs typeface="Arial" pitchFamily="34" charset="0"/>
              </a:rPr>
              <a:t>Requested:        $   499,800  (20%)</a:t>
            </a:r>
          </a:p>
          <a:p>
            <a:pPr marL="0" indent="0">
              <a:spcBef>
                <a:spcPts val="0"/>
              </a:spcBef>
              <a:buClr>
                <a:schemeClr val="tx1"/>
              </a:buClr>
              <a:buNone/>
              <a:defRPr/>
            </a:pPr>
            <a:endParaRPr lang="en-US" sz="1800" dirty="0">
              <a:latin typeface="PT Sans" panose="020B0503020203020204"/>
              <a:cs typeface="Arial" pitchFamily="34" charset="0"/>
            </a:endParaRPr>
          </a:p>
        </p:txBody>
      </p:sp>
      <p:sp>
        <p:nvSpPr>
          <p:cNvPr id="7" name="TextBox 6">
            <a:hlinkClick r:id="rId2" action="ppaction://hlinksldjump"/>
            <a:extLst>
              <a:ext uri="{FF2B5EF4-FFF2-40B4-BE49-F238E27FC236}">
                <a16:creationId xmlns:a16="http://schemas.microsoft.com/office/drawing/2014/main" id="{B2291E62-D070-4391-BFDC-DB0C4841EB3F}"/>
              </a:ext>
            </a:extLst>
          </p:cNvPr>
          <p:cNvSpPr txBox="1"/>
          <p:nvPr/>
        </p:nvSpPr>
        <p:spPr>
          <a:xfrm>
            <a:off x="185320" y="6453336"/>
            <a:ext cx="4458688" cy="276999"/>
          </a:xfrm>
          <a:prstGeom prst="rect">
            <a:avLst/>
          </a:prstGeom>
          <a:noFill/>
        </p:spPr>
        <p:txBody>
          <a:bodyPr wrap="square" rtlCol="0">
            <a:spAutoFit/>
          </a:bodyPr>
          <a:lstStyle/>
          <a:p>
            <a:r>
              <a:rPr lang="en-US" sz="1200" b="1" dirty="0">
                <a:latin typeface="PT Sans" panose="020B0503020203020204"/>
                <a:hlinkClick r:id="rId2" action="ppaction://hlinksldjump"/>
              </a:rPr>
              <a:t>Return to List of Applications Recommended </a:t>
            </a:r>
            <a:endParaRPr lang="en-US" sz="1200" b="1" dirty="0">
              <a:latin typeface="PT Sans" panose="020B0503020203020204"/>
            </a:endParaRPr>
          </a:p>
        </p:txBody>
      </p:sp>
      <p:pic>
        <p:nvPicPr>
          <p:cNvPr id="4" name="Picture 3">
            <a:extLst>
              <a:ext uri="{FF2B5EF4-FFF2-40B4-BE49-F238E27FC236}">
                <a16:creationId xmlns:a16="http://schemas.microsoft.com/office/drawing/2014/main" id="{5B9E8E30-A097-F5DF-53A6-AB357E155933}"/>
              </a:ext>
            </a:extLst>
          </p:cNvPr>
          <p:cNvPicPr>
            <a:picLocks noChangeAspect="1"/>
          </p:cNvPicPr>
          <p:nvPr/>
        </p:nvPicPr>
        <p:blipFill>
          <a:blip r:embed="rId3"/>
          <a:stretch>
            <a:fillRect/>
          </a:stretch>
        </p:blipFill>
        <p:spPr>
          <a:xfrm>
            <a:off x="2123728" y="2636912"/>
            <a:ext cx="6443863" cy="3765390"/>
          </a:xfrm>
          <a:prstGeom prst="rect">
            <a:avLst/>
          </a:prstGeom>
        </p:spPr>
      </p:pic>
    </p:spTree>
    <p:extLst>
      <p:ext uri="{BB962C8B-B14F-4D97-AF65-F5344CB8AC3E}">
        <p14:creationId xmlns:p14="http://schemas.microsoft.com/office/powerpoint/2010/main" val="1064126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391807" y="908720"/>
            <a:ext cx="3024335" cy="48691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nSpc>
                <a:spcPct val="107000"/>
              </a:lnSpc>
              <a:spcBef>
                <a:spcPts val="0"/>
              </a:spcBef>
              <a:buNone/>
            </a:pPr>
            <a:r>
              <a:rPr lang="en-US" sz="1800" b="1" dirty="0">
                <a:latin typeface="PT Sans" panose="020B0503020203020204"/>
                <a:ea typeface="Calibri" panose="020F0502020204030204" pitchFamily="34" charset="0"/>
                <a:cs typeface="Times New Roman" panose="02020603050405020304" pitchFamily="18" charset="0"/>
              </a:rPr>
              <a:t>Fontana Park Learning and Discovery Trail (Buchanan County Conservation Board)</a:t>
            </a:r>
          </a:p>
          <a:p>
            <a:pPr marL="0" lvl="0" indent="0">
              <a:lnSpc>
                <a:spcPct val="107000"/>
              </a:lnSpc>
              <a:spcBef>
                <a:spcPts val="0"/>
              </a:spcBef>
              <a:buNone/>
            </a:pPr>
            <a:endParaRPr lang="en-US" sz="800" b="1" dirty="0">
              <a:latin typeface="PT Sans" panose="020B0503020203020204"/>
              <a:cs typeface="Arial" pitchFamily="34" charset="0"/>
            </a:endParaRPr>
          </a:p>
          <a:p>
            <a:pPr marL="0" marR="0" indent="0">
              <a:spcBef>
                <a:spcPts val="0"/>
              </a:spcBef>
              <a:spcAft>
                <a:spcPts val="0"/>
              </a:spcAft>
              <a:buNone/>
            </a:pPr>
            <a:r>
              <a:rPr lang="en-US" sz="1800" dirty="0">
                <a:effectLst/>
                <a:latin typeface="Calibri" panose="020F0502020204030204" pitchFamily="34" charset="0"/>
                <a:ea typeface="Times New Roman" panose="02020603050405020304" pitchFamily="18" charset="0"/>
              </a:rPr>
              <a:t>This project constructs a 0.9-mile</a:t>
            </a:r>
            <a:r>
              <a:rPr lang="en-US" sz="1800" dirty="0">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ADA accessible trail loop through the existing Bison and Prairie Learning Area in Fontana Park connecting to the existing 2.2-mile </a:t>
            </a:r>
            <a:r>
              <a:rPr lang="en-US" sz="1800" dirty="0">
                <a:latin typeface="Calibri" panose="020F0502020204030204" pitchFamily="34" charset="0"/>
                <a:ea typeface="Times New Roman" panose="02020603050405020304" pitchFamily="18" charset="0"/>
              </a:rPr>
              <a:t>F</a:t>
            </a:r>
            <a:r>
              <a:rPr lang="en-US" sz="1800" dirty="0">
                <a:effectLst/>
                <a:latin typeface="Calibri" panose="020F0502020204030204" pitchFamily="34" charset="0"/>
                <a:ea typeface="Times New Roman" panose="02020603050405020304" pitchFamily="18" charset="0"/>
              </a:rPr>
              <a:t>ontana Trail and includes a concrete-paved trailhead with ADA-accessible parking and vault restroom.</a:t>
            </a:r>
          </a:p>
          <a:p>
            <a:pPr marL="0" marR="0" indent="0">
              <a:spcBef>
                <a:spcPts val="0"/>
              </a:spcBef>
              <a:spcAft>
                <a:spcPts val="0"/>
              </a:spcAft>
              <a:buNone/>
            </a:pPr>
            <a:endParaRPr lang="en-US" sz="800" dirty="0">
              <a:latin typeface="PT Sans" panose="020B0503020203020204"/>
              <a:ea typeface="Calibri" panose="020F0502020204030204" pitchFamily="34" charset="0"/>
              <a:cs typeface="DejaVuSans"/>
            </a:endParaRPr>
          </a:p>
          <a:p>
            <a:pPr marL="0" marR="0" indent="0">
              <a:spcBef>
                <a:spcPts val="0"/>
              </a:spcBef>
              <a:spcAft>
                <a:spcPts val="0"/>
              </a:spcAft>
              <a:buNone/>
            </a:pPr>
            <a:r>
              <a:rPr lang="en-US" sz="1600" b="1" dirty="0">
                <a:latin typeface="PT Sans" panose="020B0503020203020204"/>
                <a:cs typeface="Arial" pitchFamily="34" charset="0"/>
              </a:rPr>
              <a:t>Total Cost:    $547,674	</a:t>
            </a:r>
          </a:p>
          <a:p>
            <a:pPr marL="0" indent="0">
              <a:spcBef>
                <a:spcPts val="0"/>
              </a:spcBef>
              <a:buClr>
                <a:schemeClr val="tx1"/>
              </a:buClr>
              <a:buNone/>
              <a:defRPr/>
            </a:pPr>
            <a:r>
              <a:rPr lang="en-US" sz="1600" b="1" dirty="0">
                <a:latin typeface="PT Sans" panose="020B0503020203020204"/>
                <a:cs typeface="Arial" pitchFamily="34" charset="0"/>
              </a:rPr>
              <a:t>Requested:   $238,534 (44%)</a:t>
            </a:r>
          </a:p>
          <a:p>
            <a:pPr marL="0" indent="0">
              <a:spcBef>
                <a:spcPts val="0"/>
              </a:spcBef>
              <a:buClr>
                <a:schemeClr val="tx1"/>
              </a:buClr>
              <a:buNone/>
              <a:defRPr/>
            </a:pPr>
            <a:endParaRPr lang="en-US" sz="1800" dirty="0">
              <a:latin typeface="PT Sans" panose="020B0503020203020204"/>
              <a:cs typeface="Arial" pitchFamily="34" charset="0"/>
            </a:endParaRPr>
          </a:p>
        </p:txBody>
      </p:sp>
      <p:sp>
        <p:nvSpPr>
          <p:cNvPr id="7" name="TextBox 6">
            <a:hlinkClick r:id="rId2" action="ppaction://hlinksldjump"/>
            <a:extLst>
              <a:ext uri="{FF2B5EF4-FFF2-40B4-BE49-F238E27FC236}">
                <a16:creationId xmlns:a16="http://schemas.microsoft.com/office/drawing/2014/main" id="{B2291E62-D070-4391-BFDC-DB0C4841EB3F}"/>
              </a:ext>
            </a:extLst>
          </p:cNvPr>
          <p:cNvSpPr txBox="1"/>
          <p:nvPr/>
        </p:nvSpPr>
        <p:spPr>
          <a:xfrm>
            <a:off x="185320" y="6453336"/>
            <a:ext cx="4458688" cy="276999"/>
          </a:xfrm>
          <a:prstGeom prst="rect">
            <a:avLst/>
          </a:prstGeom>
          <a:noFill/>
        </p:spPr>
        <p:txBody>
          <a:bodyPr wrap="square" rtlCol="0">
            <a:spAutoFit/>
          </a:bodyPr>
          <a:lstStyle/>
          <a:p>
            <a:r>
              <a:rPr lang="en-US" sz="1200" b="1" dirty="0">
                <a:latin typeface="PT Sans" panose="020B0503020203020204"/>
                <a:hlinkClick r:id="rId2" action="ppaction://hlinksldjump"/>
              </a:rPr>
              <a:t>Return to List of Applications Recommended </a:t>
            </a:r>
            <a:endParaRPr lang="en-US" sz="1200" b="1" dirty="0">
              <a:latin typeface="PT Sans" panose="020B0503020203020204"/>
            </a:endParaRPr>
          </a:p>
        </p:txBody>
      </p:sp>
      <p:pic>
        <p:nvPicPr>
          <p:cNvPr id="4" name="Picture 3">
            <a:extLst>
              <a:ext uri="{FF2B5EF4-FFF2-40B4-BE49-F238E27FC236}">
                <a16:creationId xmlns:a16="http://schemas.microsoft.com/office/drawing/2014/main" id="{0064BC5F-2D3A-65AE-7867-727760DA8D41}"/>
              </a:ext>
            </a:extLst>
          </p:cNvPr>
          <p:cNvPicPr>
            <a:picLocks noChangeAspect="1"/>
          </p:cNvPicPr>
          <p:nvPr/>
        </p:nvPicPr>
        <p:blipFill>
          <a:blip r:embed="rId3"/>
          <a:stretch>
            <a:fillRect/>
          </a:stretch>
        </p:blipFill>
        <p:spPr>
          <a:xfrm>
            <a:off x="3635896" y="908719"/>
            <a:ext cx="5142386" cy="5301289"/>
          </a:xfrm>
          <a:prstGeom prst="rect">
            <a:avLst/>
          </a:prstGeom>
        </p:spPr>
      </p:pic>
    </p:spTree>
    <p:extLst>
      <p:ext uri="{BB962C8B-B14F-4D97-AF65-F5344CB8AC3E}">
        <p14:creationId xmlns:p14="http://schemas.microsoft.com/office/powerpoint/2010/main" val="2339399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296524" y="972108"/>
            <a:ext cx="2664295" cy="50131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cs typeface="Arial" pitchFamily="34" charset="0"/>
              </a:rPr>
              <a:t>Hoover Trail Bridge #2 (Cedar County Conservation Board)</a:t>
            </a:r>
          </a:p>
          <a:p>
            <a:pPr marL="0" indent="0">
              <a:spcBef>
                <a:spcPts val="0"/>
              </a:spcBef>
              <a:buClr>
                <a:schemeClr val="tx1"/>
              </a:buClr>
              <a:buNone/>
              <a:defRPr/>
            </a:pPr>
            <a:endParaRPr lang="en-US" sz="1600" dirty="0">
              <a:latin typeface="PT Sans" panose="020B0503020203020204"/>
            </a:endParaRPr>
          </a:p>
          <a:p>
            <a:pPr marL="0" indent="0">
              <a:spcBef>
                <a:spcPts val="0"/>
              </a:spcBef>
              <a:buClr>
                <a:schemeClr val="tx1"/>
              </a:buClr>
              <a:buNone/>
              <a:defRPr/>
            </a:pPr>
            <a:r>
              <a:rPr lang="en-US" sz="1600" dirty="0">
                <a:latin typeface="PT Sans" panose="020B0503020203020204"/>
              </a:rPr>
              <a:t>This project will replace an unsafe timber bridge with a prefabricated steel truss bridge along the Hoover Nature Trail. Designated as part of the national American Discovery Trail, this 3.7-mile segment was opened in 1990 and was one of the first rail-to-trail conversion projects completed in Iowa.</a:t>
            </a:r>
          </a:p>
          <a:p>
            <a:pPr marL="0" indent="0">
              <a:spcBef>
                <a:spcPts val="0"/>
              </a:spcBef>
              <a:buClr>
                <a:schemeClr val="tx1"/>
              </a:buClr>
              <a:buNone/>
              <a:defRPr/>
            </a:pPr>
            <a:endParaRPr lang="en-US" sz="800" dirty="0">
              <a:latin typeface="PT Sans" panose="020B0503020203020204"/>
            </a:endParaRPr>
          </a:p>
          <a:p>
            <a:pPr marL="0" indent="0">
              <a:spcBef>
                <a:spcPts val="0"/>
              </a:spcBef>
              <a:buClr>
                <a:schemeClr val="tx1"/>
              </a:buClr>
              <a:buNone/>
              <a:defRPr/>
            </a:pPr>
            <a:r>
              <a:rPr lang="en-US" sz="1600" b="1" dirty="0">
                <a:latin typeface="PT Sans" panose="020B0503020203020204"/>
                <a:cs typeface="Arial" pitchFamily="34" charset="0"/>
              </a:rPr>
              <a:t>Total Cost:    $320,000</a:t>
            </a:r>
          </a:p>
          <a:p>
            <a:pPr marL="0" indent="0">
              <a:spcBef>
                <a:spcPts val="0"/>
              </a:spcBef>
              <a:buClr>
                <a:schemeClr val="tx1"/>
              </a:buClr>
              <a:buNone/>
              <a:defRPr/>
            </a:pPr>
            <a:r>
              <a:rPr lang="en-US" sz="1600" b="1" dirty="0">
                <a:latin typeface="PT Sans" panose="020B0503020203020204"/>
                <a:cs typeface="Arial" pitchFamily="34" charset="0"/>
              </a:rPr>
              <a:t>Requested:   $130,000  (41%)</a:t>
            </a:r>
          </a:p>
          <a:p>
            <a:pPr marL="0" indent="0">
              <a:spcBef>
                <a:spcPts val="0"/>
              </a:spcBef>
              <a:buClr>
                <a:schemeClr val="tx1"/>
              </a:buClr>
              <a:buNone/>
              <a:defRPr/>
            </a:pPr>
            <a:endParaRPr lang="en-US" sz="1800" dirty="0">
              <a:latin typeface="PT Sans" panose="020B0503020203020204"/>
              <a:cs typeface="Arial" pitchFamily="34" charset="0"/>
            </a:endParaRPr>
          </a:p>
        </p:txBody>
      </p:sp>
      <p:sp>
        <p:nvSpPr>
          <p:cNvPr id="7" name="TextBox 6">
            <a:hlinkClick r:id="rId2" action="ppaction://hlinksldjump"/>
            <a:extLst>
              <a:ext uri="{FF2B5EF4-FFF2-40B4-BE49-F238E27FC236}">
                <a16:creationId xmlns:a16="http://schemas.microsoft.com/office/drawing/2014/main" id="{B2291E62-D070-4391-BFDC-DB0C4841EB3F}"/>
              </a:ext>
            </a:extLst>
          </p:cNvPr>
          <p:cNvSpPr txBox="1"/>
          <p:nvPr/>
        </p:nvSpPr>
        <p:spPr>
          <a:xfrm>
            <a:off x="185320" y="6453336"/>
            <a:ext cx="4458688" cy="276999"/>
          </a:xfrm>
          <a:prstGeom prst="rect">
            <a:avLst/>
          </a:prstGeom>
          <a:noFill/>
        </p:spPr>
        <p:txBody>
          <a:bodyPr wrap="square" rtlCol="0">
            <a:spAutoFit/>
          </a:bodyPr>
          <a:lstStyle/>
          <a:p>
            <a:r>
              <a:rPr lang="en-US" sz="1200" b="1" dirty="0">
                <a:latin typeface="PT Sans" panose="020B0503020203020204"/>
                <a:hlinkClick r:id="rId2" action="ppaction://hlinksldjump"/>
              </a:rPr>
              <a:t>Return to List of Applications Recommended </a:t>
            </a:r>
            <a:endParaRPr lang="en-US" sz="1200" b="1" dirty="0">
              <a:latin typeface="PT Sans" panose="020B0503020203020204"/>
            </a:endParaRPr>
          </a:p>
        </p:txBody>
      </p:sp>
      <p:pic>
        <p:nvPicPr>
          <p:cNvPr id="5" name="Picture 4">
            <a:extLst>
              <a:ext uri="{FF2B5EF4-FFF2-40B4-BE49-F238E27FC236}">
                <a16:creationId xmlns:a16="http://schemas.microsoft.com/office/drawing/2014/main" id="{6824E573-5F10-C2ED-AF7D-CCA5DEB63503}"/>
              </a:ext>
            </a:extLst>
          </p:cNvPr>
          <p:cNvPicPr>
            <a:picLocks noChangeAspect="1"/>
          </p:cNvPicPr>
          <p:nvPr/>
        </p:nvPicPr>
        <p:blipFill>
          <a:blip r:embed="rId3"/>
          <a:stretch>
            <a:fillRect/>
          </a:stretch>
        </p:blipFill>
        <p:spPr>
          <a:xfrm>
            <a:off x="2987824" y="972108"/>
            <a:ext cx="5859652" cy="4464496"/>
          </a:xfrm>
          <a:prstGeom prst="rect">
            <a:avLst/>
          </a:prstGeom>
        </p:spPr>
      </p:pic>
    </p:spTree>
    <p:extLst>
      <p:ext uri="{BB962C8B-B14F-4D97-AF65-F5344CB8AC3E}">
        <p14:creationId xmlns:p14="http://schemas.microsoft.com/office/powerpoint/2010/main" val="2775096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321772" y="1124744"/>
            <a:ext cx="2952327" cy="48691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nSpc>
                <a:spcPct val="107000"/>
              </a:lnSpc>
              <a:spcBef>
                <a:spcPts val="0"/>
              </a:spcBef>
              <a:buNone/>
            </a:pPr>
            <a:r>
              <a:rPr lang="en-US" sz="1800" b="1" dirty="0">
                <a:latin typeface="PT Sans" panose="020B0503020203020204"/>
                <a:ea typeface="Calibri" panose="020F0502020204030204" pitchFamily="34" charset="0"/>
                <a:cs typeface="Times New Roman" panose="02020603050405020304" pitchFamily="18" charset="0"/>
              </a:rPr>
              <a:t>Copper Creek Mountain Bike Park (Polk County Conservation Board)</a:t>
            </a:r>
          </a:p>
          <a:p>
            <a:pPr marL="0" lvl="0" indent="0">
              <a:lnSpc>
                <a:spcPct val="107000"/>
              </a:lnSpc>
              <a:spcBef>
                <a:spcPts val="0"/>
              </a:spcBef>
              <a:buNone/>
            </a:pPr>
            <a:endParaRPr lang="en-US" sz="800" b="1" dirty="0">
              <a:latin typeface="PT Sans" panose="020B0503020203020204"/>
              <a:cs typeface="Arial" pitchFamily="34" charset="0"/>
            </a:endParaRPr>
          </a:p>
          <a:p>
            <a:pPr marL="0" marR="0" indent="0">
              <a:spcBef>
                <a:spcPts val="0"/>
              </a:spcBef>
              <a:spcAft>
                <a:spcPts val="0"/>
              </a:spcAft>
              <a:buNone/>
            </a:pPr>
            <a:r>
              <a:rPr lang="en-US" sz="1600" dirty="0">
                <a:latin typeface="PT Sans" panose="020B0503020203020204"/>
                <a:ea typeface="Calibri" panose="020F0502020204030204" pitchFamily="34" charset="0"/>
                <a:cs typeface="DejaVuSans"/>
              </a:rPr>
              <a:t>This project will construct a 4.4-mile soft surface multi-use trail system within the Fourmile Creek Greenway in east Des Moines. This trail system will offer mountain bikers banked turns, quick elevation changes and jumps as well as hiking and non-mountain biking pursuits.</a:t>
            </a:r>
          </a:p>
          <a:p>
            <a:pPr marL="0" marR="0" indent="0">
              <a:spcBef>
                <a:spcPts val="0"/>
              </a:spcBef>
              <a:spcAft>
                <a:spcPts val="0"/>
              </a:spcAft>
              <a:buNone/>
            </a:pPr>
            <a:endParaRPr lang="en-US" sz="800" b="1" dirty="0">
              <a:latin typeface="PT Sans" panose="020B0503020203020204"/>
              <a:cs typeface="Arial" pitchFamily="34" charset="0"/>
            </a:endParaRPr>
          </a:p>
          <a:p>
            <a:pPr marL="0" indent="0">
              <a:spcBef>
                <a:spcPts val="0"/>
              </a:spcBef>
              <a:buClr>
                <a:schemeClr val="tx1"/>
              </a:buClr>
              <a:buNone/>
              <a:defRPr/>
            </a:pPr>
            <a:r>
              <a:rPr lang="en-US" sz="1600" b="1" dirty="0">
                <a:latin typeface="PT Sans" panose="020B0503020203020204"/>
                <a:cs typeface="Arial" pitchFamily="34" charset="0"/>
              </a:rPr>
              <a:t>Total Cost:    $1,450,000	</a:t>
            </a:r>
          </a:p>
          <a:p>
            <a:pPr marL="0" indent="0">
              <a:spcBef>
                <a:spcPts val="0"/>
              </a:spcBef>
              <a:buClr>
                <a:schemeClr val="tx1"/>
              </a:buClr>
              <a:buNone/>
              <a:defRPr/>
            </a:pPr>
            <a:r>
              <a:rPr lang="en-US" sz="1600" b="1" dirty="0">
                <a:latin typeface="PT Sans" panose="020B0503020203020204"/>
                <a:cs typeface="Arial" pitchFamily="34" charset="0"/>
              </a:rPr>
              <a:t>Requested:   $   400,000 (28%)</a:t>
            </a:r>
          </a:p>
          <a:p>
            <a:pPr marL="0" indent="0">
              <a:spcBef>
                <a:spcPts val="0"/>
              </a:spcBef>
              <a:buClr>
                <a:schemeClr val="tx1"/>
              </a:buClr>
              <a:buNone/>
              <a:defRPr/>
            </a:pPr>
            <a:endParaRPr lang="en-US" sz="1800" dirty="0">
              <a:latin typeface="PT Sans" panose="020B0503020203020204"/>
              <a:cs typeface="Arial" pitchFamily="34" charset="0"/>
            </a:endParaRPr>
          </a:p>
        </p:txBody>
      </p:sp>
      <p:sp>
        <p:nvSpPr>
          <p:cNvPr id="7" name="TextBox 6">
            <a:hlinkClick r:id="rId2" action="ppaction://hlinksldjump"/>
            <a:extLst>
              <a:ext uri="{FF2B5EF4-FFF2-40B4-BE49-F238E27FC236}">
                <a16:creationId xmlns:a16="http://schemas.microsoft.com/office/drawing/2014/main" id="{B2291E62-D070-4391-BFDC-DB0C4841EB3F}"/>
              </a:ext>
            </a:extLst>
          </p:cNvPr>
          <p:cNvSpPr txBox="1"/>
          <p:nvPr/>
        </p:nvSpPr>
        <p:spPr>
          <a:xfrm>
            <a:off x="185320" y="6453336"/>
            <a:ext cx="4458688" cy="276999"/>
          </a:xfrm>
          <a:prstGeom prst="rect">
            <a:avLst/>
          </a:prstGeom>
          <a:noFill/>
        </p:spPr>
        <p:txBody>
          <a:bodyPr wrap="square" rtlCol="0">
            <a:spAutoFit/>
          </a:bodyPr>
          <a:lstStyle/>
          <a:p>
            <a:r>
              <a:rPr lang="en-US" sz="1200" b="1" dirty="0">
                <a:latin typeface="PT Sans" panose="020B0503020203020204"/>
                <a:hlinkClick r:id="rId3" action="ppaction://hlinksldjump"/>
              </a:rPr>
              <a:t>Return to List of Applications Recommended </a:t>
            </a:r>
            <a:endParaRPr lang="en-US" sz="1200" b="1" dirty="0">
              <a:latin typeface="PT Sans" panose="020B0503020203020204"/>
            </a:endParaRPr>
          </a:p>
        </p:txBody>
      </p:sp>
      <p:pic>
        <p:nvPicPr>
          <p:cNvPr id="3" name="Picture 2">
            <a:extLst>
              <a:ext uri="{FF2B5EF4-FFF2-40B4-BE49-F238E27FC236}">
                <a16:creationId xmlns:a16="http://schemas.microsoft.com/office/drawing/2014/main" id="{BF599642-BC14-271D-BABB-2A081FF5542D}"/>
              </a:ext>
            </a:extLst>
          </p:cNvPr>
          <p:cNvPicPr>
            <a:picLocks noChangeAspect="1"/>
          </p:cNvPicPr>
          <p:nvPr/>
        </p:nvPicPr>
        <p:blipFill>
          <a:blip r:embed="rId4"/>
          <a:stretch>
            <a:fillRect/>
          </a:stretch>
        </p:blipFill>
        <p:spPr>
          <a:xfrm>
            <a:off x="3287087" y="908720"/>
            <a:ext cx="5550129" cy="4968552"/>
          </a:xfrm>
          <a:prstGeom prst="rect">
            <a:avLst/>
          </a:prstGeom>
        </p:spPr>
      </p:pic>
    </p:spTree>
    <p:extLst>
      <p:ext uri="{BB962C8B-B14F-4D97-AF65-F5344CB8AC3E}">
        <p14:creationId xmlns:p14="http://schemas.microsoft.com/office/powerpoint/2010/main" val="1794141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908720"/>
            <a:ext cx="8784974" cy="48691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nSpc>
                <a:spcPct val="107000"/>
              </a:lnSpc>
              <a:spcBef>
                <a:spcPts val="0"/>
              </a:spcBef>
              <a:buNone/>
            </a:pPr>
            <a:r>
              <a:rPr lang="en-US" sz="1800" b="1" dirty="0">
                <a:latin typeface="PT Sans" panose="020B0503020203020204"/>
                <a:ea typeface="Calibri" panose="020F0502020204030204" pitchFamily="34" charset="0"/>
                <a:cs typeface="Times New Roman" panose="02020603050405020304" pitchFamily="18" charset="0"/>
              </a:rPr>
              <a:t>Little River Scenic Pathway Phase 2 (Decatur County Conservation Board)</a:t>
            </a:r>
          </a:p>
          <a:p>
            <a:pPr marL="0" lvl="0" indent="0">
              <a:lnSpc>
                <a:spcPct val="107000"/>
              </a:lnSpc>
              <a:spcBef>
                <a:spcPts val="0"/>
              </a:spcBef>
              <a:buNone/>
            </a:pPr>
            <a:endParaRPr lang="en-US" sz="800" b="1" dirty="0">
              <a:latin typeface="PT Sans" panose="020B0503020203020204"/>
              <a:cs typeface="Arial" pitchFamily="34" charset="0"/>
            </a:endParaRPr>
          </a:p>
          <a:p>
            <a:pPr marL="0" marR="0" indent="0">
              <a:spcBef>
                <a:spcPts val="0"/>
              </a:spcBef>
              <a:spcAft>
                <a:spcPts val="0"/>
              </a:spcAft>
              <a:buNone/>
            </a:pPr>
            <a:r>
              <a:rPr lang="en-US" sz="1600" dirty="0">
                <a:latin typeface="PT Sans" panose="020B0503020203020204"/>
                <a:ea typeface="Calibri" panose="020F0502020204030204" pitchFamily="34" charset="0"/>
                <a:cs typeface="DejaVuSans"/>
              </a:rPr>
              <a:t>This project extends the Little River Scenic Pathway 0.4 miles from the end of phase 1 near the west side of the Little River Dam to the planned Savanna Hills Learning Center.</a:t>
            </a:r>
            <a:endParaRPr lang="en-US" sz="1600" dirty="0">
              <a:highlight>
                <a:srgbClr val="00FF00"/>
              </a:highlight>
              <a:latin typeface="PT Sans" panose="020B0503020203020204"/>
              <a:ea typeface="Calibri" panose="020F0502020204030204" pitchFamily="34" charset="0"/>
              <a:cs typeface="DejaVuSans"/>
            </a:endParaRPr>
          </a:p>
          <a:p>
            <a:pPr marL="0" marR="0" indent="0">
              <a:spcBef>
                <a:spcPts val="0"/>
              </a:spcBef>
              <a:spcAft>
                <a:spcPts val="0"/>
              </a:spcAft>
              <a:buNone/>
            </a:pPr>
            <a:endParaRPr lang="en-US" sz="800" dirty="0">
              <a:latin typeface="PT Sans" panose="020B0503020203020204"/>
              <a:ea typeface="Calibri" panose="020F0502020204030204" pitchFamily="34" charset="0"/>
              <a:cs typeface="DejaVuSans"/>
            </a:endParaRPr>
          </a:p>
          <a:p>
            <a:pPr marL="0" marR="0" indent="0">
              <a:spcBef>
                <a:spcPts val="0"/>
              </a:spcBef>
              <a:spcAft>
                <a:spcPts val="0"/>
              </a:spcAft>
              <a:buNone/>
            </a:pPr>
            <a:r>
              <a:rPr lang="en-US" sz="1600" b="1" dirty="0">
                <a:latin typeface="PT Sans" panose="020B0503020203020204"/>
                <a:cs typeface="Arial" pitchFamily="34" charset="0"/>
              </a:rPr>
              <a:t>Total Cost:    $480,000	</a:t>
            </a:r>
          </a:p>
          <a:p>
            <a:pPr marL="0" indent="0">
              <a:spcBef>
                <a:spcPts val="0"/>
              </a:spcBef>
              <a:buClr>
                <a:schemeClr val="tx1"/>
              </a:buClr>
              <a:buNone/>
              <a:defRPr/>
            </a:pPr>
            <a:r>
              <a:rPr lang="en-US" sz="1600" b="1" dirty="0">
                <a:latin typeface="PT Sans" panose="020B0503020203020204"/>
                <a:cs typeface="Arial" pitchFamily="34" charset="0"/>
              </a:rPr>
              <a:t>Requested:   $346,913 (72%)</a:t>
            </a:r>
          </a:p>
          <a:p>
            <a:pPr marL="0" indent="0">
              <a:spcBef>
                <a:spcPts val="0"/>
              </a:spcBef>
              <a:buClr>
                <a:schemeClr val="tx1"/>
              </a:buClr>
              <a:buNone/>
              <a:defRPr/>
            </a:pPr>
            <a:endParaRPr lang="en-US" sz="1800" dirty="0">
              <a:latin typeface="PT Sans" panose="020B0503020203020204"/>
              <a:cs typeface="Arial" pitchFamily="34" charset="0"/>
            </a:endParaRPr>
          </a:p>
        </p:txBody>
      </p:sp>
      <p:sp>
        <p:nvSpPr>
          <p:cNvPr id="7" name="TextBox 6">
            <a:hlinkClick r:id="rId2" action="ppaction://hlinksldjump"/>
            <a:extLst>
              <a:ext uri="{FF2B5EF4-FFF2-40B4-BE49-F238E27FC236}">
                <a16:creationId xmlns:a16="http://schemas.microsoft.com/office/drawing/2014/main" id="{B2291E62-D070-4391-BFDC-DB0C4841EB3F}"/>
              </a:ext>
            </a:extLst>
          </p:cNvPr>
          <p:cNvSpPr txBox="1"/>
          <p:nvPr/>
        </p:nvSpPr>
        <p:spPr>
          <a:xfrm>
            <a:off x="185320" y="6453336"/>
            <a:ext cx="4458688" cy="276999"/>
          </a:xfrm>
          <a:prstGeom prst="rect">
            <a:avLst/>
          </a:prstGeom>
          <a:noFill/>
        </p:spPr>
        <p:txBody>
          <a:bodyPr wrap="square" rtlCol="0">
            <a:spAutoFit/>
          </a:bodyPr>
          <a:lstStyle/>
          <a:p>
            <a:r>
              <a:rPr lang="en-US" sz="1200" b="1" dirty="0">
                <a:latin typeface="PT Sans" panose="020B0503020203020204"/>
                <a:hlinkClick r:id="rId3" action="ppaction://hlinksldjump"/>
              </a:rPr>
              <a:t>Return to List of Applications Recommended </a:t>
            </a:r>
            <a:endParaRPr lang="en-US" sz="1200" b="1" dirty="0">
              <a:latin typeface="PT Sans" panose="020B0503020203020204"/>
            </a:endParaRPr>
          </a:p>
        </p:txBody>
      </p:sp>
      <p:pic>
        <p:nvPicPr>
          <p:cNvPr id="3" name="Picture 2">
            <a:extLst>
              <a:ext uri="{FF2B5EF4-FFF2-40B4-BE49-F238E27FC236}">
                <a16:creationId xmlns:a16="http://schemas.microsoft.com/office/drawing/2014/main" id="{C9D51950-E963-AB0C-7995-A3D3BEA99AEB}"/>
              </a:ext>
            </a:extLst>
          </p:cNvPr>
          <p:cNvPicPr>
            <a:picLocks noChangeAspect="1"/>
          </p:cNvPicPr>
          <p:nvPr/>
        </p:nvPicPr>
        <p:blipFill>
          <a:blip r:embed="rId4"/>
          <a:stretch>
            <a:fillRect/>
          </a:stretch>
        </p:blipFill>
        <p:spPr>
          <a:xfrm>
            <a:off x="3131840" y="2253316"/>
            <a:ext cx="5751539" cy="3862292"/>
          </a:xfrm>
          <a:prstGeom prst="rect">
            <a:avLst/>
          </a:prstGeom>
        </p:spPr>
      </p:pic>
    </p:spTree>
    <p:extLst>
      <p:ext uri="{BB962C8B-B14F-4D97-AF65-F5344CB8AC3E}">
        <p14:creationId xmlns:p14="http://schemas.microsoft.com/office/powerpoint/2010/main" val="381705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473352" y="928004"/>
            <a:ext cx="3240360" cy="48691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nSpc>
                <a:spcPct val="107000"/>
              </a:lnSpc>
              <a:spcBef>
                <a:spcPts val="0"/>
              </a:spcBef>
              <a:buNone/>
            </a:pPr>
            <a:r>
              <a:rPr lang="en-US" sz="1800" b="1" dirty="0">
                <a:latin typeface="PT Sans" panose="020B0503020203020204"/>
                <a:ea typeface="Calibri" panose="020F0502020204030204" pitchFamily="34" charset="0"/>
                <a:cs typeface="Times New Roman" panose="02020603050405020304" pitchFamily="18" charset="0"/>
              </a:rPr>
              <a:t>Ballpark to Ballpark Shelby County Trail Phase 2 (Shelby County)</a:t>
            </a:r>
          </a:p>
          <a:p>
            <a:pPr marL="0" lvl="0" indent="0">
              <a:lnSpc>
                <a:spcPct val="107000"/>
              </a:lnSpc>
              <a:spcBef>
                <a:spcPts val="0"/>
              </a:spcBef>
              <a:buNone/>
            </a:pPr>
            <a:endParaRPr lang="en-US" sz="800" b="1" dirty="0">
              <a:latin typeface="PT Sans" panose="020B0503020203020204"/>
              <a:cs typeface="Arial" pitchFamily="34" charset="0"/>
            </a:endParaRPr>
          </a:p>
          <a:p>
            <a:pPr marL="0" marR="0" indent="0">
              <a:spcBef>
                <a:spcPts val="0"/>
              </a:spcBef>
              <a:spcAft>
                <a:spcPts val="0"/>
              </a:spcAft>
              <a:buNone/>
            </a:pPr>
            <a:r>
              <a:rPr lang="en-US" sz="1600" dirty="0">
                <a:latin typeface="PT Sans" panose="020B0503020203020204"/>
                <a:ea typeface="Calibri" panose="020F0502020204030204" pitchFamily="34" charset="0"/>
                <a:cs typeface="DejaVuSans"/>
              </a:rPr>
              <a:t>This project will construct a 1.5-mile multi-use trail along Iowa 191 from Street F32 to 1380th Street.  This is phase 2 of an eventual 7-mile trail connecting Panama to Portsmouth.</a:t>
            </a:r>
          </a:p>
          <a:p>
            <a:pPr marL="0" marR="0" indent="0">
              <a:spcBef>
                <a:spcPts val="0"/>
              </a:spcBef>
              <a:spcAft>
                <a:spcPts val="0"/>
              </a:spcAft>
              <a:buNone/>
            </a:pPr>
            <a:endParaRPr lang="en-US" sz="800" dirty="0">
              <a:latin typeface="PT Sans" panose="020B0503020203020204"/>
              <a:ea typeface="Calibri" panose="020F0502020204030204" pitchFamily="34" charset="0"/>
              <a:cs typeface="DejaVuSans"/>
            </a:endParaRPr>
          </a:p>
          <a:p>
            <a:pPr marL="0" marR="0" indent="0">
              <a:spcBef>
                <a:spcPts val="0"/>
              </a:spcBef>
              <a:spcAft>
                <a:spcPts val="0"/>
              </a:spcAft>
              <a:buNone/>
            </a:pPr>
            <a:r>
              <a:rPr lang="en-US" sz="1600" b="1" dirty="0">
                <a:latin typeface="PT Sans" panose="020B0503020203020204"/>
                <a:cs typeface="Arial" pitchFamily="34" charset="0"/>
              </a:rPr>
              <a:t>Total Cost:         $898,975	</a:t>
            </a:r>
          </a:p>
          <a:p>
            <a:pPr marL="0" indent="0">
              <a:spcBef>
                <a:spcPts val="0"/>
              </a:spcBef>
              <a:buClr>
                <a:schemeClr val="tx1"/>
              </a:buClr>
              <a:buNone/>
              <a:defRPr/>
            </a:pPr>
            <a:r>
              <a:rPr lang="en-US" sz="1600" b="1" dirty="0">
                <a:latin typeface="PT Sans" panose="020B0503020203020204"/>
                <a:cs typeface="Arial" pitchFamily="34" charset="0"/>
              </a:rPr>
              <a:t>Requested:        $672,980 (75%)</a:t>
            </a:r>
          </a:p>
          <a:p>
            <a:pPr marL="0" indent="0">
              <a:spcBef>
                <a:spcPts val="0"/>
              </a:spcBef>
              <a:buClr>
                <a:schemeClr val="tx1"/>
              </a:buClr>
              <a:buNone/>
              <a:defRPr/>
            </a:pPr>
            <a:r>
              <a:rPr lang="en-US" sz="1600" b="1" dirty="0">
                <a:latin typeface="PT Sans" panose="020B0503020203020204"/>
                <a:cs typeface="Arial" pitchFamily="34" charset="0"/>
              </a:rPr>
              <a:t>Recommended: $462,868 (51%)</a:t>
            </a:r>
          </a:p>
          <a:p>
            <a:pPr marL="0" indent="0">
              <a:spcBef>
                <a:spcPts val="0"/>
              </a:spcBef>
              <a:buClr>
                <a:schemeClr val="tx1"/>
              </a:buClr>
              <a:buNone/>
              <a:defRPr/>
            </a:pPr>
            <a:endParaRPr lang="en-US" sz="1800" dirty="0">
              <a:latin typeface="PT Sans" panose="020B0503020203020204"/>
              <a:cs typeface="Arial" pitchFamily="34" charset="0"/>
            </a:endParaRPr>
          </a:p>
        </p:txBody>
      </p:sp>
      <p:sp>
        <p:nvSpPr>
          <p:cNvPr id="7" name="TextBox 6">
            <a:hlinkClick r:id="rId2" action="ppaction://hlinksldjump"/>
            <a:extLst>
              <a:ext uri="{FF2B5EF4-FFF2-40B4-BE49-F238E27FC236}">
                <a16:creationId xmlns:a16="http://schemas.microsoft.com/office/drawing/2014/main" id="{B2291E62-D070-4391-BFDC-DB0C4841EB3F}"/>
              </a:ext>
            </a:extLst>
          </p:cNvPr>
          <p:cNvSpPr txBox="1"/>
          <p:nvPr/>
        </p:nvSpPr>
        <p:spPr>
          <a:xfrm>
            <a:off x="185320" y="6453336"/>
            <a:ext cx="4458688" cy="276999"/>
          </a:xfrm>
          <a:prstGeom prst="rect">
            <a:avLst/>
          </a:prstGeom>
          <a:noFill/>
        </p:spPr>
        <p:txBody>
          <a:bodyPr wrap="square" rtlCol="0">
            <a:spAutoFit/>
          </a:bodyPr>
          <a:lstStyle/>
          <a:p>
            <a:r>
              <a:rPr lang="en-US" sz="1200" b="1" dirty="0">
                <a:latin typeface="PT Sans" panose="020B0503020203020204"/>
                <a:hlinkClick r:id="rId3" action="ppaction://hlinksldjump"/>
              </a:rPr>
              <a:t>Return to List of Applications Recommended </a:t>
            </a:r>
            <a:endParaRPr lang="en-US" sz="1200" b="1" dirty="0">
              <a:latin typeface="PT Sans" panose="020B0503020203020204"/>
            </a:endParaRPr>
          </a:p>
        </p:txBody>
      </p:sp>
      <p:pic>
        <p:nvPicPr>
          <p:cNvPr id="3" name="Picture 2">
            <a:extLst>
              <a:ext uri="{FF2B5EF4-FFF2-40B4-BE49-F238E27FC236}">
                <a16:creationId xmlns:a16="http://schemas.microsoft.com/office/drawing/2014/main" id="{E60F9B84-C143-3EC1-3B10-1114E79B73AE}"/>
              </a:ext>
            </a:extLst>
          </p:cNvPr>
          <p:cNvPicPr>
            <a:picLocks noChangeAspect="1"/>
          </p:cNvPicPr>
          <p:nvPr/>
        </p:nvPicPr>
        <p:blipFill>
          <a:blip r:embed="rId4"/>
          <a:stretch>
            <a:fillRect/>
          </a:stretch>
        </p:blipFill>
        <p:spPr>
          <a:xfrm>
            <a:off x="3851920" y="928004"/>
            <a:ext cx="4818728" cy="5405904"/>
          </a:xfrm>
          <a:prstGeom prst="rect">
            <a:avLst/>
          </a:prstGeom>
        </p:spPr>
      </p:pic>
    </p:spTree>
    <p:extLst>
      <p:ext uri="{BB962C8B-B14F-4D97-AF65-F5344CB8AC3E}">
        <p14:creationId xmlns:p14="http://schemas.microsoft.com/office/powerpoint/2010/main" val="4125277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467544" y="836712"/>
            <a:ext cx="7886700" cy="360040"/>
          </a:xfrm>
          <a:prstGeom prst="rect">
            <a:avLst/>
          </a:prstGeom>
        </p:spPr>
        <p:txBody>
          <a:bodyPr>
            <a:noAutofit/>
          </a:bodyPr>
          <a:lstStyle/>
          <a:p>
            <a:r>
              <a:rPr lang="en-US" sz="3000" b="1" dirty="0">
                <a:solidFill>
                  <a:schemeClr val="tx2"/>
                </a:solidFill>
              </a:rPr>
              <a:t>List of Applications </a:t>
            </a:r>
            <a:br>
              <a:rPr lang="en-US" sz="3000" b="1" dirty="0">
                <a:solidFill>
                  <a:schemeClr val="tx2"/>
                </a:solidFill>
              </a:rPr>
            </a:br>
            <a:r>
              <a:rPr lang="en-US" sz="3000" dirty="0"/>
              <a:t>Not </a:t>
            </a:r>
            <a:r>
              <a:rPr lang="en-US" sz="3000" b="1" dirty="0">
                <a:solidFill>
                  <a:schemeClr val="tx2"/>
                </a:solidFill>
              </a:rPr>
              <a:t>Recommended for Award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3866030328"/>
              </p:ext>
            </p:extLst>
          </p:nvPr>
        </p:nvGraphicFramePr>
        <p:xfrm>
          <a:off x="179512" y="1418838"/>
          <a:ext cx="8856984" cy="4853387"/>
        </p:xfrm>
        <a:graphic>
          <a:graphicData uri="http://schemas.openxmlformats.org/drawingml/2006/table">
            <a:tbl>
              <a:tblPr firstRow="1" bandRow="1">
                <a:tableStyleId>{5C22544A-7EE6-4342-B048-85BDC9FD1C3A}</a:tableStyleId>
              </a:tblPr>
              <a:tblGrid>
                <a:gridCol w="2448272">
                  <a:extLst>
                    <a:ext uri="{9D8B030D-6E8A-4147-A177-3AD203B41FA5}">
                      <a16:colId xmlns:a16="http://schemas.microsoft.com/office/drawing/2014/main" val="3387879057"/>
                    </a:ext>
                  </a:extLst>
                </a:gridCol>
                <a:gridCol w="1728192">
                  <a:extLst>
                    <a:ext uri="{9D8B030D-6E8A-4147-A177-3AD203B41FA5}">
                      <a16:colId xmlns:a16="http://schemas.microsoft.com/office/drawing/2014/main" val="1861506818"/>
                    </a:ext>
                  </a:extLst>
                </a:gridCol>
                <a:gridCol w="792088">
                  <a:extLst>
                    <a:ext uri="{9D8B030D-6E8A-4147-A177-3AD203B41FA5}">
                      <a16:colId xmlns:a16="http://schemas.microsoft.com/office/drawing/2014/main" val="3420930524"/>
                    </a:ext>
                  </a:extLst>
                </a:gridCol>
                <a:gridCol w="1152128">
                  <a:extLst>
                    <a:ext uri="{9D8B030D-6E8A-4147-A177-3AD203B41FA5}">
                      <a16:colId xmlns:a16="http://schemas.microsoft.com/office/drawing/2014/main" val="467904483"/>
                    </a:ext>
                  </a:extLst>
                </a:gridCol>
                <a:gridCol w="1224136">
                  <a:extLst>
                    <a:ext uri="{9D8B030D-6E8A-4147-A177-3AD203B41FA5}">
                      <a16:colId xmlns:a16="http://schemas.microsoft.com/office/drawing/2014/main" val="3284072429"/>
                    </a:ext>
                  </a:extLst>
                </a:gridCol>
                <a:gridCol w="1512168">
                  <a:extLst>
                    <a:ext uri="{9D8B030D-6E8A-4147-A177-3AD203B41FA5}">
                      <a16:colId xmlns:a16="http://schemas.microsoft.com/office/drawing/2014/main" val="1639893002"/>
                    </a:ext>
                  </a:extLst>
                </a:gridCol>
              </a:tblGrid>
              <a:tr h="890987">
                <a:tc>
                  <a:txBody>
                    <a:bodyPr/>
                    <a:lstStyle/>
                    <a:p>
                      <a:pPr algn="ctr"/>
                      <a:r>
                        <a:rPr lang="en-US" sz="1300" b="1" dirty="0"/>
                        <a:t>PROJECT NAME</a:t>
                      </a:r>
                    </a:p>
                  </a:txBody>
                  <a:tcPr anchor="ctr">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B w="12700" cap="flat" cmpd="sng" algn="ctr">
                      <a:no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252033">
                <a:tc>
                  <a:txBody>
                    <a:bodyPr/>
                    <a:lstStyle/>
                    <a:p>
                      <a:pPr algn="ctr"/>
                      <a:r>
                        <a:rPr lang="en-US" sz="1400" b="1" dirty="0"/>
                        <a:t>Clive Greenbelt to Raccoon River Valley Trail Connection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Clive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  $1,400,000 </a:t>
                      </a:r>
                    </a:p>
                    <a:p>
                      <a:pPr algn="ct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 $470,000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5182093"/>
                  </a:ext>
                </a:extLst>
              </a:tr>
              <a:tr h="215477">
                <a:tc>
                  <a:txBody>
                    <a:bodyPr/>
                    <a:lstStyle/>
                    <a:p>
                      <a:pPr marL="0" algn="ctr" defTabSz="914400" rtl="0" eaLnBrk="1" fontAlgn="t" latinLnBrk="0" hangingPunct="1"/>
                      <a:r>
                        <a:rPr lang="en-US" sz="1400" b="1" kern="1200" dirty="0">
                          <a:solidFill>
                            <a:schemeClr val="dk1"/>
                          </a:solidFill>
                          <a:latin typeface="+mn-lt"/>
                          <a:ea typeface="+mn-ea"/>
                          <a:cs typeface="+mn-cs"/>
                        </a:rPr>
                        <a:t>Bondurant Recreational Sports Complex to Lake Petocka Trail</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Bondurant</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95</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$485,360</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$100,000 (21%)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$0</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4878865"/>
                  </a:ext>
                </a:extLst>
              </a:tr>
              <a:tr h="215477">
                <a:tc>
                  <a:txBody>
                    <a:bodyPr/>
                    <a:lstStyle/>
                    <a:p>
                      <a:pPr marL="0" algn="ctr" defTabSz="914400" rtl="0" eaLnBrk="1" fontAlgn="t" latinLnBrk="0" hangingPunct="1"/>
                      <a:r>
                        <a:rPr lang="en-US" sz="1400" b="1" kern="1200" dirty="0">
                          <a:solidFill>
                            <a:schemeClr val="dk1"/>
                          </a:solidFill>
                          <a:latin typeface="+mn-lt"/>
                          <a:ea typeface="+mn-ea"/>
                          <a:cs typeface="+mn-cs"/>
                        </a:rPr>
                        <a:t>Wabash Trace Nature Trail &amp; Rapp Park Connection</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Southwest Iowa Nature Trails Project, Inc.</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95</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 $2,146,604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$600,000 (28%)</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$0</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6347654"/>
                  </a:ext>
                </a:extLst>
              </a:tr>
              <a:tr h="181705">
                <a:tc>
                  <a:txBody>
                    <a:bodyPr/>
                    <a:lstStyle/>
                    <a:p>
                      <a:pPr marL="0" algn="ctr" defTabSz="914400" rtl="0" eaLnBrk="1" fontAlgn="t" latinLnBrk="0" hangingPunct="1"/>
                      <a:r>
                        <a:rPr lang="en-US" sz="1400" b="1" kern="1200" dirty="0">
                          <a:solidFill>
                            <a:schemeClr val="dk1"/>
                          </a:solidFill>
                          <a:latin typeface="+mn-lt"/>
                          <a:ea typeface="+mn-ea"/>
                          <a:cs typeface="+mn-cs"/>
                        </a:rPr>
                        <a:t>Admiral Trail Bridge Phase 2</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Farragut</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95</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 $695,918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 $521,938 (75%)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$0</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5885606"/>
                  </a:ext>
                </a:extLst>
              </a:tr>
              <a:tr h="181705">
                <a:tc>
                  <a:txBody>
                    <a:bodyPr/>
                    <a:lstStyle/>
                    <a:p>
                      <a:pPr marL="0" algn="ctr" defTabSz="914400" rtl="0" eaLnBrk="1" fontAlgn="t" latinLnBrk="0" hangingPunct="1"/>
                      <a:r>
                        <a:rPr lang="en-US" sz="1400" b="1" kern="1200" dirty="0">
                          <a:solidFill>
                            <a:schemeClr val="dk1"/>
                          </a:solidFill>
                          <a:latin typeface="+mn-lt"/>
                          <a:ea typeface="+mn-ea"/>
                          <a:cs typeface="+mn-cs"/>
                        </a:rPr>
                        <a:t>Iowa River's Edge Trail Paving Project</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Hardin County</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94</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$1,000,000</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$300,000 (30%)</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$0</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5001294"/>
                  </a:ext>
                </a:extLst>
              </a:tr>
              <a:tr h="365760">
                <a:tc>
                  <a:txBody>
                    <a:bodyPr/>
                    <a:lstStyle/>
                    <a:p>
                      <a:pPr marL="0" algn="ctr" defTabSz="914400" rtl="0" eaLnBrk="1" fontAlgn="t" latinLnBrk="0" hangingPunct="1"/>
                      <a:r>
                        <a:rPr lang="en-US" sz="1400" b="1" kern="1200" dirty="0">
                          <a:solidFill>
                            <a:schemeClr val="dk1"/>
                          </a:solidFill>
                          <a:latin typeface="+mn-lt"/>
                          <a:ea typeface="+mn-ea"/>
                          <a:cs typeface="+mn-cs"/>
                        </a:rPr>
                        <a:t>Connecting Fort Madison! Phase IV - 48th Street Trail Connector</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Fort Madison</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93</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 $631,388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 $175,000 (28%)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$0</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6558454"/>
                  </a:ext>
                </a:extLst>
              </a:tr>
            </a:tbl>
          </a:graphicData>
        </a:graphic>
      </p:graphicFrame>
      <p:sp>
        <p:nvSpPr>
          <p:cNvPr id="3" name="TextBox 2">
            <a:hlinkClick r:id="rId2" action="ppaction://hlinksldjump"/>
            <a:extLst>
              <a:ext uri="{FF2B5EF4-FFF2-40B4-BE49-F238E27FC236}">
                <a16:creationId xmlns:a16="http://schemas.microsoft.com/office/drawing/2014/main" id="{819131DD-FD17-4F64-9439-4DE349A696EC}"/>
              </a:ext>
            </a:extLst>
          </p:cNvPr>
          <p:cNvSpPr txBox="1"/>
          <p:nvPr/>
        </p:nvSpPr>
        <p:spPr>
          <a:xfrm>
            <a:off x="-25704" y="6566138"/>
            <a:ext cx="5544616" cy="276999"/>
          </a:xfrm>
          <a:prstGeom prst="rect">
            <a:avLst/>
          </a:prstGeom>
          <a:noFill/>
        </p:spPr>
        <p:txBody>
          <a:bodyPr wrap="square" rtlCol="0">
            <a:spAutoFit/>
          </a:bodyPr>
          <a:lstStyle/>
          <a:p>
            <a:r>
              <a:rPr lang="en-US" sz="1200" b="1" dirty="0">
                <a:hlinkClick r:id="rId2" action="ppaction://hlinksldjump"/>
              </a:rPr>
              <a:t>Return to List of Applications Recommended</a:t>
            </a:r>
            <a:endParaRPr lang="en-US" sz="1200" b="1" dirty="0"/>
          </a:p>
        </p:txBody>
      </p:sp>
    </p:spTree>
    <p:extLst>
      <p:ext uri="{BB962C8B-B14F-4D97-AF65-F5344CB8AC3E}">
        <p14:creationId xmlns:p14="http://schemas.microsoft.com/office/powerpoint/2010/main" val="332882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467544" y="764704"/>
            <a:ext cx="7886700" cy="360040"/>
          </a:xfrm>
          <a:prstGeom prst="rect">
            <a:avLst/>
          </a:prstGeom>
        </p:spPr>
        <p:txBody>
          <a:bodyPr>
            <a:noAutofit/>
          </a:bodyPr>
          <a:lstStyle/>
          <a:p>
            <a:r>
              <a:rPr lang="en-US" sz="3000" b="1" dirty="0">
                <a:solidFill>
                  <a:schemeClr val="tx2"/>
                </a:solidFill>
              </a:rPr>
              <a:t>List of Applications </a:t>
            </a:r>
            <a:br>
              <a:rPr lang="en-US" sz="3000" b="1" dirty="0">
                <a:solidFill>
                  <a:schemeClr val="tx2"/>
                </a:solidFill>
              </a:rPr>
            </a:br>
            <a:r>
              <a:rPr lang="en-US" sz="3000" dirty="0"/>
              <a:t>Not </a:t>
            </a:r>
            <a:r>
              <a:rPr lang="en-US" sz="3000" b="1" dirty="0">
                <a:solidFill>
                  <a:schemeClr val="tx2"/>
                </a:solidFill>
              </a:rPr>
              <a:t>Recommended for Award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4264420478"/>
              </p:ext>
            </p:extLst>
          </p:nvPr>
        </p:nvGraphicFramePr>
        <p:xfrm>
          <a:off x="107504" y="1331547"/>
          <a:ext cx="8856984" cy="5059127"/>
        </p:xfrm>
        <a:graphic>
          <a:graphicData uri="http://schemas.openxmlformats.org/drawingml/2006/table">
            <a:tbl>
              <a:tblPr firstRow="1" bandRow="1">
                <a:tableStyleId>{5C22544A-7EE6-4342-B048-85BDC9FD1C3A}</a:tableStyleId>
              </a:tblPr>
              <a:tblGrid>
                <a:gridCol w="2448272">
                  <a:extLst>
                    <a:ext uri="{9D8B030D-6E8A-4147-A177-3AD203B41FA5}">
                      <a16:colId xmlns:a16="http://schemas.microsoft.com/office/drawing/2014/main" val="3387879057"/>
                    </a:ext>
                  </a:extLst>
                </a:gridCol>
                <a:gridCol w="1728192">
                  <a:extLst>
                    <a:ext uri="{9D8B030D-6E8A-4147-A177-3AD203B41FA5}">
                      <a16:colId xmlns:a16="http://schemas.microsoft.com/office/drawing/2014/main" val="1861506818"/>
                    </a:ext>
                  </a:extLst>
                </a:gridCol>
                <a:gridCol w="792088">
                  <a:extLst>
                    <a:ext uri="{9D8B030D-6E8A-4147-A177-3AD203B41FA5}">
                      <a16:colId xmlns:a16="http://schemas.microsoft.com/office/drawing/2014/main" val="3420930524"/>
                    </a:ext>
                  </a:extLst>
                </a:gridCol>
                <a:gridCol w="1152128">
                  <a:extLst>
                    <a:ext uri="{9D8B030D-6E8A-4147-A177-3AD203B41FA5}">
                      <a16:colId xmlns:a16="http://schemas.microsoft.com/office/drawing/2014/main" val="467904483"/>
                    </a:ext>
                  </a:extLst>
                </a:gridCol>
                <a:gridCol w="1224136">
                  <a:extLst>
                    <a:ext uri="{9D8B030D-6E8A-4147-A177-3AD203B41FA5}">
                      <a16:colId xmlns:a16="http://schemas.microsoft.com/office/drawing/2014/main" val="3284072429"/>
                    </a:ext>
                  </a:extLst>
                </a:gridCol>
                <a:gridCol w="1512168">
                  <a:extLst>
                    <a:ext uri="{9D8B030D-6E8A-4147-A177-3AD203B41FA5}">
                      <a16:colId xmlns:a16="http://schemas.microsoft.com/office/drawing/2014/main" val="1639893002"/>
                    </a:ext>
                  </a:extLst>
                </a:gridCol>
              </a:tblGrid>
              <a:tr h="890987">
                <a:tc>
                  <a:txBody>
                    <a:bodyPr/>
                    <a:lstStyle/>
                    <a:p>
                      <a:pPr algn="ctr"/>
                      <a:r>
                        <a:rPr lang="en-US" sz="1300" b="1" dirty="0"/>
                        <a:t>PROJECT NAME</a:t>
                      </a:r>
                    </a:p>
                  </a:txBody>
                  <a:tcPr anchor="ctr">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B w="12700" cap="flat" cmpd="sng" algn="ctr">
                      <a:no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354330">
                <a:tc>
                  <a:txBody>
                    <a:bodyPr/>
                    <a:lstStyle/>
                    <a:p>
                      <a:pPr algn="ctr"/>
                      <a:r>
                        <a:rPr lang="en-US" sz="1400" b="1" dirty="0"/>
                        <a:t>Kewash Nature </a:t>
                      </a:r>
                    </a:p>
                    <a:p>
                      <a:pPr algn="ctr"/>
                      <a:r>
                        <a:rPr lang="en-US" sz="1400" b="1" dirty="0"/>
                        <a:t>Trail Phase 3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Washington County Conservation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$880,000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$630,000 (72%)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8988103"/>
                  </a:ext>
                </a:extLst>
              </a:tr>
              <a:tr h="354330">
                <a:tc>
                  <a:txBody>
                    <a:bodyPr/>
                    <a:lstStyle/>
                    <a:p>
                      <a:pPr algn="ctr"/>
                      <a:r>
                        <a:rPr lang="en-US" sz="1350" b="1" dirty="0"/>
                        <a:t>Marcus Trail Phase 1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Marcus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$749,910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$92,089</a:t>
                      </a:r>
                    </a:p>
                    <a:p>
                      <a:pPr algn="ctr"/>
                      <a:r>
                        <a:rPr lang="en-US" sz="1350" b="1" dirty="0"/>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5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9905862"/>
                  </a:ext>
                </a:extLst>
              </a:tr>
              <a:tr h="251460">
                <a:tc>
                  <a:txBody>
                    <a:bodyPr/>
                    <a:lstStyle/>
                    <a:p>
                      <a:pPr algn="ctr"/>
                      <a:r>
                        <a:rPr lang="en-US" sz="1350" b="1" dirty="0"/>
                        <a:t>Murphy Park Bridge and Trail</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Mason 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 $2,138,150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$500,000</a:t>
                      </a:r>
                    </a:p>
                    <a:p>
                      <a:pPr algn="ctr"/>
                      <a:r>
                        <a:rPr lang="en-US" sz="1350" b="1" dirty="0"/>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4878865"/>
                  </a:ext>
                </a:extLst>
              </a:tr>
              <a:tr h="215477">
                <a:tc>
                  <a:txBody>
                    <a:bodyPr/>
                    <a:lstStyle/>
                    <a:p>
                      <a:pPr algn="ctr"/>
                      <a:r>
                        <a:rPr lang="en-US" sz="1350" b="1" dirty="0"/>
                        <a:t>Grant Wood Trail: Paralta Road to Springville Road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Linn County Conservation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$960,000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$650,000</a:t>
                      </a:r>
                    </a:p>
                    <a:p>
                      <a:pPr algn="ctr"/>
                      <a:r>
                        <a:rPr lang="en-US" sz="1350" b="1" dirty="0"/>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6347654"/>
                  </a:ext>
                </a:extLst>
              </a:tr>
              <a:tr h="181705">
                <a:tc>
                  <a:txBody>
                    <a:bodyPr/>
                    <a:lstStyle/>
                    <a:p>
                      <a:pPr algn="ctr"/>
                      <a:r>
                        <a:rPr lang="en-US" sz="1350" b="1" dirty="0"/>
                        <a:t>Neal Smith Trail to High Trestle Trail Connection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Polk 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91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$565,000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$440,000       (78%)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5885606"/>
                  </a:ext>
                </a:extLst>
              </a:tr>
              <a:tr h="251460">
                <a:tc>
                  <a:txBody>
                    <a:bodyPr/>
                    <a:lstStyle/>
                    <a:p>
                      <a:pPr algn="ctr"/>
                      <a:r>
                        <a:rPr lang="en-US" sz="1350" b="1" dirty="0"/>
                        <a:t>Clay County Connection Phase II</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Dickinson County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91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$1,407,545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$490,000</a:t>
                      </a:r>
                    </a:p>
                    <a:p>
                      <a:pPr algn="ctr"/>
                      <a:r>
                        <a:rPr lang="en-US" sz="1350" b="1" dirty="0"/>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5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6558454"/>
                  </a:ext>
                </a:extLst>
              </a:tr>
              <a:tr h="251460">
                <a:tc>
                  <a:txBody>
                    <a:bodyPr/>
                    <a:lstStyle/>
                    <a:p>
                      <a:pPr algn="ctr"/>
                      <a:r>
                        <a:rPr lang="fr-FR" sz="1350" b="1" dirty="0"/>
                        <a:t>Central Place </a:t>
                      </a:r>
                      <a:r>
                        <a:rPr lang="fr-FR" sz="1350" b="1" dirty="0" err="1"/>
                        <a:t>Levee</a:t>
                      </a:r>
                      <a:r>
                        <a:rPr lang="fr-FR" sz="1350" b="1" dirty="0"/>
                        <a:t> Trail Phase 1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Des Moines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$1,500,000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$500,000  (33%)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5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5313223"/>
                  </a:ext>
                </a:extLst>
              </a:tr>
            </a:tbl>
          </a:graphicData>
        </a:graphic>
      </p:graphicFrame>
      <p:sp>
        <p:nvSpPr>
          <p:cNvPr id="3" name="TextBox 2">
            <a:hlinkClick r:id="rId2" action="ppaction://hlinksldjump"/>
            <a:extLst>
              <a:ext uri="{FF2B5EF4-FFF2-40B4-BE49-F238E27FC236}">
                <a16:creationId xmlns:a16="http://schemas.microsoft.com/office/drawing/2014/main" id="{819131DD-FD17-4F64-9439-4DE349A696EC}"/>
              </a:ext>
            </a:extLst>
          </p:cNvPr>
          <p:cNvSpPr txBox="1"/>
          <p:nvPr/>
        </p:nvSpPr>
        <p:spPr>
          <a:xfrm>
            <a:off x="-25704" y="6566138"/>
            <a:ext cx="5544616" cy="276999"/>
          </a:xfrm>
          <a:prstGeom prst="rect">
            <a:avLst/>
          </a:prstGeom>
          <a:noFill/>
        </p:spPr>
        <p:txBody>
          <a:bodyPr wrap="square" rtlCol="0">
            <a:spAutoFit/>
          </a:bodyPr>
          <a:lstStyle/>
          <a:p>
            <a:r>
              <a:rPr lang="en-US" sz="1200" b="1" dirty="0">
                <a:hlinkClick r:id="rId2" action="ppaction://hlinksldjump"/>
              </a:rPr>
              <a:t>Return to List of Applications Recommended</a:t>
            </a:r>
            <a:endParaRPr lang="en-US" sz="1200" b="1" dirty="0"/>
          </a:p>
        </p:txBody>
      </p:sp>
    </p:spTree>
    <p:extLst>
      <p:ext uri="{BB962C8B-B14F-4D97-AF65-F5344CB8AC3E}">
        <p14:creationId xmlns:p14="http://schemas.microsoft.com/office/powerpoint/2010/main" val="4154063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467544" y="764704"/>
            <a:ext cx="7886700" cy="360040"/>
          </a:xfrm>
          <a:prstGeom prst="rect">
            <a:avLst/>
          </a:prstGeom>
        </p:spPr>
        <p:txBody>
          <a:bodyPr>
            <a:noAutofit/>
          </a:bodyPr>
          <a:lstStyle/>
          <a:p>
            <a:r>
              <a:rPr lang="en-US" sz="3000" b="1" dirty="0">
                <a:solidFill>
                  <a:schemeClr val="tx2"/>
                </a:solidFill>
              </a:rPr>
              <a:t>List of Applications </a:t>
            </a:r>
            <a:br>
              <a:rPr lang="en-US" sz="3000" b="1" dirty="0">
                <a:solidFill>
                  <a:schemeClr val="tx2"/>
                </a:solidFill>
              </a:rPr>
            </a:br>
            <a:r>
              <a:rPr lang="en-US" sz="3000" dirty="0"/>
              <a:t>Not </a:t>
            </a:r>
            <a:r>
              <a:rPr lang="en-US" sz="3000" b="1" dirty="0">
                <a:solidFill>
                  <a:schemeClr val="tx2"/>
                </a:solidFill>
              </a:rPr>
              <a:t>Recommended for Award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544524972"/>
              </p:ext>
            </p:extLst>
          </p:nvPr>
        </p:nvGraphicFramePr>
        <p:xfrm>
          <a:off x="107504" y="1331547"/>
          <a:ext cx="8856984" cy="5043887"/>
        </p:xfrm>
        <a:graphic>
          <a:graphicData uri="http://schemas.openxmlformats.org/drawingml/2006/table">
            <a:tbl>
              <a:tblPr firstRow="1" bandRow="1">
                <a:tableStyleId>{5C22544A-7EE6-4342-B048-85BDC9FD1C3A}</a:tableStyleId>
              </a:tblPr>
              <a:tblGrid>
                <a:gridCol w="2448272">
                  <a:extLst>
                    <a:ext uri="{9D8B030D-6E8A-4147-A177-3AD203B41FA5}">
                      <a16:colId xmlns:a16="http://schemas.microsoft.com/office/drawing/2014/main" val="3387879057"/>
                    </a:ext>
                  </a:extLst>
                </a:gridCol>
                <a:gridCol w="1728192">
                  <a:extLst>
                    <a:ext uri="{9D8B030D-6E8A-4147-A177-3AD203B41FA5}">
                      <a16:colId xmlns:a16="http://schemas.microsoft.com/office/drawing/2014/main" val="1861506818"/>
                    </a:ext>
                  </a:extLst>
                </a:gridCol>
                <a:gridCol w="792088">
                  <a:extLst>
                    <a:ext uri="{9D8B030D-6E8A-4147-A177-3AD203B41FA5}">
                      <a16:colId xmlns:a16="http://schemas.microsoft.com/office/drawing/2014/main" val="3420930524"/>
                    </a:ext>
                  </a:extLst>
                </a:gridCol>
                <a:gridCol w="1152128">
                  <a:extLst>
                    <a:ext uri="{9D8B030D-6E8A-4147-A177-3AD203B41FA5}">
                      <a16:colId xmlns:a16="http://schemas.microsoft.com/office/drawing/2014/main" val="467904483"/>
                    </a:ext>
                  </a:extLst>
                </a:gridCol>
                <a:gridCol w="1224136">
                  <a:extLst>
                    <a:ext uri="{9D8B030D-6E8A-4147-A177-3AD203B41FA5}">
                      <a16:colId xmlns:a16="http://schemas.microsoft.com/office/drawing/2014/main" val="3284072429"/>
                    </a:ext>
                  </a:extLst>
                </a:gridCol>
                <a:gridCol w="1512168">
                  <a:extLst>
                    <a:ext uri="{9D8B030D-6E8A-4147-A177-3AD203B41FA5}">
                      <a16:colId xmlns:a16="http://schemas.microsoft.com/office/drawing/2014/main" val="1639893002"/>
                    </a:ext>
                  </a:extLst>
                </a:gridCol>
              </a:tblGrid>
              <a:tr h="890987">
                <a:tc>
                  <a:txBody>
                    <a:bodyPr/>
                    <a:lstStyle/>
                    <a:p>
                      <a:pPr algn="ctr"/>
                      <a:r>
                        <a:rPr lang="en-US" sz="1300" b="1" dirty="0"/>
                        <a:t>PROJECT NAME</a:t>
                      </a:r>
                    </a:p>
                  </a:txBody>
                  <a:tcPr anchor="ctr">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B w="12700" cap="flat" cmpd="sng" algn="ctr">
                      <a:no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354330">
                <a:tc>
                  <a:txBody>
                    <a:bodyPr/>
                    <a:lstStyle/>
                    <a:p>
                      <a:pPr algn="ctr"/>
                      <a:r>
                        <a:rPr lang="en-US" sz="1400" b="1" dirty="0"/>
                        <a:t>19th Street Multi-Use Trail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Nevada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 $1,093,846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$546,923 (50%)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8988103"/>
                  </a:ext>
                </a:extLst>
              </a:tr>
              <a:tr h="354330">
                <a:tc>
                  <a:txBody>
                    <a:bodyPr/>
                    <a:lstStyle/>
                    <a:p>
                      <a:pPr algn="ctr"/>
                      <a:r>
                        <a:rPr lang="en-US" sz="1350" b="1" dirty="0"/>
                        <a:t>Prairie Restoration Trail</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Laurens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 $598,500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$401,167</a:t>
                      </a:r>
                    </a:p>
                    <a:p>
                      <a:pPr algn="ctr"/>
                      <a:r>
                        <a:rPr lang="en-US" sz="1350" b="1" dirty="0"/>
                        <a:t>(67%)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5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9905862"/>
                  </a:ext>
                </a:extLst>
              </a:tr>
              <a:tr h="251460">
                <a:tc>
                  <a:txBody>
                    <a:bodyPr/>
                    <a:lstStyle/>
                    <a:p>
                      <a:pPr algn="ctr"/>
                      <a:r>
                        <a:rPr lang="en-US" sz="1350" b="1" dirty="0"/>
                        <a:t>Clear Creek Trail Extension: U.S. 6 Underpass</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Johnson County Conservation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 </a:t>
                      </a:r>
                    </a:p>
                    <a:p>
                      <a:pPr algn="ctr"/>
                      <a:r>
                        <a:rPr lang="en-US" sz="1350" b="1" dirty="0"/>
                        <a:t> $1,800,000 </a:t>
                      </a:r>
                    </a:p>
                    <a:p>
                      <a:pPr algn="ctr"/>
                      <a:endParaRPr lang="en-US" sz="135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$1,300,000</a:t>
                      </a:r>
                    </a:p>
                    <a:p>
                      <a:pPr algn="ctr"/>
                      <a:r>
                        <a:rPr lang="en-US" sz="1350" b="1" dirty="0"/>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4878865"/>
                  </a:ext>
                </a:extLst>
              </a:tr>
              <a:tr h="215477">
                <a:tc>
                  <a:txBody>
                    <a:bodyPr/>
                    <a:lstStyle/>
                    <a:p>
                      <a:pPr algn="ctr"/>
                      <a:r>
                        <a:rPr lang="en-US" sz="1350" b="1" dirty="0"/>
                        <a:t>Cedar View Trail Paving Project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Jefferson County Conservation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$836,000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$374,000</a:t>
                      </a:r>
                    </a:p>
                    <a:p>
                      <a:pPr algn="ctr"/>
                      <a:r>
                        <a:rPr lang="en-US" sz="1350" b="1" dirty="0"/>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6347654"/>
                  </a:ext>
                </a:extLst>
              </a:tr>
              <a:tr h="181705">
                <a:tc>
                  <a:txBody>
                    <a:bodyPr/>
                    <a:lstStyle/>
                    <a:p>
                      <a:pPr algn="ctr"/>
                      <a:r>
                        <a:rPr lang="en-US" sz="1350" b="1" dirty="0"/>
                        <a:t>Fort Dodge Nature Trail</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Fort Dodge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 $1,164,000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$873,000      (75%)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5885606"/>
                  </a:ext>
                </a:extLst>
              </a:tr>
              <a:tr h="251460">
                <a:tc>
                  <a:txBody>
                    <a:bodyPr/>
                    <a:lstStyle/>
                    <a:p>
                      <a:pPr algn="ctr"/>
                      <a:r>
                        <a:rPr lang="en-US" sz="1350" b="1" dirty="0"/>
                        <a:t>Cone and Sertoma Mountain Bike Park Signage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Sioux 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$140,000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$105,000</a:t>
                      </a:r>
                    </a:p>
                    <a:p>
                      <a:pPr algn="ctr"/>
                      <a:r>
                        <a:rPr lang="en-US" sz="1350" b="1" dirty="0"/>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5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6558454"/>
                  </a:ext>
                </a:extLst>
              </a:tr>
              <a:tr h="251460">
                <a:tc>
                  <a:txBody>
                    <a:bodyPr/>
                    <a:lstStyle/>
                    <a:p>
                      <a:pPr algn="ctr"/>
                      <a:r>
                        <a:rPr lang="en-US" sz="1350" b="1" dirty="0"/>
                        <a:t>Cedar Rapids Flood Control System Trail</a:t>
                      </a:r>
                      <a:endParaRPr lang="fr-FR" sz="135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Cedar Rapids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85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$1,720,000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$500,000  (29%)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5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5313223"/>
                  </a:ext>
                </a:extLst>
              </a:tr>
            </a:tbl>
          </a:graphicData>
        </a:graphic>
      </p:graphicFrame>
      <p:sp>
        <p:nvSpPr>
          <p:cNvPr id="3" name="TextBox 2">
            <a:hlinkClick r:id="rId2" action="ppaction://hlinksldjump"/>
            <a:extLst>
              <a:ext uri="{FF2B5EF4-FFF2-40B4-BE49-F238E27FC236}">
                <a16:creationId xmlns:a16="http://schemas.microsoft.com/office/drawing/2014/main" id="{819131DD-FD17-4F64-9439-4DE349A696EC}"/>
              </a:ext>
            </a:extLst>
          </p:cNvPr>
          <p:cNvSpPr txBox="1"/>
          <p:nvPr/>
        </p:nvSpPr>
        <p:spPr>
          <a:xfrm>
            <a:off x="-25704" y="6566138"/>
            <a:ext cx="5544616" cy="276999"/>
          </a:xfrm>
          <a:prstGeom prst="rect">
            <a:avLst/>
          </a:prstGeom>
          <a:noFill/>
        </p:spPr>
        <p:txBody>
          <a:bodyPr wrap="square" rtlCol="0">
            <a:spAutoFit/>
          </a:bodyPr>
          <a:lstStyle/>
          <a:p>
            <a:r>
              <a:rPr lang="en-US" sz="1200" b="1" dirty="0">
                <a:hlinkClick r:id="rId2" action="ppaction://hlinksldjump"/>
              </a:rPr>
              <a:t>Return to List of Applications Recommended</a:t>
            </a:r>
            <a:endParaRPr lang="en-US" sz="1200" b="1" dirty="0"/>
          </a:p>
        </p:txBody>
      </p:sp>
    </p:spTree>
    <p:extLst>
      <p:ext uri="{BB962C8B-B14F-4D97-AF65-F5344CB8AC3E}">
        <p14:creationId xmlns:p14="http://schemas.microsoft.com/office/powerpoint/2010/main" val="3459652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467544" y="764704"/>
            <a:ext cx="7886700" cy="360040"/>
          </a:xfrm>
          <a:prstGeom prst="rect">
            <a:avLst/>
          </a:prstGeom>
        </p:spPr>
        <p:txBody>
          <a:bodyPr>
            <a:noAutofit/>
          </a:bodyPr>
          <a:lstStyle/>
          <a:p>
            <a:r>
              <a:rPr lang="en-US" sz="3000" b="1" dirty="0">
                <a:solidFill>
                  <a:schemeClr val="tx2"/>
                </a:solidFill>
              </a:rPr>
              <a:t>List of Applications </a:t>
            </a:r>
            <a:br>
              <a:rPr lang="en-US" sz="3000" b="1" dirty="0">
                <a:solidFill>
                  <a:schemeClr val="tx2"/>
                </a:solidFill>
              </a:rPr>
            </a:br>
            <a:r>
              <a:rPr lang="en-US" sz="3000" dirty="0"/>
              <a:t>Not </a:t>
            </a:r>
            <a:r>
              <a:rPr lang="en-US" sz="3000" b="1" dirty="0">
                <a:solidFill>
                  <a:schemeClr val="tx2"/>
                </a:solidFill>
              </a:rPr>
              <a:t>Recommended for Award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755568904"/>
              </p:ext>
            </p:extLst>
          </p:nvPr>
        </p:nvGraphicFramePr>
        <p:xfrm>
          <a:off x="107504" y="1331547"/>
          <a:ext cx="8856984" cy="5051507"/>
        </p:xfrm>
        <a:graphic>
          <a:graphicData uri="http://schemas.openxmlformats.org/drawingml/2006/table">
            <a:tbl>
              <a:tblPr firstRow="1" bandRow="1">
                <a:tableStyleId>{5C22544A-7EE6-4342-B048-85BDC9FD1C3A}</a:tableStyleId>
              </a:tblPr>
              <a:tblGrid>
                <a:gridCol w="2448272">
                  <a:extLst>
                    <a:ext uri="{9D8B030D-6E8A-4147-A177-3AD203B41FA5}">
                      <a16:colId xmlns:a16="http://schemas.microsoft.com/office/drawing/2014/main" val="3387879057"/>
                    </a:ext>
                  </a:extLst>
                </a:gridCol>
                <a:gridCol w="1728192">
                  <a:extLst>
                    <a:ext uri="{9D8B030D-6E8A-4147-A177-3AD203B41FA5}">
                      <a16:colId xmlns:a16="http://schemas.microsoft.com/office/drawing/2014/main" val="1861506818"/>
                    </a:ext>
                  </a:extLst>
                </a:gridCol>
                <a:gridCol w="792088">
                  <a:extLst>
                    <a:ext uri="{9D8B030D-6E8A-4147-A177-3AD203B41FA5}">
                      <a16:colId xmlns:a16="http://schemas.microsoft.com/office/drawing/2014/main" val="3420930524"/>
                    </a:ext>
                  </a:extLst>
                </a:gridCol>
                <a:gridCol w="1152128">
                  <a:extLst>
                    <a:ext uri="{9D8B030D-6E8A-4147-A177-3AD203B41FA5}">
                      <a16:colId xmlns:a16="http://schemas.microsoft.com/office/drawing/2014/main" val="467904483"/>
                    </a:ext>
                  </a:extLst>
                </a:gridCol>
                <a:gridCol w="1224136">
                  <a:extLst>
                    <a:ext uri="{9D8B030D-6E8A-4147-A177-3AD203B41FA5}">
                      <a16:colId xmlns:a16="http://schemas.microsoft.com/office/drawing/2014/main" val="3284072429"/>
                    </a:ext>
                  </a:extLst>
                </a:gridCol>
                <a:gridCol w="1512168">
                  <a:extLst>
                    <a:ext uri="{9D8B030D-6E8A-4147-A177-3AD203B41FA5}">
                      <a16:colId xmlns:a16="http://schemas.microsoft.com/office/drawing/2014/main" val="1639893002"/>
                    </a:ext>
                  </a:extLst>
                </a:gridCol>
              </a:tblGrid>
              <a:tr h="890987">
                <a:tc>
                  <a:txBody>
                    <a:bodyPr/>
                    <a:lstStyle/>
                    <a:p>
                      <a:pPr algn="ctr"/>
                      <a:r>
                        <a:rPr lang="en-US" sz="1300" b="1" dirty="0"/>
                        <a:t>PROJECT NAME</a:t>
                      </a:r>
                    </a:p>
                  </a:txBody>
                  <a:tcPr anchor="ctr">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B w="12700" cap="flat" cmpd="sng" algn="ctr">
                      <a:no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354330">
                <a:tc>
                  <a:txBody>
                    <a:bodyPr/>
                    <a:lstStyle/>
                    <a:p>
                      <a:pPr algn="ctr"/>
                      <a:r>
                        <a:rPr lang="en-US" sz="1400" b="1" dirty="0"/>
                        <a:t>Huckleberry Park Connector Trail</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LeClaire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  </a:t>
                      </a:r>
                    </a:p>
                    <a:p>
                      <a:pPr algn="ctr"/>
                      <a:r>
                        <a:rPr lang="en-US" sz="1400" b="1" dirty="0"/>
                        <a:t>$357,527 </a:t>
                      </a:r>
                    </a:p>
                    <a:p>
                      <a:pPr algn="ct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$199,211 (75%)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8988103"/>
                  </a:ext>
                </a:extLst>
              </a:tr>
              <a:tr h="354330">
                <a:tc>
                  <a:txBody>
                    <a:bodyPr/>
                    <a:lstStyle/>
                    <a:p>
                      <a:pPr algn="ctr"/>
                      <a:r>
                        <a:rPr lang="en-US" sz="1350" b="1" dirty="0"/>
                        <a:t>8th Street-South Park Connector Trail</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West Point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 $80,000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$45,000</a:t>
                      </a:r>
                    </a:p>
                    <a:p>
                      <a:pPr algn="ctr"/>
                      <a:r>
                        <a:rPr lang="en-US" sz="1350" b="1" dirty="0"/>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5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9905862"/>
                  </a:ext>
                </a:extLst>
              </a:tr>
              <a:tr h="251460">
                <a:tc>
                  <a:txBody>
                    <a:bodyPr/>
                    <a:lstStyle/>
                    <a:p>
                      <a:pPr algn="ctr"/>
                      <a:r>
                        <a:rPr lang="en-US" sz="1350" b="1" dirty="0"/>
                        <a:t>Middle Road Trail Extension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Bettendorf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 </a:t>
                      </a:r>
                    </a:p>
                    <a:p>
                      <a:pPr algn="ctr"/>
                      <a:r>
                        <a:rPr lang="en-US" sz="1350" b="1" dirty="0"/>
                        <a:t> $883,000 </a:t>
                      </a:r>
                    </a:p>
                    <a:p>
                      <a:pPr algn="ctr"/>
                      <a:endParaRPr lang="en-US" sz="135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$500,000</a:t>
                      </a:r>
                    </a:p>
                    <a:p>
                      <a:pPr algn="ctr"/>
                      <a:r>
                        <a:rPr lang="en-US" sz="1350" b="1" dirty="0"/>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4878865"/>
                  </a:ext>
                </a:extLst>
              </a:tr>
              <a:tr h="215477">
                <a:tc>
                  <a:txBody>
                    <a:bodyPr/>
                    <a:lstStyle/>
                    <a:p>
                      <a:pPr algn="ctr"/>
                      <a:r>
                        <a:rPr lang="en-US" sz="1350" b="1" dirty="0"/>
                        <a:t>Davis County Trail Project: Phase 4A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Bloomfield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$804,000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$483,954</a:t>
                      </a:r>
                    </a:p>
                    <a:p>
                      <a:pPr algn="ctr"/>
                      <a:r>
                        <a:rPr lang="en-US" sz="1350" b="1" dirty="0"/>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6347654"/>
                  </a:ext>
                </a:extLst>
              </a:tr>
              <a:tr h="181705">
                <a:tc>
                  <a:txBody>
                    <a:bodyPr/>
                    <a:lstStyle/>
                    <a:p>
                      <a:pPr algn="ctr"/>
                      <a:r>
                        <a:rPr lang="en-US" sz="1350" b="1" dirty="0"/>
                        <a:t>55th Street Trail from Meadow View Drive to Richland Avenue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Urbana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 $1,623,000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$1,080,000</a:t>
                      </a:r>
                    </a:p>
                    <a:p>
                      <a:pPr algn="ctr"/>
                      <a:r>
                        <a:rPr lang="en-US" sz="1350" b="1" dirty="0"/>
                        <a:t>(67%)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5885606"/>
                  </a:ext>
                </a:extLst>
              </a:tr>
              <a:tr h="251460">
                <a:tc>
                  <a:txBody>
                    <a:bodyPr/>
                    <a:lstStyle/>
                    <a:p>
                      <a:pPr algn="ctr"/>
                      <a:r>
                        <a:rPr lang="en-US" sz="1350" b="1" dirty="0"/>
                        <a:t>Lenox Recreational Trail Extension Phase 3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Lenox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 $371,210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$237,075</a:t>
                      </a:r>
                    </a:p>
                    <a:p>
                      <a:pPr algn="ctr"/>
                      <a:r>
                        <a:rPr lang="en-US" sz="1350" b="1" dirty="0"/>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5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6558454"/>
                  </a:ext>
                </a:extLst>
              </a:tr>
              <a:tr h="251460">
                <a:tc>
                  <a:txBody>
                    <a:bodyPr/>
                    <a:lstStyle/>
                    <a:p>
                      <a:pPr algn="ctr"/>
                      <a:r>
                        <a:rPr lang="en-US" sz="1350" b="1" dirty="0"/>
                        <a:t>Emmons Street Bridge and Trail Extension </a:t>
                      </a:r>
                      <a:endParaRPr lang="fr-FR" sz="135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Hiawatha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 $1,024,000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$768,000</a:t>
                      </a:r>
                    </a:p>
                    <a:p>
                      <a:pPr algn="ctr"/>
                      <a:r>
                        <a:rPr lang="en-US" sz="1350" b="1" dirty="0"/>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5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5313223"/>
                  </a:ext>
                </a:extLst>
              </a:tr>
            </a:tbl>
          </a:graphicData>
        </a:graphic>
      </p:graphicFrame>
      <p:sp>
        <p:nvSpPr>
          <p:cNvPr id="3" name="TextBox 2">
            <a:hlinkClick r:id="rId2" action="ppaction://hlinksldjump"/>
            <a:extLst>
              <a:ext uri="{FF2B5EF4-FFF2-40B4-BE49-F238E27FC236}">
                <a16:creationId xmlns:a16="http://schemas.microsoft.com/office/drawing/2014/main" id="{819131DD-FD17-4F64-9439-4DE349A696EC}"/>
              </a:ext>
            </a:extLst>
          </p:cNvPr>
          <p:cNvSpPr txBox="1"/>
          <p:nvPr/>
        </p:nvSpPr>
        <p:spPr>
          <a:xfrm>
            <a:off x="-25704" y="6566138"/>
            <a:ext cx="5544616" cy="276999"/>
          </a:xfrm>
          <a:prstGeom prst="rect">
            <a:avLst/>
          </a:prstGeom>
          <a:noFill/>
        </p:spPr>
        <p:txBody>
          <a:bodyPr wrap="square" rtlCol="0">
            <a:spAutoFit/>
          </a:bodyPr>
          <a:lstStyle/>
          <a:p>
            <a:r>
              <a:rPr lang="en-US" sz="1200" b="1" dirty="0">
                <a:hlinkClick r:id="rId2" action="ppaction://hlinksldjump"/>
              </a:rPr>
              <a:t>Return to List of Applications Recommended</a:t>
            </a:r>
            <a:endParaRPr lang="en-US" sz="1200" b="1" dirty="0"/>
          </a:p>
        </p:txBody>
      </p:sp>
    </p:spTree>
    <p:extLst>
      <p:ext uri="{BB962C8B-B14F-4D97-AF65-F5344CB8AC3E}">
        <p14:creationId xmlns:p14="http://schemas.microsoft.com/office/powerpoint/2010/main" val="964739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00808"/>
            <a:ext cx="7776864" cy="4896544"/>
          </a:xfrm>
          <a:prstGeom prst="rect">
            <a:avLst/>
          </a:prstGeom>
        </p:spPr>
        <p:txBody>
          <a:bodyPr vert="horz" lIns="91440" tIns="45720" rIns="91440" bIns="45720" rtlCol="0">
            <a:noAutofit/>
          </a:bodyPr>
          <a:lstStyle/>
          <a:p>
            <a:pPr lvl="0">
              <a:spcAft>
                <a:spcPts val="1200"/>
              </a:spcAft>
            </a:pPr>
            <a:r>
              <a:rPr lang="en-US" sz="2200" dirty="0"/>
              <a:t>Created in 1988</a:t>
            </a:r>
          </a:p>
          <a:p>
            <a:pPr lvl="0">
              <a:spcAft>
                <a:spcPts val="1200"/>
              </a:spcAft>
            </a:pPr>
            <a:r>
              <a:rPr lang="en-US" sz="2200" dirty="0"/>
              <a:t>Available to cities, counties, state agencies, local governments, or non-profit organizations through an application program</a:t>
            </a:r>
          </a:p>
          <a:p>
            <a:pPr lvl="0"/>
            <a:r>
              <a:rPr lang="en-US" sz="2200" dirty="0"/>
              <a:t>Purpose is to establish recreational trails in Iowa for the use, enjoyment and participation of the public.</a:t>
            </a: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28650" y="699519"/>
            <a:ext cx="7886700" cy="936104"/>
          </a:xfrm>
        </p:spPr>
        <p:txBody>
          <a:bodyPr>
            <a:noAutofit/>
          </a:bodyPr>
          <a:lstStyle/>
          <a:p>
            <a:r>
              <a:rPr lang="en-US" sz="3400" b="1" dirty="0">
                <a:solidFill>
                  <a:schemeClr val="tx2"/>
                </a:solidFill>
              </a:rPr>
              <a:t>State Recreational Trail Program</a:t>
            </a:r>
          </a:p>
        </p:txBody>
      </p:sp>
    </p:spTree>
    <p:extLst>
      <p:ext uri="{BB962C8B-B14F-4D97-AF65-F5344CB8AC3E}">
        <p14:creationId xmlns:p14="http://schemas.microsoft.com/office/powerpoint/2010/main" val="1626982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467544" y="764704"/>
            <a:ext cx="7886700" cy="360040"/>
          </a:xfrm>
          <a:prstGeom prst="rect">
            <a:avLst/>
          </a:prstGeom>
        </p:spPr>
        <p:txBody>
          <a:bodyPr>
            <a:noAutofit/>
          </a:bodyPr>
          <a:lstStyle/>
          <a:p>
            <a:r>
              <a:rPr lang="en-US" sz="3000" b="1" dirty="0">
                <a:solidFill>
                  <a:schemeClr val="tx2"/>
                </a:solidFill>
              </a:rPr>
              <a:t>List of Applications </a:t>
            </a:r>
            <a:br>
              <a:rPr lang="en-US" sz="3000" b="1" dirty="0">
                <a:solidFill>
                  <a:schemeClr val="tx2"/>
                </a:solidFill>
              </a:rPr>
            </a:br>
            <a:r>
              <a:rPr lang="en-US" sz="3000" dirty="0"/>
              <a:t>Not </a:t>
            </a:r>
            <a:r>
              <a:rPr lang="en-US" sz="3000" b="1" dirty="0">
                <a:solidFill>
                  <a:schemeClr val="tx2"/>
                </a:solidFill>
              </a:rPr>
              <a:t>Recommended for Award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2326213080"/>
              </p:ext>
            </p:extLst>
          </p:nvPr>
        </p:nvGraphicFramePr>
        <p:xfrm>
          <a:off x="107504" y="1331547"/>
          <a:ext cx="8856984" cy="5051507"/>
        </p:xfrm>
        <a:graphic>
          <a:graphicData uri="http://schemas.openxmlformats.org/drawingml/2006/table">
            <a:tbl>
              <a:tblPr firstRow="1" bandRow="1">
                <a:tableStyleId>{5C22544A-7EE6-4342-B048-85BDC9FD1C3A}</a:tableStyleId>
              </a:tblPr>
              <a:tblGrid>
                <a:gridCol w="2448272">
                  <a:extLst>
                    <a:ext uri="{9D8B030D-6E8A-4147-A177-3AD203B41FA5}">
                      <a16:colId xmlns:a16="http://schemas.microsoft.com/office/drawing/2014/main" val="3387879057"/>
                    </a:ext>
                  </a:extLst>
                </a:gridCol>
                <a:gridCol w="1728192">
                  <a:extLst>
                    <a:ext uri="{9D8B030D-6E8A-4147-A177-3AD203B41FA5}">
                      <a16:colId xmlns:a16="http://schemas.microsoft.com/office/drawing/2014/main" val="1861506818"/>
                    </a:ext>
                  </a:extLst>
                </a:gridCol>
                <a:gridCol w="792088">
                  <a:extLst>
                    <a:ext uri="{9D8B030D-6E8A-4147-A177-3AD203B41FA5}">
                      <a16:colId xmlns:a16="http://schemas.microsoft.com/office/drawing/2014/main" val="3420930524"/>
                    </a:ext>
                  </a:extLst>
                </a:gridCol>
                <a:gridCol w="1152128">
                  <a:extLst>
                    <a:ext uri="{9D8B030D-6E8A-4147-A177-3AD203B41FA5}">
                      <a16:colId xmlns:a16="http://schemas.microsoft.com/office/drawing/2014/main" val="467904483"/>
                    </a:ext>
                  </a:extLst>
                </a:gridCol>
                <a:gridCol w="1224136">
                  <a:extLst>
                    <a:ext uri="{9D8B030D-6E8A-4147-A177-3AD203B41FA5}">
                      <a16:colId xmlns:a16="http://schemas.microsoft.com/office/drawing/2014/main" val="3284072429"/>
                    </a:ext>
                  </a:extLst>
                </a:gridCol>
                <a:gridCol w="1512168">
                  <a:extLst>
                    <a:ext uri="{9D8B030D-6E8A-4147-A177-3AD203B41FA5}">
                      <a16:colId xmlns:a16="http://schemas.microsoft.com/office/drawing/2014/main" val="1639893002"/>
                    </a:ext>
                  </a:extLst>
                </a:gridCol>
              </a:tblGrid>
              <a:tr h="890987">
                <a:tc>
                  <a:txBody>
                    <a:bodyPr/>
                    <a:lstStyle/>
                    <a:p>
                      <a:pPr algn="ctr"/>
                      <a:r>
                        <a:rPr lang="en-US" sz="1300" b="1" dirty="0"/>
                        <a:t>PROJECT NAME</a:t>
                      </a:r>
                    </a:p>
                  </a:txBody>
                  <a:tcPr anchor="ctr">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B w="12700" cap="flat" cmpd="sng" algn="ctr">
                      <a:no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354330">
                <a:tc>
                  <a:txBody>
                    <a:bodyPr/>
                    <a:lstStyle/>
                    <a:p>
                      <a:pPr algn="ctr"/>
                      <a:r>
                        <a:rPr lang="en-US" sz="1400" b="1" dirty="0"/>
                        <a:t>Taylor Park to Kent-Stein Park Trail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Muscatine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78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  </a:t>
                      </a:r>
                    </a:p>
                    <a:p>
                      <a:pPr algn="ctr"/>
                      <a:r>
                        <a:rPr lang="en-US" sz="1400" b="1" dirty="0"/>
                        <a:t>$259,000 </a:t>
                      </a:r>
                    </a:p>
                    <a:p>
                      <a:pPr algn="ct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$195,000 (75%)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8988103"/>
                  </a:ext>
                </a:extLst>
              </a:tr>
              <a:tr h="354330">
                <a:tc>
                  <a:txBody>
                    <a:bodyPr/>
                    <a:lstStyle/>
                    <a:p>
                      <a:pPr algn="ctr"/>
                      <a:r>
                        <a:rPr lang="en-US" sz="1350" b="1" dirty="0"/>
                        <a:t>Oelwein Municipal Urban Trail Segment 2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Oelwein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78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 $676,929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$440,004</a:t>
                      </a:r>
                    </a:p>
                    <a:p>
                      <a:pPr algn="ctr"/>
                      <a:r>
                        <a:rPr lang="en-US" sz="1350" b="1" dirty="0"/>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5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9905862"/>
                  </a:ext>
                </a:extLst>
              </a:tr>
              <a:tr h="251460">
                <a:tc>
                  <a:txBody>
                    <a:bodyPr/>
                    <a:lstStyle/>
                    <a:p>
                      <a:pPr algn="ctr"/>
                      <a:r>
                        <a:rPr lang="en-US" sz="1350" b="1" dirty="0"/>
                        <a:t>High Trestle Trail to Swede Point Park, Phase 1b</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Boone County Conservation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78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 </a:t>
                      </a:r>
                    </a:p>
                    <a:p>
                      <a:pPr algn="ctr"/>
                      <a:r>
                        <a:rPr lang="en-US" sz="1350" b="1" dirty="0"/>
                        <a:t> $1,034,000 </a:t>
                      </a:r>
                    </a:p>
                    <a:p>
                      <a:pPr algn="ctr"/>
                      <a:endParaRPr lang="en-US" sz="135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$600,000</a:t>
                      </a:r>
                    </a:p>
                    <a:p>
                      <a:pPr algn="ctr"/>
                      <a:r>
                        <a:rPr lang="en-US" sz="1350" b="1" dirty="0"/>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4878865"/>
                  </a:ext>
                </a:extLst>
              </a:tr>
              <a:tr h="215477">
                <a:tc>
                  <a:txBody>
                    <a:bodyPr/>
                    <a:lstStyle/>
                    <a:p>
                      <a:pPr algn="ctr"/>
                      <a:r>
                        <a:rPr lang="en-US" sz="1350" b="1" dirty="0"/>
                        <a:t>Pony Hollow Trail Extension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Clayton County Conservation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$1,787,140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$500,000</a:t>
                      </a:r>
                    </a:p>
                    <a:p>
                      <a:pPr algn="ctr"/>
                      <a:r>
                        <a:rPr lang="en-US" sz="1350" b="1" dirty="0"/>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6347654"/>
                  </a:ext>
                </a:extLst>
              </a:tr>
              <a:tr h="181705">
                <a:tc>
                  <a:txBody>
                    <a:bodyPr/>
                    <a:lstStyle/>
                    <a:p>
                      <a:pPr algn="ctr"/>
                      <a:r>
                        <a:rPr lang="en-US" sz="1350" b="1" dirty="0"/>
                        <a:t>lowa River Corridor Trail Gateway Segment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Iowa 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 $686,843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$515,132</a:t>
                      </a:r>
                    </a:p>
                    <a:p>
                      <a:pPr algn="ctr"/>
                      <a:r>
                        <a:rPr lang="en-US" sz="1350" b="1" dirty="0"/>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5885606"/>
                  </a:ext>
                </a:extLst>
              </a:tr>
              <a:tr h="251460">
                <a:tc>
                  <a:txBody>
                    <a:bodyPr/>
                    <a:lstStyle/>
                    <a:p>
                      <a:pPr algn="ctr"/>
                      <a:r>
                        <a:rPr lang="en-US" sz="1350" b="1" dirty="0"/>
                        <a:t>Logan Recreational Trail Phase 1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Logan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 $548,062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$275,000</a:t>
                      </a:r>
                    </a:p>
                    <a:p>
                      <a:pPr algn="ctr"/>
                      <a:r>
                        <a:rPr lang="en-US" sz="1350" b="1" dirty="0"/>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5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6558454"/>
                  </a:ext>
                </a:extLst>
              </a:tr>
              <a:tr h="251460">
                <a:tc>
                  <a:txBody>
                    <a:bodyPr/>
                    <a:lstStyle/>
                    <a:p>
                      <a:pPr algn="ctr"/>
                      <a:r>
                        <a:rPr lang="en-US" sz="1350" b="1" dirty="0"/>
                        <a:t>Enterprise Drive Trail Extension Phase 2 </a:t>
                      </a:r>
                      <a:endParaRPr lang="fr-FR" sz="135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Independence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 $631,692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$401,544</a:t>
                      </a:r>
                    </a:p>
                    <a:p>
                      <a:pPr algn="ctr"/>
                      <a:r>
                        <a:rPr lang="en-US" sz="1350" b="1" dirty="0"/>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5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5313223"/>
                  </a:ext>
                </a:extLst>
              </a:tr>
            </a:tbl>
          </a:graphicData>
        </a:graphic>
      </p:graphicFrame>
      <p:sp>
        <p:nvSpPr>
          <p:cNvPr id="3" name="TextBox 2">
            <a:hlinkClick r:id="rId2" action="ppaction://hlinksldjump"/>
            <a:extLst>
              <a:ext uri="{FF2B5EF4-FFF2-40B4-BE49-F238E27FC236}">
                <a16:creationId xmlns:a16="http://schemas.microsoft.com/office/drawing/2014/main" id="{819131DD-FD17-4F64-9439-4DE349A696EC}"/>
              </a:ext>
            </a:extLst>
          </p:cNvPr>
          <p:cNvSpPr txBox="1"/>
          <p:nvPr/>
        </p:nvSpPr>
        <p:spPr>
          <a:xfrm>
            <a:off x="-25704" y="6566138"/>
            <a:ext cx="5544616" cy="276999"/>
          </a:xfrm>
          <a:prstGeom prst="rect">
            <a:avLst/>
          </a:prstGeom>
          <a:noFill/>
        </p:spPr>
        <p:txBody>
          <a:bodyPr wrap="square" rtlCol="0">
            <a:spAutoFit/>
          </a:bodyPr>
          <a:lstStyle/>
          <a:p>
            <a:r>
              <a:rPr lang="en-US" sz="1200" b="1" dirty="0">
                <a:hlinkClick r:id="rId2" action="ppaction://hlinksldjump"/>
              </a:rPr>
              <a:t>Return to List of Applications Recommended</a:t>
            </a:r>
            <a:endParaRPr lang="en-US" sz="1200" b="1" dirty="0"/>
          </a:p>
        </p:txBody>
      </p:sp>
    </p:spTree>
    <p:extLst>
      <p:ext uri="{BB962C8B-B14F-4D97-AF65-F5344CB8AC3E}">
        <p14:creationId xmlns:p14="http://schemas.microsoft.com/office/powerpoint/2010/main" val="1325365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467544" y="836712"/>
            <a:ext cx="7886700" cy="360040"/>
          </a:xfrm>
          <a:prstGeom prst="rect">
            <a:avLst/>
          </a:prstGeom>
        </p:spPr>
        <p:txBody>
          <a:bodyPr>
            <a:noAutofit/>
          </a:bodyPr>
          <a:lstStyle/>
          <a:p>
            <a:r>
              <a:rPr lang="en-US" sz="3000" b="1" dirty="0">
                <a:solidFill>
                  <a:schemeClr val="tx2"/>
                </a:solidFill>
              </a:rPr>
              <a:t>List of Applications </a:t>
            </a:r>
            <a:br>
              <a:rPr lang="en-US" sz="3000" b="1" dirty="0">
                <a:solidFill>
                  <a:schemeClr val="tx2"/>
                </a:solidFill>
              </a:rPr>
            </a:br>
            <a:r>
              <a:rPr lang="en-US" sz="3000" dirty="0"/>
              <a:t>Not </a:t>
            </a:r>
            <a:r>
              <a:rPr lang="en-US" sz="3000" b="1" dirty="0">
                <a:solidFill>
                  <a:schemeClr val="tx2"/>
                </a:solidFill>
              </a:rPr>
              <a:t>Recommended for Award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3464703683"/>
              </p:ext>
            </p:extLst>
          </p:nvPr>
        </p:nvGraphicFramePr>
        <p:xfrm>
          <a:off x="179512" y="1418838"/>
          <a:ext cx="8856984" cy="2399747"/>
        </p:xfrm>
        <a:graphic>
          <a:graphicData uri="http://schemas.openxmlformats.org/drawingml/2006/table">
            <a:tbl>
              <a:tblPr firstRow="1" bandRow="1">
                <a:tableStyleId>{5C22544A-7EE6-4342-B048-85BDC9FD1C3A}</a:tableStyleId>
              </a:tblPr>
              <a:tblGrid>
                <a:gridCol w="2448272">
                  <a:extLst>
                    <a:ext uri="{9D8B030D-6E8A-4147-A177-3AD203B41FA5}">
                      <a16:colId xmlns:a16="http://schemas.microsoft.com/office/drawing/2014/main" val="3387879057"/>
                    </a:ext>
                  </a:extLst>
                </a:gridCol>
                <a:gridCol w="1728192">
                  <a:extLst>
                    <a:ext uri="{9D8B030D-6E8A-4147-A177-3AD203B41FA5}">
                      <a16:colId xmlns:a16="http://schemas.microsoft.com/office/drawing/2014/main" val="1861506818"/>
                    </a:ext>
                  </a:extLst>
                </a:gridCol>
                <a:gridCol w="792088">
                  <a:extLst>
                    <a:ext uri="{9D8B030D-6E8A-4147-A177-3AD203B41FA5}">
                      <a16:colId xmlns:a16="http://schemas.microsoft.com/office/drawing/2014/main" val="3420930524"/>
                    </a:ext>
                  </a:extLst>
                </a:gridCol>
                <a:gridCol w="1152128">
                  <a:extLst>
                    <a:ext uri="{9D8B030D-6E8A-4147-A177-3AD203B41FA5}">
                      <a16:colId xmlns:a16="http://schemas.microsoft.com/office/drawing/2014/main" val="467904483"/>
                    </a:ext>
                  </a:extLst>
                </a:gridCol>
                <a:gridCol w="1224136">
                  <a:extLst>
                    <a:ext uri="{9D8B030D-6E8A-4147-A177-3AD203B41FA5}">
                      <a16:colId xmlns:a16="http://schemas.microsoft.com/office/drawing/2014/main" val="3284072429"/>
                    </a:ext>
                  </a:extLst>
                </a:gridCol>
                <a:gridCol w="1512168">
                  <a:extLst>
                    <a:ext uri="{9D8B030D-6E8A-4147-A177-3AD203B41FA5}">
                      <a16:colId xmlns:a16="http://schemas.microsoft.com/office/drawing/2014/main" val="1639893002"/>
                    </a:ext>
                  </a:extLst>
                </a:gridCol>
              </a:tblGrid>
              <a:tr h="890987">
                <a:tc>
                  <a:txBody>
                    <a:bodyPr/>
                    <a:lstStyle/>
                    <a:p>
                      <a:pPr algn="ctr"/>
                      <a:r>
                        <a:rPr lang="en-US" sz="1300" b="1" dirty="0"/>
                        <a:t>PROJECT NAME</a:t>
                      </a:r>
                    </a:p>
                  </a:txBody>
                  <a:tcPr anchor="ctr">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B w="12700" cap="flat" cmpd="sng" algn="ctr">
                      <a:no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251460">
                <a:tc>
                  <a:txBody>
                    <a:bodyPr/>
                    <a:lstStyle/>
                    <a:p>
                      <a:pPr algn="ctr"/>
                      <a:r>
                        <a:rPr lang="en-US" sz="1350" b="1" dirty="0"/>
                        <a:t>Palo Connector Trail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Palo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$2,650,000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$1,987,500           (75%)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7117037"/>
                  </a:ext>
                </a:extLst>
              </a:tr>
              <a:tr h="181705">
                <a:tc>
                  <a:txBody>
                    <a:bodyPr/>
                    <a:lstStyle/>
                    <a:p>
                      <a:pPr algn="ctr"/>
                      <a:r>
                        <a:rPr lang="en-US" sz="1350" b="1" dirty="0"/>
                        <a:t>Woodhaven Trail Connection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Polk City Friends of the Parks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$64,000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$48,000</a:t>
                      </a:r>
                    </a:p>
                    <a:p>
                      <a:pPr algn="ctr"/>
                      <a:r>
                        <a:rPr lang="en-US" sz="1350" b="1" dirty="0"/>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5885606"/>
                  </a:ext>
                </a:extLst>
              </a:tr>
              <a:tr h="251460">
                <a:tc>
                  <a:txBody>
                    <a:bodyPr/>
                    <a:lstStyle/>
                    <a:p>
                      <a:pPr algn="ctr"/>
                      <a:r>
                        <a:rPr lang="en-US" sz="1350" b="1" dirty="0"/>
                        <a:t>Cascade Trail</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Cascade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$1,009,441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$700,000 (69%)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5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6558454"/>
                  </a:ext>
                </a:extLst>
              </a:tr>
            </a:tbl>
          </a:graphicData>
        </a:graphic>
      </p:graphicFrame>
      <p:sp>
        <p:nvSpPr>
          <p:cNvPr id="3" name="TextBox 2">
            <a:hlinkClick r:id="rId2" action="ppaction://hlinksldjump"/>
            <a:extLst>
              <a:ext uri="{FF2B5EF4-FFF2-40B4-BE49-F238E27FC236}">
                <a16:creationId xmlns:a16="http://schemas.microsoft.com/office/drawing/2014/main" id="{819131DD-FD17-4F64-9439-4DE349A696EC}"/>
              </a:ext>
            </a:extLst>
          </p:cNvPr>
          <p:cNvSpPr txBox="1"/>
          <p:nvPr/>
        </p:nvSpPr>
        <p:spPr>
          <a:xfrm>
            <a:off x="-25704" y="6566138"/>
            <a:ext cx="5544616" cy="276999"/>
          </a:xfrm>
          <a:prstGeom prst="rect">
            <a:avLst/>
          </a:prstGeom>
          <a:noFill/>
        </p:spPr>
        <p:txBody>
          <a:bodyPr wrap="square" rtlCol="0">
            <a:spAutoFit/>
          </a:bodyPr>
          <a:lstStyle/>
          <a:p>
            <a:r>
              <a:rPr lang="en-US" sz="1200" b="1" dirty="0">
                <a:hlinkClick r:id="rId2" action="ppaction://hlinksldjump"/>
              </a:rPr>
              <a:t>Return to List of Applications Recommended</a:t>
            </a:r>
            <a:endParaRPr lang="en-US" sz="1200" b="1" dirty="0"/>
          </a:p>
        </p:txBody>
      </p:sp>
    </p:spTree>
    <p:extLst>
      <p:ext uri="{BB962C8B-B14F-4D97-AF65-F5344CB8AC3E}">
        <p14:creationId xmlns:p14="http://schemas.microsoft.com/office/powerpoint/2010/main" val="1244345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00808"/>
            <a:ext cx="7776864" cy="4896544"/>
          </a:xfrm>
          <a:prstGeom prst="rect">
            <a:avLst/>
          </a:prstGeom>
        </p:spPr>
        <p:txBody>
          <a:bodyPr vert="horz" lIns="91440" tIns="45720" rIns="91440" bIns="45720" rtlCol="0">
            <a:normAutofit fontScale="77500" lnSpcReduction="20000"/>
          </a:bodyPr>
          <a:lstStyle/>
          <a:p>
            <a:pPr lvl="0"/>
            <a:r>
              <a:rPr lang="en-US" dirty="0"/>
              <a:t>Need in terms of population to be served and existing trails in the area (25 points)</a:t>
            </a:r>
          </a:p>
          <a:p>
            <a:pPr lvl="0"/>
            <a:r>
              <a:rPr lang="en-US" dirty="0"/>
              <a:t>Compatibility with local, areawide, regional or statewide plans (15 points)</a:t>
            </a:r>
          </a:p>
          <a:p>
            <a:pPr lvl="0"/>
            <a:r>
              <a:rPr lang="en-US" dirty="0"/>
              <a:t>Benefits of multiple uses and recreational opportunities (20 points)</a:t>
            </a:r>
          </a:p>
          <a:p>
            <a:pPr lvl="0"/>
            <a:r>
              <a:rPr lang="en-US" dirty="0"/>
              <a:t>Quality of the site (25 points)</a:t>
            </a:r>
          </a:p>
          <a:p>
            <a:pPr lvl="0"/>
            <a:r>
              <a:rPr lang="en-US" dirty="0"/>
              <a:t>Economic benefits to the local area (10 points)</a:t>
            </a:r>
          </a:p>
          <a:p>
            <a:pPr lvl="0"/>
            <a:r>
              <a:rPr lang="en-US" dirty="0"/>
              <a:t>Special facilities for disabled users (5 points)</a:t>
            </a:r>
          </a:p>
          <a:p>
            <a:pPr lvl="0"/>
            <a:r>
              <a:rPr lang="en-US" dirty="0"/>
              <a:t>Project is "shovel ready“ and will be completed by 6-30-2025 (25 points)</a:t>
            </a:r>
          </a:p>
          <a:p>
            <a:pPr lvl="0"/>
            <a:r>
              <a:rPr lang="en-US" dirty="0"/>
              <a:t>Projects with cash match (5 points)</a:t>
            </a:r>
          </a:p>
          <a:p>
            <a:pPr lvl="0"/>
            <a:endParaRPr lang="en-US" dirty="0"/>
          </a:p>
        </p:txBody>
      </p:sp>
      <p:sp>
        <p:nvSpPr>
          <p:cNvPr id="5" name="Title 10">
            <a:extLst>
              <a:ext uri="{FF2B5EF4-FFF2-40B4-BE49-F238E27FC236}">
                <a16:creationId xmlns:a16="http://schemas.microsoft.com/office/drawing/2014/main" id="{8F42A082-033A-4C0F-986F-7776BA315ECE}"/>
              </a:ext>
            </a:extLst>
          </p:cNvPr>
          <p:cNvSpPr txBox="1">
            <a:spLocks/>
          </p:cNvSpPr>
          <p:nvPr/>
        </p:nvSpPr>
        <p:spPr>
          <a:xfrm>
            <a:off x="628650" y="699519"/>
            <a:ext cx="7886700"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400" b="1" kern="1200">
                <a:solidFill>
                  <a:schemeClr val="tx2"/>
                </a:solidFill>
                <a:latin typeface="PT Sans" panose="020B0503020203020204" pitchFamily="34" charset="0"/>
                <a:ea typeface="+mj-ea"/>
                <a:cs typeface="+mj-cs"/>
              </a:defRPr>
            </a:lvl1pPr>
          </a:lstStyle>
          <a:p>
            <a:r>
              <a:rPr lang="en-US" dirty="0"/>
              <a:t>Project Evaluation Criteria</a:t>
            </a:r>
          </a:p>
        </p:txBody>
      </p:sp>
    </p:spTree>
    <p:extLst>
      <p:ext uri="{BB962C8B-B14F-4D97-AF65-F5344CB8AC3E}">
        <p14:creationId xmlns:p14="http://schemas.microsoft.com/office/powerpoint/2010/main" val="428700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00808"/>
            <a:ext cx="7776864" cy="4896544"/>
          </a:xfrm>
          <a:prstGeom prst="rect">
            <a:avLst/>
          </a:prstGeom>
        </p:spPr>
        <p:txBody>
          <a:bodyPr vert="horz" lIns="91440" tIns="45720" rIns="91440" bIns="45720" rtlCol="0">
            <a:normAutofit/>
          </a:bodyPr>
          <a:lstStyle/>
          <a:p>
            <a:pPr lvl="0">
              <a:spcAft>
                <a:spcPts val="1200"/>
              </a:spcAft>
            </a:pPr>
            <a:r>
              <a:rPr lang="en-US" sz="2200" dirty="0"/>
              <a:t>Available Funding: </a:t>
            </a:r>
          </a:p>
          <a:p>
            <a:pPr lvl="1"/>
            <a:r>
              <a:rPr lang="en-US" sz="2200" b="1" dirty="0"/>
              <a:t>FY 2023 Legislative appropriation from the Rebuild Iowa Infrastructure Fund:			$2,500,000</a:t>
            </a:r>
          </a:p>
          <a:p>
            <a:pPr lvl="1"/>
            <a:r>
              <a:rPr lang="en-US" sz="2200" b="1" dirty="0"/>
              <a:t>Underruns from closed projects:  	$   253,115</a:t>
            </a:r>
          </a:p>
          <a:p>
            <a:pPr lvl="1"/>
            <a:r>
              <a:rPr lang="en-US" sz="2200" b="1" dirty="0"/>
              <a:t>Total available funding:			$2,753,115</a:t>
            </a:r>
          </a:p>
          <a:p>
            <a:pPr lvl="0">
              <a:spcAft>
                <a:spcPts val="1200"/>
              </a:spcAft>
            </a:pPr>
            <a:r>
              <a:rPr lang="en-US" sz="2200" b="1" dirty="0"/>
              <a:t>Application Summary:</a:t>
            </a:r>
          </a:p>
          <a:p>
            <a:pPr lvl="1"/>
            <a:r>
              <a:rPr lang="en-US" sz="2200" b="1" dirty="0"/>
              <a:t>Total number of projects:  44</a:t>
            </a:r>
          </a:p>
          <a:p>
            <a:pPr lvl="1"/>
            <a:r>
              <a:rPr lang="en-US" sz="2200" b="1" dirty="0"/>
              <a:t>Total project costs:  $44,610,141</a:t>
            </a:r>
          </a:p>
          <a:p>
            <a:pPr lvl="1"/>
            <a:r>
              <a:rPr lang="en-US" sz="2200" b="1" dirty="0"/>
              <a:t>Total amount requested:  $21,507,764</a:t>
            </a:r>
          </a:p>
          <a:p>
            <a:pPr marL="457200" lvl="1" indent="0">
              <a:buNone/>
            </a:pPr>
            <a:endParaRPr lang="en-US" sz="2200" b="1" dirty="0"/>
          </a:p>
        </p:txBody>
      </p:sp>
      <p:sp>
        <p:nvSpPr>
          <p:cNvPr id="5" name="Title 10">
            <a:extLst>
              <a:ext uri="{FF2B5EF4-FFF2-40B4-BE49-F238E27FC236}">
                <a16:creationId xmlns:a16="http://schemas.microsoft.com/office/drawing/2014/main" id="{C66066E1-1CDF-4981-B319-508E795C1FD5}"/>
              </a:ext>
            </a:extLst>
          </p:cNvPr>
          <p:cNvSpPr txBox="1">
            <a:spLocks/>
          </p:cNvSpPr>
          <p:nvPr/>
        </p:nvSpPr>
        <p:spPr>
          <a:xfrm>
            <a:off x="628650" y="699519"/>
            <a:ext cx="7886700"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400" b="1" kern="1200">
                <a:solidFill>
                  <a:schemeClr val="tx2"/>
                </a:solidFill>
                <a:latin typeface="PT Sans" panose="020B0503020203020204" pitchFamily="34" charset="0"/>
                <a:ea typeface="+mj-ea"/>
                <a:cs typeface="+mj-cs"/>
              </a:defRPr>
            </a:lvl1pPr>
          </a:lstStyle>
          <a:p>
            <a:r>
              <a:rPr lang="en-US" dirty="0"/>
              <a:t>Available Funding and Application Summary</a:t>
            </a:r>
          </a:p>
        </p:txBody>
      </p:sp>
    </p:spTree>
    <p:extLst>
      <p:ext uri="{BB962C8B-B14F-4D97-AF65-F5344CB8AC3E}">
        <p14:creationId xmlns:p14="http://schemas.microsoft.com/office/powerpoint/2010/main" val="2382378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28650" y="719107"/>
            <a:ext cx="7886700" cy="360040"/>
          </a:xfrm>
          <a:prstGeom prst="rect">
            <a:avLst/>
          </a:prstGeom>
        </p:spPr>
        <p:txBody>
          <a:bodyPr>
            <a:noAutofit/>
          </a:bodyPr>
          <a:lstStyle/>
          <a:p>
            <a:r>
              <a:rPr lang="en-US" b="1" dirty="0">
                <a:solidFill>
                  <a:schemeClr val="tx2"/>
                </a:solidFill>
              </a:rPr>
              <a:t>List of Applications Recommended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3515237820"/>
              </p:ext>
            </p:extLst>
          </p:nvPr>
        </p:nvGraphicFramePr>
        <p:xfrm>
          <a:off x="177696" y="1173976"/>
          <a:ext cx="8788608" cy="4803878"/>
        </p:xfrm>
        <a:graphic>
          <a:graphicData uri="http://schemas.openxmlformats.org/drawingml/2006/table">
            <a:tbl>
              <a:tblPr firstRow="1" bandRow="1">
                <a:tableStyleId>{5C22544A-7EE6-4342-B048-85BDC9FD1C3A}</a:tableStyleId>
              </a:tblPr>
              <a:tblGrid>
                <a:gridCol w="2064211">
                  <a:extLst>
                    <a:ext uri="{9D8B030D-6E8A-4147-A177-3AD203B41FA5}">
                      <a16:colId xmlns:a16="http://schemas.microsoft.com/office/drawing/2014/main" val="3387879057"/>
                    </a:ext>
                  </a:extLst>
                </a:gridCol>
                <a:gridCol w="1800200">
                  <a:extLst>
                    <a:ext uri="{9D8B030D-6E8A-4147-A177-3AD203B41FA5}">
                      <a16:colId xmlns:a16="http://schemas.microsoft.com/office/drawing/2014/main" val="1861506818"/>
                    </a:ext>
                  </a:extLst>
                </a:gridCol>
                <a:gridCol w="792088">
                  <a:extLst>
                    <a:ext uri="{9D8B030D-6E8A-4147-A177-3AD203B41FA5}">
                      <a16:colId xmlns:a16="http://schemas.microsoft.com/office/drawing/2014/main" val="3420930524"/>
                    </a:ext>
                  </a:extLst>
                </a:gridCol>
                <a:gridCol w="1440160">
                  <a:extLst>
                    <a:ext uri="{9D8B030D-6E8A-4147-A177-3AD203B41FA5}">
                      <a16:colId xmlns:a16="http://schemas.microsoft.com/office/drawing/2014/main" val="467904483"/>
                    </a:ext>
                  </a:extLst>
                </a:gridCol>
                <a:gridCol w="1224136">
                  <a:extLst>
                    <a:ext uri="{9D8B030D-6E8A-4147-A177-3AD203B41FA5}">
                      <a16:colId xmlns:a16="http://schemas.microsoft.com/office/drawing/2014/main" val="3284072429"/>
                    </a:ext>
                  </a:extLst>
                </a:gridCol>
                <a:gridCol w="1467813">
                  <a:extLst>
                    <a:ext uri="{9D8B030D-6E8A-4147-A177-3AD203B41FA5}">
                      <a16:colId xmlns:a16="http://schemas.microsoft.com/office/drawing/2014/main" val="1639893002"/>
                    </a:ext>
                  </a:extLst>
                </a:gridCol>
              </a:tblGrid>
              <a:tr h="1030888">
                <a:tc>
                  <a:txBody>
                    <a:bodyPr/>
                    <a:lstStyle/>
                    <a:p>
                      <a:pPr algn="ctr"/>
                      <a:r>
                        <a:rPr lang="en-US" sz="1300" b="1" dirty="0"/>
                        <a:t>PROJECT NAME</a:t>
                      </a:r>
                    </a:p>
                  </a:txBody>
                  <a:tcPr anchor="ctr">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B w="12700" cap="flat" cmpd="sng" algn="ctr">
                      <a:no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nchor="ctr">
                    <a:lnB w="12700" cap="flat" cmpd="sng" algn="ctr">
                      <a:no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1080120">
                <a:tc>
                  <a:txBody>
                    <a:bodyPr/>
                    <a:lstStyle/>
                    <a:p>
                      <a:pPr algn="ctr"/>
                      <a:r>
                        <a:rPr lang="en-US" sz="1400" b="1" dirty="0">
                          <a:hlinkClick r:id="rId2" action="ppaction://hlinksldjump"/>
                        </a:rPr>
                        <a:t>Raccoon River Valley Trail to High Trestle Trail Connector Phase VI</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Dallas County Conservation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$2,072,127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$675,000</a:t>
                      </a:r>
                    </a:p>
                    <a:p>
                      <a:pPr algn="ctr"/>
                      <a:r>
                        <a:rPr lang="en-US" sz="1400" b="1" dirty="0"/>
                        <a:t>(33%)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$675,000</a:t>
                      </a:r>
                    </a:p>
                    <a:p>
                      <a:pPr algn="ctr"/>
                      <a:r>
                        <a:rPr lang="en-US" sz="1400" b="1" dirty="0"/>
                        <a:t>(33%)</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5182093"/>
                  </a:ext>
                </a:extLst>
              </a:tr>
              <a:tr h="614915">
                <a:tc>
                  <a:txBody>
                    <a:bodyPr/>
                    <a:lstStyle/>
                    <a:p>
                      <a:pPr algn="ctr"/>
                      <a:r>
                        <a:rPr lang="en-US" sz="1400" b="1" dirty="0">
                          <a:hlinkClick r:id="rId3" action="ppaction://hlinksldjump"/>
                        </a:rPr>
                        <a:t>Red Rock Prairie Trail: Prairie City to Mitchellville</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Jasper County Conservation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$2,439,800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$499,800</a:t>
                      </a:r>
                    </a:p>
                    <a:p>
                      <a:pPr algn="ctr"/>
                      <a:r>
                        <a:rPr lang="en-US" sz="1400" b="1" dirty="0"/>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$499,800 (20%)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1720284"/>
                  </a:ext>
                </a:extLst>
              </a:tr>
              <a:tr h="614915">
                <a:tc>
                  <a:txBody>
                    <a:bodyPr/>
                    <a:lstStyle/>
                    <a:p>
                      <a:pPr algn="ctr"/>
                      <a:r>
                        <a:rPr lang="en-US" sz="1400" b="1" dirty="0">
                          <a:hlinkClick r:id="rId4" action="ppaction://hlinksldjump"/>
                        </a:rPr>
                        <a:t>Fontana Park Learning and Discovery Trail</a:t>
                      </a:r>
                      <a:endParaRPr lang="en-US" sz="1400" b="1" dirty="0">
                        <a:hlinkClick r:id="rId5" action="ppaction://hlinksldjump"/>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Buchanan County Conservation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 $547,674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 $238,534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$238,534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(44%)</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0521604"/>
                  </a:ext>
                </a:extLst>
              </a:tr>
              <a:tr h="1229830">
                <a:tc>
                  <a:txBody>
                    <a:bodyPr/>
                    <a:lstStyle/>
                    <a:p>
                      <a:pPr algn="ctr"/>
                      <a:r>
                        <a:rPr lang="en-US" sz="1400" b="1" dirty="0">
                          <a:hlinkClick r:id="rId6" action="ppaction://hlinksldjump"/>
                        </a:rPr>
                        <a:t>Hoover Trail Bridge #2</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Cedar County Conservation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$320,000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$130,000</a:t>
                      </a:r>
                    </a:p>
                    <a:p>
                      <a:pPr algn="ctr"/>
                      <a:r>
                        <a:rPr lang="en-US" sz="1400" b="1" dirty="0"/>
                        <a:t>(41%)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$130,000</a:t>
                      </a:r>
                    </a:p>
                    <a:p>
                      <a:pPr algn="ctr"/>
                      <a:r>
                        <a:rPr lang="en-US" sz="1400" b="1" dirty="0"/>
                        <a:t>(41%)</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2288806"/>
                  </a:ext>
                </a:extLst>
              </a:tr>
            </a:tbl>
          </a:graphicData>
        </a:graphic>
      </p:graphicFrame>
      <p:sp>
        <p:nvSpPr>
          <p:cNvPr id="3" name="TextBox 2">
            <a:extLst>
              <a:ext uri="{FF2B5EF4-FFF2-40B4-BE49-F238E27FC236}">
                <a16:creationId xmlns:a16="http://schemas.microsoft.com/office/drawing/2014/main" id="{F5820BDE-4DE8-4E70-B05F-14D44B56349D}"/>
              </a:ext>
            </a:extLst>
          </p:cNvPr>
          <p:cNvSpPr txBox="1"/>
          <p:nvPr/>
        </p:nvSpPr>
        <p:spPr>
          <a:xfrm>
            <a:off x="0" y="6525344"/>
            <a:ext cx="7164288" cy="276999"/>
          </a:xfrm>
          <a:prstGeom prst="rect">
            <a:avLst/>
          </a:prstGeom>
          <a:noFill/>
        </p:spPr>
        <p:txBody>
          <a:bodyPr wrap="square" rtlCol="0">
            <a:spAutoFit/>
          </a:bodyPr>
          <a:lstStyle/>
          <a:p>
            <a:r>
              <a:rPr lang="en-US" sz="1200" b="1" dirty="0">
                <a:hlinkClick r:id="rId7" action="ppaction://hlinksldjump"/>
              </a:rPr>
              <a:t>Jump to applications not recommended for funding</a:t>
            </a:r>
            <a:endParaRPr lang="en-US" sz="1200" b="1" dirty="0"/>
          </a:p>
        </p:txBody>
      </p:sp>
    </p:spTree>
    <p:extLst>
      <p:ext uri="{BB962C8B-B14F-4D97-AF65-F5344CB8AC3E}">
        <p14:creationId xmlns:p14="http://schemas.microsoft.com/office/powerpoint/2010/main" val="2468241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28650" y="719107"/>
            <a:ext cx="7886700" cy="360040"/>
          </a:xfrm>
          <a:prstGeom prst="rect">
            <a:avLst/>
          </a:prstGeom>
        </p:spPr>
        <p:txBody>
          <a:bodyPr>
            <a:noAutofit/>
          </a:bodyPr>
          <a:lstStyle/>
          <a:p>
            <a:r>
              <a:rPr lang="en-US" b="1" dirty="0">
                <a:solidFill>
                  <a:schemeClr val="tx2"/>
                </a:solidFill>
              </a:rPr>
              <a:t>List of Applications Recommended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2205276643"/>
              </p:ext>
            </p:extLst>
          </p:nvPr>
        </p:nvGraphicFramePr>
        <p:xfrm>
          <a:off x="177696" y="1173976"/>
          <a:ext cx="8788608" cy="3192200"/>
        </p:xfrm>
        <a:graphic>
          <a:graphicData uri="http://schemas.openxmlformats.org/drawingml/2006/table">
            <a:tbl>
              <a:tblPr firstRow="1" bandRow="1">
                <a:tableStyleId>{5C22544A-7EE6-4342-B048-85BDC9FD1C3A}</a:tableStyleId>
              </a:tblPr>
              <a:tblGrid>
                <a:gridCol w="2064211">
                  <a:extLst>
                    <a:ext uri="{9D8B030D-6E8A-4147-A177-3AD203B41FA5}">
                      <a16:colId xmlns:a16="http://schemas.microsoft.com/office/drawing/2014/main" val="3387879057"/>
                    </a:ext>
                  </a:extLst>
                </a:gridCol>
                <a:gridCol w="1800200">
                  <a:extLst>
                    <a:ext uri="{9D8B030D-6E8A-4147-A177-3AD203B41FA5}">
                      <a16:colId xmlns:a16="http://schemas.microsoft.com/office/drawing/2014/main" val="1861506818"/>
                    </a:ext>
                  </a:extLst>
                </a:gridCol>
                <a:gridCol w="792088">
                  <a:extLst>
                    <a:ext uri="{9D8B030D-6E8A-4147-A177-3AD203B41FA5}">
                      <a16:colId xmlns:a16="http://schemas.microsoft.com/office/drawing/2014/main" val="3420930524"/>
                    </a:ext>
                  </a:extLst>
                </a:gridCol>
                <a:gridCol w="1440160">
                  <a:extLst>
                    <a:ext uri="{9D8B030D-6E8A-4147-A177-3AD203B41FA5}">
                      <a16:colId xmlns:a16="http://schemas.microsoft.com/office/drawing/2014/main" val="467904483"/>
                    </a:ext>
                  </a:extLst>
                </a:gridCol>
                <a:gridCol w="1224136">
                  <a:extLst>
                    <a:ext uri="{9D8B030D-6E8A-4147-A177-3AD203B41FA5}">
                      <a16:colId xmlns:a16="http://schemas.microsoft.com/office/drawing/2014/main" val="3284072429"/>
                    </a:ext>
                  </a:extLst>
                </a:gridCol>
                <a:gridCol w="1467813">
                  <a:extLst>
                    <a:ext uri="{9D8B030D-6E8A-4147-A177-3AD203B41FA5}">
                      <a16:colId xmlns:a16="http://schemas.microsoft.com/office/drawing/2014/main" val="1639893002"/>
                    </a:ext>
                  </a:extLst>
                </a:gridCol>
              </a:tblGrid>
              <a:tr h="997640">
                <a:tc>
                  <a:txBody>
                    <a:bodyPr/>
                    <a:lstStyle/>
                    <a:p>
                      <a:pPr algn="ctr"/>
                      <a:r>
                        <a:rPr lang="en-US" sz="1300" b="1" dirty="0"/>
                        <a:t>PROJECT NAME</a:t>
                      </a:r>
                    </a:p>
                  </a:txBody>
                  <a:tcPr anchor="ctr">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B w="12700" cap="flat" cmpd="sng" algn="ctr">
                      <a:no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nchor="ctr">
                    <a:lnB w="12700" cap="flat" cmpd="sng" algn="ctr">
                      <a:no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507034">
                <a:tc>
                  <a:txBody>
                    <a:bodyPr/>
                    <a:lstStyle/>
                    <a:p>
                      <a:pPr algn="ctr"/>
                      <a:r>
                        <a:rPr lang="en-US" sz="1400" b="1" dirty="0">
                          <a:hlinkClick r:id="rId2" action="ppaction://hlinksldjump"/>
                        </a:rPr>
                        <a:t>Copper Creek Mountain Bike Park</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Polk County Conservation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 $1,450,000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$400,000</a:t>
                      </a:r>
                    </a:p>
                    <a:p>
                      <a:pPr algn="ctr"/>
                      <a:r>
                        <a:rPr lang="en-US" sz="1400" b="1" dirty="0"/>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$400,000</a:t>
                      </a:r>
                    </a:p>
                    <a:p>
                      <a:pPr algn="ctr"/>
                      <a:r>
                        <a:rPr lang="en-US" sz="1400" b="1" dirty="0"/>
                        <a:t>(28%)</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5182093"/>
                  </a:ext>
                </a:extLst>
              </a:tr>
              <a:tr h="385941">
                <a:tc>
                  <a:txBody>
                    <a:bodyPr/>
                    <a:lstStyle/>
                    <a:p>
                      <a:pPr algn="ctr"/>
                      <a:r>
                        <a:rPr lang="en-US" sz="1400" b="1" dirty="0">
                          <a:hlinkClick r:id="rId3" action="ppaction://hlinksldjump"/>
                        </a:rPr>
                        <a:t>Little River Scenic Pathway Phase 2</a:t>
                      </a:r>
                      <a:endParaRPr lang="en-US" sz="1400" b="1" dirty="0">
                        <a:hlinkClick r:id="rId2" action="ppaction://hlinksldjump"/>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Decatur County Conservation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 </a:t>
                      </a:r>
                    </a:p>
                    <a:p>
                      <a:pPr algn="ctr"/>
                      <a:r>
                        <a:rPr lang="en-US" sz="1400" b="1" dirty="0"/>
                        <a:t> $480,000 </a:t>
                      </a:r>
                    </a:p>
                    <a:p>
                      <a:pPr algn="ctr"/>
                      <a:r>
                        <a:rPr lang="en-US" sz="1400" b="1"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$346,913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$346,913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(72%)</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173342"/>
                  </a:ext>
                </a:extLst>
              </a:tr>
              <a:tr h="259080">
                <a:tc>
                  <a:txBody>
                    <a:bodyPr/>
                    <a:lstStyle/>
                    <a:p>
                      <a:pPr algn="ctr"/>
                      <a:r>
                        <a:rPr lang="en-US" sz="1400" b="1" dirty="0">
                          <a:hlinkClick r:id="rId4" action="ppaction://hlinksldjump"/>
                        </a:rPr>
                        <a:t>Ballpark to Ballpark Shelby County Trail Phase 2 </a:t>
                      </a:r>
                      <a:endParaRPr lang="en-US" sz="1400" b="1" dirty="0">
                        <a:hlinkClick r:id="rId2" action="ppaction://hlinksldjump"/>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Shelby County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$898,975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$672,980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$462,868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(51%)</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094959"/>
                  </a:ext>
                </a:extLst>
              </a:tr>
            </a:tbl>
          </a:graphicData>
        </a:graphic>
      </p:graphicFrame>
      <p:sp>
        <p:nvSpPr>
          <p:cNvPr id="3" name="TextBox 2">
            <a:extLst>
              <a:ext uri="{FF2B5EF4-FFF2-40B4-BE49-F238E27FC236}">
                <a16:creationId xmlns:a16="http://schemas.microsoft.com/office/drawing/2014/main" id="{F5820BDE-4DE8-4E70-B05F-14D44B56349D}"/>
              </a:ext>
            </a:extLst>
          </p:cNvPr>
          <p:cNvSpPr txBox="1"/>
          <p:nvPr/>
        </p:nvSpPr>
        <p:spPr>
          <a:xfrm>
            <a:off x="0" y="6525344"/>
            <a:ext cx="7164288" cy="276999"/>
          </a:xfrm>
          <a:prstGeom prst="rect">
            <a:avLst/>
          </a:prstGeom>
          <a:noFill/>
        </p:spPr>
        <p:txBody>
          <a:bodyPr wrap="square" rtlCol="0">
            <a:spAutoFit/>
          </a:bodyPr>
          <a:lstStyle/>
          <a:p>
            <a:r>
              <a:rPr lang="en-US" sz="1200" b="1" dirty="0">
                <a:hlinkClick r:id="rId5" action="ppaction://hlinksldjump"/>
              </a:rPr>
              <a:t>Jump to applications not recommended for funding</a:t>
            </a:r>
            <a:endParaRPr lang="en-US" sz="1200" b="1" dirty="0"/>
          </a:p>
        </p:txBody>
      </p:sp>
    </p:spTree>
    <p:extLst>
      <p:ext uri="{BB962C8B-B14F-4D97-AF65-F5344CB8AC3E}">
        <p14:creationId xmlns:p14="http://schemas.microsoft.com/office/powerpoint/2010/main" val="3755544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28650" y="710535"/>
            <a:ext cx="7886700" cy="288033"/>
          </a:xfrm>
        </p:spPr>
        <p:txBody>
          <a:bodyPr>
            <a:noAutofit/>
          </a:bodyPr>
          <a:lstStyle/>
          <a:p>
            <a:r>
              <a:rPr lang="en-US" b="1" dirty="0">
                <a:solidFill>
                  <a:schemeClr val="tx2"/>
                </a:solidFill>
              </a:rPr>
              <a:t>Map of Applications Received</a:t>
            </a:r>
          </a:p>
        </p:txBody>
      </p:sp>
      <p:pic>
        <p:nvPicPr>
          <p:cNvPr id="3" name="Picture 2">
            <a:extLst>
              <a:ext uri="{FF2B5EF4-FFF2-40B4-BE49-F238E27FC236}">
                <a16:creationId xmlns:a16="http://schemas.microsoft.com/office/drawing/2014/main" id="{7EBF427C-F2C8-1F34-5D0D-E00AA421C714}"/>
              </a:ext>
            </a:extLst>
          </p:cNvPr>
          <p:cNvPicPr>
            <a:picLocks noChangeAspect="1"/>
          </p:cNvPicPr>
          <p:nvPr/>
        </p:nvPicPr>
        <p:blipFill>
          <a:blip r:embed="rId2"/>
          <a:stretch>
            <a:fillRect/>
          </a:stretch>
        </p:blipFill>
        <p:spPr>
          <a:xfrm>
            <a:off x="683568" y="1196752"/>
            <a:ext cx="7344816" cy="5646477"/>
          </a:xfrm>
          <a:prstGeom prst="rect">
            <a:avLst/>
          </a:prstGeom>
        </p:spPr>
      </p:pic>
    </p:spTree>
    <p:extLst>
      <p:ext uri="{BB962C8B-B14F-4D97-AF65-F5344CB8AC3E}">
        <p14:creationId xmlns:p14="http://schemas.microsoft.com/office/powerpoint/2010/main" val="3288910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61864" y="4066456"/>
            <a:ext cx="2286000" cy="370656"/>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347864" y="4066456"/>
            <a:ext cx="2286000" cy="370656"/>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33864" y="4066456"/>
            <a:ext cx="2286000" cy="370656"/>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0B11247-CDAF-4DD5-BE81-B56FBF4D67D9}"/>
              </a:ext>
            </a:extLst>
          </p:cNvPr>
          <p:cNvSpPr txBox="1"/>
          <p:nvPr/>
        </p:nvSpPr>
        <p:spPr>
          <a:xfrm>
            <a:off x="107504" y="3573016"/>
            <a:ext cx="9036496" cy="369332"/>
          </a:xfrm>
          <a:prstGeom prst="rect">
            <a:avLst/>
          </a:prstGeom>
          <a:noFill/>
        </p:spPr>
        <p:txBody>
          <a:bodyPr wrap="square" rtlCol="0">
            <a:spAutoFit/>
          </a:bodyPr>
          <a:lstStyle/>
          <a:p>
            <a:pPr algn="ctr"/>
            <a:r>
              <a:rPr lang="en-US" dirty="0">
                <a:latin typeface="PT Sans" panose="020B0503020203020204" pitchFamily="34" charset="0"/>
                <a:cs typeface="Arial" panose="020B0604020202020204" pitchFamily="34" charset="0"/>
              </a:rPr>
              <a:t>QUESTIONS?</a:t>
            </a:r>
          </a:p>
        </p:txBody>
      </p:sp>
      <p:pic>
        <p:nvPicPr>
          <p:cNvPr id="5" name="Picture 4">
            <a:extLst>
              <a:ext uri="{FF2B5EF4-FFF2-40B4-BE49-F238E27FC236}">
                <a16:creationId xmlns:a16="http://schemas.microsoft.com/office/drawing/2014/main" id="{90A748D6-E5EE-44F0-BED6-59197E46C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5293" y="983876"/>
            <a:ext cx="2471142" cy="2021844"/>
          </a:xfrm>
          <a:prstGeom prst="rect">
            <a:avLst/>
          </a:prstGeom>
        </p:spPr>
      </p:pic>
      <p:sp>
        <p:nvSpPr>
          <p:cNvPr id="12" name="TextBox 11">
            <a:extLst>
              <a:ext uri="{FF2B5EF4-FFF2-40B4-BE49-F238E27FC236}">
                <a16:creationId xmlns:a16="http://schemas.microsoft.com/office/drawing/2014/main" id="{33F7CF90-4942-4D85-8831-4BBCA8213A53}"/>
              </a:ext>
            </a:extLst>
          </p:cNvPr>
          <p:cNvSpPr txBox="1"/>
          <p:nvPr/>
        </p:nvSpPr>
        <p:spPr>
          <a:xfrm>
            <a:off x="2114600" y="5445224"/>
            <a:ext cx="4752528" cy="954107"/>
          </a:xfrm>
          <a:prstGeom prst="rect">
            <a:avLst/>
          </a:prstGeom>
          <a:noFill/>
        </p:spPr>
        <p:txBody>
          <a:bodyPr wrap="square" rtlCol="0">
            <a:spAutoFit/>
          </a:bodyPr>
          <a:lstStyle/>
          <a:p>
            <a:pPr algn="ctr"/>
            <a:r>
              <a:rPr lang="en-US" sz="1400" b="1" dirty="0">
                <a:solidFill>
                  <a:schemeClr val="bg1">
                    <a:lumMod val="50000"/>
                  </a:schemeClr>
                </a:solidFill>
                <a:latin typeface="Century Gothic" panose="020B0502020202020204" pitchFamily="34" charset="0"/>
                <a:cs typeface="Arial" panose="020B0604020202020204" pitchFamily="34" charset="0"/>
              </a:rPr>
              <a:t>Scott Flagg, Systems Planning Bureau</a:t>
            </a:r>
          </a:p>
          <a:p>
            <a:pPr algn="ctr"/>
            <a:r>
              <a:rPr lang="en-US" sz="1400" b="1" dirty="0">
                <a:solidFill>
                  <a:schemeClr val="bg1">
                    <a:lumMod val="50000"/>
                  </a:schemeClr>
                </a:solidFill>
                <a:latin typeface="Century Gothic" panose="020B0502020202020204" pitchFamily="34" charset="0"/>
                <a:cs typeface="Arial" panose="020B0604020202020204" pitchFamily="34" charset="0"/>
                <a:hlinkClick r:id="rId4"/>
              </a:rPr>
              <a:t>Scott.Flagg@iowadot.us</a:t>
            </a:r>
            <a:endParaRPr lang="en-US" sz="1400" b="1" dirty="0">
              <a:solidFill>
                <a:schemeClr val="bg1">
                  <a:lumMod val="50000"/>
                </a:schemeClr>
              </a:solidFill>
              <a:latin typeface="Century Gothic" panose="020B0502020202020204" pitchFamily="34" charset="0"/>
              <a:cs typeface="Arial" panose="020B0604020202020204" pitchFamily="34" charset="0"/>
            </a:endParaRPr>
          </a:p>
          <a:p>
            <a:pPr algn="ctr"/>
            <a:r>
              <a:rPr lang="en-US" sz="1400" b="1" dirty="0">
                <a:solidFill>
                  <a:schemeClr val="bg1">
                    <a:lumMod val="50000"/>
                  </a:schemeClr>
                </a:solidFill>
                <a:latin typeface="Century Gothic" panose="020B0502020202020204" pitchFamily="34" charset="0"/>
                <a:cs typeface="Arial" panose="020B0604020202020204" pitchFamily="34" charset="0"/>
              </a:rPr>
              <a:t>515-239-1252</a:t>
            </a:r>
          </a:p>
          <a:p>
            <a:pPr algn="ctr"/>
            <a:endParaRPr lang="en-US" sz="1400" b="1" dirty="0">
              <a:solidFill>
                <a:schemeClr val="bg1">
                  <a:lumMod val="50000"/>
                </a:schemeClr>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398219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764704"/>
            <a:ext cx="8856983" cy="50131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cs typeface="Arial" pitchFamily="34" charset="0"/>
              </a:rPr>
              <a:t>Raccoon River Valley Trail to High Trestle Trail Connector Phase VI (Dallas County Conservation Board)</a:t>
            </a:r>
          </a:p>
          <a:p>
            <a:pPr marL="0" indent="0">
              <a:spcBef>
                <a:spcPts val="0"/>
              </a:spcBef>
              <a:buClr>
                <a:schemeClr val="tx1"/>
              </a:buClr>
              <a:buNone/>
              <a:defRPr/>
            </a:pPr>
            <a:endParaRPr lang="en-US" sz="800" b="1" dirty="0">
              <a:highlight>
                <a:srgbClr val="00FFFF"/>
              </a:highlight>
              <a:latin typeface="PT Sans" panose="020B0503020203020204"/>
              <a:cs typeface="Arial" pitchFamily="34" charset="0"/>
            </a:endParaRPr>
          </a:p>
          <a:p>
            <a:pPr marL="0" indent="0">
              <a:spcBef>
                <a:spcPts val="0"/>
              </a:spcBef>
              <a:buClr>
                <a:schemeClr val="tx1"/>
              </a:buClr>
              <a:buNone/>
              <a:defRPr/>
            </a:pPr>
            <a:r>
              <a:rPr lang="en-US" sz="1800" dirty="0">
                <a:effectLst/>
                <a:latin typeface="Calibri" panose="020F0502020204030204" pitchFamily="34" charset="0"/>
                <a:ea typeface="Times New Roman" panose="02020603050405020304" pitchFamily="18" charset="0"/>
              </a:rPr>
              <a:t>This project will construct 2.0 miles of paved </a:t>
            </a:r>
            <a:r>
              <a:rPr lang="en-US" sz="1800" dirty="0">
                <a:latin typeface="Calibri" panose="020F0502020204030204" pitchFamily="34" charset="0"/>
                <a:ea typeface="Times New Roman" panose="02020603050405020304" pitchFamily="18" charset="0"/>
              </a:rPr>
              <a:t>trail </a:t>
            </a:r>
            <a:r>
              <a:rPr lang="en-US" sz="1800" dirty="0">
                <a:effectLst/>
                <a:latin typeface="Calibri" panose="020F0502020204030204" pitchFamily="34" charset="0"/>
                <a:ea typeface="Times New Roman" panose="02020603050405020304" pitchFamily="18" charset="0"/>
              </a:rPr>
              <a:t>from O Avenue in Bouton to Quinlan Avenue where it will connect to the existing 25-mile High Trestle Trail. This is the final phase of the 9</a:t>
            </a:r>
            <a:r>
              <a:rPr lang="en-US" sz="1800" dirty="0">
                <a:latin typeface="Calibri" panose="020F0502020204030204" pitchFamily="34" charset="0"/>
                <a:ea typeface="Times New Roman" panose="02020603050405020304" pitchFamily="18" charset="0"/>
              </a:rPr>
              <a:t>-</a:t>
            </a:r>
            <a:r>
              <a:rPr lang="en-US" sz="1800" dirty="0">
                <a:effectLst/>
                <a:latin typeface="Calibri" panose="020F0502020204030204" pitchFamily="34" charset="0"/>
                <a:ea typeface="Times New Roman" panose="02020603050405020304" pitchFamily="18" charset="0"/>
              </a:rPr>
              <a:t> mile connector trail between the High Trestle Trail and the 89-mile Raccoon River Valley Trail.</a:t>
            </a:r>
            <a:endParaRPr lang="en-US" sz="800" dirty="0">
              <a:latin typeface="PT Sans" panose="020B0503020203020204"/>
              <a:ea typeface="Calibri" panose="020F0502020204030204" pitchFamily="34" charset="0"/>
              <a:cs typeface="Times New Roman" panose="02020603050405020304" pitchFamily="18" charset="0"/>
            </a:endParaRPr>
          </a:p>
          <a:p>
            <a:pPr marL="0" indent="0">
              <a:spcBef>
                <a:spcPts val="0"/>
              </a:spcBef>
              <a:buClr>
                <a:schemeClr val="tx1"/>
              </a:buClr>
              <a:buNone/>
              <a:defRPr/>
            </a:pPr>
            <a:r>
              <a:rPr lang="en-US" sz="1600" b="1" dirty="0">
                <a:latin typeface="PT Sans" panose="020B0503020203020204"/>
                <a:cs typeface="Arial" pitchFamily="34" charset="0"/>
              </a:rPr>
              <a:t>Total Cost:    $2,072,127 	</a:t>
            </a:r>
          </a:p>
          <a:p>
            <a:pPr marL="0" indent="0">
              <a:spcBef>
                <a:spcPts val="0"/>
              </a:spcBef>
              <a:buClr>
                <a:schemeClr val="tx1"/>
              </a:buClr>
              <a:buNone/>
              <a:defRPr/>
            </a:pPr>
            <a:r>
              <a:rPr lang="en-US" sz="1600" b="1" dirty="0">
                <a:latin typeface="PT Sans" panose="020B0503020203020204"/>
                <a:cs typeface="Arial" pitchFamily="34" charset="0"/>
              </a:rPr>
              <a:t>Requested:   $   675,000  (33%)</a:t>
            </a:r>
          </a:p>
          <a:p>
            <a:pPr marL="0" indent="0">
              <a:spcBef>
                <a:spcPts val="0"/>
              </a:spcBef>
              <a:buClr>
                <a:schemeClr val="tx1"/>
              </a:buClr>
              <a:buNone/>
              <a:defRPr/>
            </a:pPr>
            <a:endParaRPr lang="en-US" sz="1800" dirty="0">
              <a:latin typeface="PT Sans" panose="020B0503020203020204"/>
              <a:cs typeface="Arial" pitchFamily="34" charset="0"/>
            </a:endParaRPr>
          </a:p>
        </p:txBody>
      </p:sp>
      <p:sp>
        <p:nvSpPr>
          <p:cNvPr id="7" name="TextBox 6">
            <a:hlinkClick r:id="rId2" action="ppaction://hlinksldjump"/>
            <a:extLst>
              <a:ext uri="{FF2B5EF4-FFF2-40B4-BE49-F238E27FC236}">
                <a16:creationId xmlns:a16="http://schemas.microsoft.com/office/drawing/2014/main" id="{B2291E62-D070-4391-BFDC-DB0C4841EB3F}"/>
              </a:ext>
            </a:extLst>
          </p:cNvPr>
          <p:cNvSpPr txBox="1"/>
          <p:nvPr/>
        </p:nvSpPr>
        <p:spPr>
          <a:xfrm>
            <a:off x="185320" y="6453336"/>
            <a:ext cx="4458688" cy="276999"/>
          </a:xfrm>
          <a:prstGeom prst="rect">
            <a:avLst/>
          </a:prstGeom>
          <a:noFill/>
        </p:spPr>
        <p:txBody>
          <a:bodyPr wrap="square" rtlCol="0">
            <a:spAutoFit/>
          </a:bodyPr>
          <a:lstStyle/>
          <a:p>
            <a:r>
              <a:rPr lang="en-US" sz="1200" b="1" dirty="0">
                <a:latin typeface="PT Sans" panose="020B0503020203020204"/>
                <a:hlinkClick r:id="rId2" action="ppaction://hlinksldjump"/>
              </a:rPr>
              <a:t>Return to List of Applications Recommended </a:t>
            </a:r>
            <a:endParaRPr lang="en-US" sz="1200" b="1" dirty="0">
              <a:latin typeface="PT Sans" panose="020B0503020203020204"/>
            </a:endParaRPr>
          </a:p>
        </p:txBody>
      </p:sp>
      <p:pic>
        <p:nvPicPr>
          <p:cNvPr id="3" name="Picture 2">
            <a:extLst>
              <a:ext uri="{FF2B5EF4-FFF2-40B4-BE49-F238E27FC236}">
                <a16:creationId xmlns:a16="http://schemas.microsoft.com/office/drawing/2014/main" id="{7FD8B89E-BA1F-99D3-F005-CD0C54DB00B2}"/>
              </a:ext>
            </a:extLst>
          </p:cNvPr>
          <p:cNvPicPr>
            <a:picLocks noChangeAspect="1"/>
          </p:cNvPicPr>
          <p:nvPr/>
        </p:nvPicPr>
        <p:blipFill>
          <a:blip r:embed="rId3"/>
          <a:stretch>
            <a:fillRect/>
          </a:stretch>
        </p:blipFill>
        <p:spPr>
          <a:xfrm>
            <a:off x="539552" y="3090273"/>
            <a:ext cx="7811734" cy="3003023"/>
          </a:xfrm>
          <a:prstGeom prst="rect">
            <a:avLst/>
          </a:prstGeom>
        </p:spPr>
      </p:pic>
    </p:spTree>
    <p:extLst>
      <p:ext uri="{BB962C8B-B14F-4D97-AF65-F5344CB8AC3E}">
        <p14:creationId xmlns:p14="http://schemas.microsoft.com/office/powerpoint/2010/main" val="229741682"/>
      </p:ext>
    </p:extLst>
  </p:cSld>
  <p:clrMapOvr>
    <a:masterClrMapping/>
  </p:clrMapOvr>
</p:sld>
</file>

<file path=ppt/theme/theme1.xml><?xml version="1.0" encoding="utf-8"?>
<a:theme xmlns:a="http://schemas.openxmlformats.org/drawingml/2006/main" name="Office Theme">
  <a:themeElements>
    <a:clrScheme name="Custom 4">
      <a:dk1>
        <a:srgbClr val="53565A"/>
      </a:dk1>
      <a:lt1>
        <a:sysClr val="window" lastClr="FFFFFF"/>
      </a:lt1>
      <a:dk2>
        <a:srgbClr val="7C2529"/>
      </a:dk2>
      <a:lt2>
        <a:srgbClr val="B1B3B3"/>
      </a:lt2>
      <a:accent1>
        <a:srgbClr val="0097A9"/>
      </a:accent1>
      <a:accent2>
        <a:srgbClr val="E87722"/>
      </a:accent2>
      <a:accent3>
        <a:srgbClr val="FFC72C"/>
      </a:accent3>
      <a:accent4>
        <a:srgbClr val="5E366E"/>
      </a:accent4>
      <a:accent5>
        <a:srgbClr val="719949"/>
      </a:accent5>
      <a:accent6>
        <a:srgbClr val="4698CB"/>
      </a:accent6>
      <a:hlink>
        <a:srgbClr val="0070C0"/>
      </a:hlink>
      <a:folHlink>
        <a:srgbClr val="53565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95000"/>
            <a:lumOff val="5000"/>
            <a:alpha val="9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18618</TotalTime>
  <Words>1911</Words>
  <Application>Microsoft Office PowerPoint</Application>
  <PresentationFormat>On-screen Show (4:3)</PresentationFormat>
  <Paragraphs>466</Paragraphs>
  <Slides>21</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Century Gothic</vt:lpstr>
      <vt:lpstr>PT Sans</vt:lpstr>
      <vt:lpstr>Office Theme</vt:lpstr>
      <vt:lpstr>PowerPoint Presentation</vt:lpstr>
      <vt:lpstr>State Recreational Trail Program</vt:lpstr>
      <vt:lpstr>PowerPoint Presentation</vt:lpstr>
      <vt:lpstr>PowerPoint Presentation</vt:lpstr>
      <vt:lpstr>List of Applications Recommended</vt:lpstr>
      <vt:lpstr>List of Applications Recommended</vt:lpstr>
      <vt:lpstr>Map of Applications Received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List of Applications  Not Recommended for Award</vt:lpstr>
      <vt:lpstr>List of Applications  Not Recommended for Award</vt:lpstr>
      <vt:lpstr>List of Applications  Not Recommended for Award</vt:lpstr>
      <vt:lpstr>List of Applications  Not Recommended for Award</vt:lpstr>
      <vt:lpstr>List of Applications  Not Recommended for Award</vt:lpstr>
      <vt:lpstr>List of Applications  Not Recommended for Award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Mihalchev</dc:creator>
  <cp:lastModifiedBy>Flagg, Scott</cp:lastModifiedBy>
  <cp:revision>465</cp:revision>
  <cp:lastPrinted>2019-08-06T13:40:11Z</cp:lastPrinted>
  <dcterms:created xsi:type="dcterms:W3CDTF">2014-05-10T08:44:16Z</dcterms:created>
  <dcterms:modified xsi:type="dcterms:W3CDTF">2023-08-30T20:39:41Z</dcterms:modified>
</cp:coreProperties>
</file>